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0" r:id="rId2"/>
    <p:sldId id="259" r:id="rId3"/>
    <p:sldId id="295" r:id="rId4"/>
    <p:sldId id="296" r:id="rId5"/>
    <p:sldId id="297" r:id="rId6"/>
    <p:sldId id="298" r:id="rId7"/>
    <p:sldId id="305" r:id="rId8"/>
    <p:sldId id="306" r:id="rId9"/>
    <p:sldId id="299" r:id="rId10"/>
    <p:sldId id="300" r:id="rId11"/>
    <p:sldId id="307" r:id="rId12"/>
    <p:sldId id="304" r:id="rId13"/>
    <p:sldId id="303" r:id="rId14"/>
    <p:sldId id="308" r:id="rId15"/>
    <p:sldId id="309" r:id="rId16"/>
    <p:sldId id="317" r:id="rId17"/>
    <p:sldId id="336" r:id="rId18"/>
    <p:sldId id="329" r:id="rId19"/>
    <p:sldId id="310" r:id="rId20"/>
    <p:sldId id="330" r:id="rId21"/>
    <p:sldId id="311" r:id="rId22"/>
    <p:sldId id="333" r:id="rId23"/>
    <p:sldId id="331" r:id="rId24"/>
    <p:sldId id="332" r:id="rId25"/>
    <p:sldId id="335" r:id="rId26"/>
    <p:sldId id="334" r:id="rId27"/>
    <p:sldId id="313" r:id="rId28"/>
    <p:sldId id="314" r:id="rId29"/>
    <p:sldId id="315" r:id="rId30"/>
    <p:sldId id="327" r:id="rId31"/>
    <p:sldId id="326" r:id="rId32"/>
    <p:sldId id="328" r:id="rId33"/>
    <p:sldId id="319" r:id="rId34"/>
    <p:sldId id="318" r:id="rId35"/>
    <p:sldId id="320" r:id="rId36"/>
    <p:sldId id="323" r:id="rId37"/>
    <p:sldId id="322" r:id="rId38"/>
    <p:sldId id="324" r:id="rId39"/>
    <p:sldId id="325" r:id="rId40"/>
    <p:sldId id="26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295"/>
            <p14:sldId id="296"/>
            <p14:sldId id="297"/>
            <p14:sldId id="298"/>
            <p14:sldId id="305"/>
            <p14:sldId id="306"/>
            <p14:sldId id="299"/>
            <p14:sldId id="300"/>
            <p14:sldId id="307"/>
            <p14:sldId id="304"/>
            <p14:sldId id="303"/>
            <p14:sldId id="308"/>
            <p14:sldId id="309"/>
            <p14:sldId id="317"/>
            <p14:sldId id="336"/>
            <p14:sldId id="329"/>
            <p14:sldId id="310"/>
            <p14:sldId id="330"/>
            <p14:sldId id="311"/>
            <p14:sldId id="333"/>
            <p14:sldId id="331"/>
            <p14:sldId id="332"/>
            <p14:sldId id="335"/>
            <p14:sldId id="334"/>
            <p14:sldId id="313"/>
            <p14:sldId id="314"/>
            <p14:sldId id="315"/>
            <p14:sldId id="327"/>
            <p14:sldId id="326"/>
            <p14:sldId id="328"/>
            <p14:sldId id="319"/>
            <p14:sldId id="318"/>
            <p14:sldId id="320"/>
            <p14:sldId id="323"/>
            <p14:sldId id="322"/>
            <p14:sldId id="324"/>
            <p14:sldId id="325"/>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EE5"/>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24" autoAdjust="0"/>
    <p:restoredTop sz="89126" autoAdjust="0"/>
  </p:normalViewPr>
  <p:slideViewPr>
    <p:cSldViewPr snapToGrid="0" snapToObjects="1" showGuides="1">
      <p:cViewPr>
        <p:scale>
          <a:sx n="100" d="100"/>
          <a:sy n="100" d="100"/>
        </p:scale>
        <p:origin x="-24" y="-246"/>
      </p:cViewPr>
      <p:guideLst>
        <p:guide orient="horz" pos="4319"/>
        <p:guide pos="5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CB4B14F-8FB2-4906-98D5-10CB26141731}" type="slidenum">
              <a:rPr lang="en-US" smtClean="0"/>
              <a:t>32</a:t>
            </a:fld>
            <a:endParaRPr lang="en-US"/>
          </a:p>
        </p:txBody>
      </p:sp>
    </p:spTree>
    <p:extLst>
      <p:ext uri="{BB962C8B-B14F-4D97-AF65-F5344CB8AC3E}">
        <p14:creationId xmlns:p14="http://schemas.microsoft.com/office/powerpoint/2010/main" val="589141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9D67D8-B79C-43B7-AC1A-41DE18BECBDC}" type="datetimeFigureOut">
              <a:rPr lang="en-US" smtClean="0"/>
              <a:t>9/2/2014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0EFC93-FF14-4828-9B55-C4D2C3538533}" type="slidenum">
              <a:rPr lang="en-US" smtClean="0"/>
              <a:t>‹#›</a:t>
            </a:fld>
            <a:endParaRPr lang="en-US"/>
          </a:p>
        </p:txBody>
      </p:sp>
    </p:spTree>
    <p:extLst>
      <p:ext uri="{BB962C8B-B14F-4D97-AF65-F5344CB8AC3E}">
        <p14:creationId xmlns:p14="http://schemas.microsoft.com/office/powerpoint/2010/main" val="379858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jpeg"/><Relationship Id="rId7" Type="http://schemas.openxmlformats.org/officeDocument/2006/relationships/hyperlink" Target="http://www.slideshare.net/jasondenys"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hyperlink" Target="http://www.flickr.com/photos/carowallis1/4388310394/" TargetMode="External"/><Relationship Id="rId4" Type="http://schemas.openxmlformats.org/officeDocument/2006/relationships/hyperlink" Target="http://commons.wikimedia.org/wiki/File:Sucrose.gi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Cellulose_spacefilling_model.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hyperlink" Target="http://www.slideshare.net/jasondeny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flickr.com/photos/caroslines/5534432762/" TargetMode="External"/><Relationship Id="rId5" Type="http://schemas.openxmlformats.org/officeDocument/2006/relationships/image" Target="../media/image19.png"/><Relationship Id="rId4" Type="http://schemas.openxmlformats.org/officeDocument/2006/relationships/hyperlink" Target="http://commons.wikimedia.org/wiki/File:Amylose3.sv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flickr.com/photos/caroslines/553443276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Glycogen_spacefilling_model.jp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www.biotopics.co.uk/jsmol/amylose.html" TargetMode="External"/><Relationship Id="rId1" Type="http://schemas.openxmlformats.org/officeDocument/2006/relationships/slideLayout" Target="../slideLayouts/slideLayout2.xml"/><Relationship Id="rId6" Type="http://schemas.openxmlformats.org/officeDocument/2006/relationships/hyperlink" Target="http://jmol.sourceforge.net/" TargetMode="External"/><Relationship Id="rId5" Type="http://schemas.openxmlformats.org/officeDocument/2006/relationships/image" Target="../media/image22.png"/><Relationship Id="rId4" Type="http://schemas.openxmlformats.org/officeDocument/2006/relationships/hyperlink" Target="http://www.biotopics.co.uk/jsmol/glucose.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biotopics.co.uk/jsmol/glycogen.html"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www.biotopics.co.uk/jsmol/amylose.html" TargetMode="External"/><Relationship Id="rId1" Type="http://schemas.openxmlformats.org/officeDocument/2006/relationships/slideLayout" Target="../slideLayouts/slideLayout2.xml"/><Relationship Id="rId6" Type="http://schemas.openxmlformats.org/officeDocument/2006/relationships/hyperlink" Target="http://www.biotopics.co.uk/jsmol/amylopectin.html" TargetMode="External"/><Relationship Id="rId5" Type="http://schemas.openxmlformats.org/officeDocument/2006/relationships/image" Target="../media/image24.png"/><Relationship Id="rId4" Type="http://schemas.openxmlformats.org/officeDocument/2006/relationships/hyperlink" Target="http://www.biotopics.co.uk/jsmol/glucose.html" TargetMode="Externa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www.eufic.org/article/pt/nutricao/gorduras/expid/23/"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slideshare.net/jasondenys"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commons.wikimedia.org/wiki/Fatty_acids#Polyunsaturated_fatty_acids_2"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www.forbes.com/2004/04/21/cz_af_0421feat.html"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www.foxnews.com/health/2013/02/18/raspberry-ketone-be-wary-this-diet-trend/" TargetMode="External"/><Relationship Id="rId4" Type="http://schemas.openxmlformats.org/officeDocument/2006/relationships/hyperlink" Target="http://www.badscience.net/2009/08/health-warning-exercise-makes-you-fa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oliveoilsindia.com/green-olives/green-olives.jpg"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lideshare.net/jasondenys"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hyperlink" Target="http://www.flickr.com/photos/johnnystiletto/5411371373/"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commons.wikimedia.org/wiki/File:Glucose_crystal.jp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slideshare.net/jasondeny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Bat#mediaviewer/File:PikiWiki_Israel_11327_Wildlife_and_Plants_of_Israel-Bat-003.jp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jasondeny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ap.edu/books/0309039940/xhtml/img00027.gif"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Galactose-3D-balls.png" TargetMode="External"/><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slideshare.net/jasondenys" TargetMode="External"/><Relationship Id="rId5" Type="http://schemas.openxmlformats.org/officeDocument/2006/relationships/hyperlink" Target="http://commons.wikimedia.org/wiki/File:Alpha-D-glucose-3D-balls.png"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i-biology.ne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lideshare.net/jasondenys" TargetMode="External"/><Relationship Id="rId3" Type="http://schemas.openxmlformats.org/officeDocument/2006/relationships/hyperlink" Target="http://commons.wikimedia.org/wiki/File:3dfructose.png" TargetMode="External"/><Relationship Id="rId7" Type="http://schemas.openxmlformats.org/officeDocument/2006/relationships/hyperlink" Target="http://www.flickr.com/photos/max_westby/4045923/"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commons.wikimedia.org/wiki/File:Red_Apple.jpg" TargetMode="External"/><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jasondeny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slideshare.net/jasondenys" TargetMode="External"/><Relationship Id="rId5" Type="http://schemas.openxmlformats.org/officeDocument/2006/relationships/hyperlink" Target="http://commons.wikimedia.org/wiki/File:Maltose_syrup.jpg" TargetMode="External"/><Relationship Id="rId4" Type="http://schemas.openxmlformats.org/officeDocument/2006/relationships/hyperlink" Target="http://commons.wikimedia.org/wiki/File:Maltose_Haworth.sv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Alpha-lactose-from-xtal-3D-balls.pn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slideshare.net/jasondenys" TargetMode="External"/><Relationship Id="rId4" Type="http://schemas.openxmlformats.org/officeDocument/2006/relationships/hyperlink" Target="http://www.flickr.com/photos/vermininc/27647424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5295900" cy="858648"/>
          </a:xfrm>
          <a:solidFill>
            <a:schemeClr val="accent1">
              <a:lumMod val="40000"/>
              <a:lumOff val="60000"/>
              <a:alpha val="78000"/>
            </a:schemeClr>
          </a:solidFill>
        </p:spPr>
        <p:txBody>
          <a:bodyPr>
            <a:normAutofit fontScale="90000"/>
          </a:bodyPr>
          <a:lstStyle/>
          <a:p>
            <a:r>
              <a:rPr lang="en-US" dirty="0" smtClean="0"/>
              <a:t>2.3 Carbohydrates and lipids</a:t>
            </a:r>
            <a:endParaRPr lang="en-US" dirty="0"/>
          </a:p>
        </p:txBody>
      </p:sp>
      <p:sp>
        <p:nvSpPr>
          <p:cNvPr id="3" name="Subtitle 2"/>
          <p:cNvSpPr>
            <a:spLocks noGrp="1"/>
          </p:cNvSpPr>
          <p:nvPr>
            <p:ph type="subTitle" idx="1"/>
          </p:nvPr>
        </p:nvSpPr>
        <p:spPr>
          <a:xfrm>
            <a:off x="3251200" y="1412874"/>
            <a:ext cx="5892800" cy="742951"/>
          </a:xfrm>
          <a:solidFill>
            <a:schemeClr val="accent1">
              <a:lumMod val="40000"/>
              <a:lumOff val="60000"/>
              <a:alpha val="78000"/>
            </a:schemeClr>
          </a:solidFill>
        </p:spPr>
        <p:txBody>
          <a:bodyPr>
            <a:normAutofit fontScale="77500" lnSpcReduction="20000"/>
          </a:bodyPr>
          <a:lstStyle/>
          <a:p>
            <a:pPr algn="l"/>
            <a:r>
              <a:rPr lang="en-US" dirty="0">
                <a:solidFill>
                  <a:schemeClr val="tx1"/>
                </a:solidFill>
              </a:rPr>
              <a:t>Essential idea: Compounds of carbon, hydrogen and oxygen are used to supply and store energy.</a:t>
            </a:r>
          </a:p>
        </p:txBody>
      </p:sp>
      <p:sp>
        <p:nvSpPr>
          <p:cNvPr id="4" name="Text Placeholder 3"/>
          <p:cNvSpPr>
            <a:spLocks noGrp="1"/>
          </p:cNvSpPr>
          <p:nvPr>
            <p:ph type="body" sz="quarter" idx="10"/>
          </p:nvPr>
        </p:nvSpPr>
        <p:spPr>
          <a:xfrm>
            <a:off x="368300" y="4591050"/>
            <a:ext cx="8458200" cy="1282700"/>
          </a:xfrm>
          <a:solidFill>
            <a:schemeClr val="accent1">
              <a:lumMod val="40000"/>
              <a:lumOff val="60000"/>
              <a:alpha val="78000"/>
            </a:schemeClr>
          </a:solidFill>
        </p:spPr>
        <p:txBody>
          <a:bodyPr>
            <a:noAutofit/>
          </a:bodyPr>
          <a:lstStyle/>
          <a:p>
            <a:pPr algn="l"/>
            <a:r>
              <a:rPr lang="en-US" sz="1800" dirty="0">
                <a:solidFill>
                  <a:schemeClr val="tx1"/>
                </a:solidFill>
              </a:rPr>
              <a:t>When you are building and drawing molecules it is essential to remember that it's the bonds between the atoms where energy is stored. Organic molecules are often complex and hence contain any bonds. The </a:t>
            </a:r>
            <a:r>
              <a:rPr lang="en-US" sz="1800" dirty="0" smtClean="0">
                <a:solidFill>
                  <a:schemeClr val="tx1"/>
                </a:solidFill>
              </a:rPr>
              <a:t>background image is a molecular </a:t>
            </a:r>
            <a:r>
              <a:rPr lang="en-US" sz="1800" dirty="0">
                <a:solidFill>
                  <a:schemeClr val="tx1"/>
                </a:solidFill>
              </a:rPr>
              <a:t>model </a:t>
            </a:r>
            <a:r>
              <a:rPr lang="en-US" sz="1800" dirty="0" smtClean="0">
                <a:solidFill>
                  <a:schemeClr val="tx1"/>
                </a:solidFill>
              </a:rPr>
              <a:t>that shows </a:t>
            </a:r>
            <a:r>
              <a:rPr lang="en-US" sz="1800" dirty="0">
                <a:solidFill>
                  <a:schemeClr val="tx1"/>
                </a:solidFill>
              </a:rPr>
              <a:t>a </a:t>
            </a:r>
            <a:r>
              <a:rPr lang="en-US" sz="1800" dirty="0" smtClean="0">
                <a:solidFill>
                  <a:schemeClr val="tx1"/>
                </a:solidFill>
              </a:rPr>
              <a:t>small part </a:t>
            </a:r>
            <a:r>
              <a:rPr lang="en-US" sz="1800" dirty="0">
                <a:solidFill>
                  <a:schemeClr val="tx1"/>
                </a:solidFill>
              </a:rPr>
              <a:t>of a cellulose molecule.</a:t>
            </a:r>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49611"/>
            <a:ext cx="3923928" cy="707886"/>
          </a:xfrm>
          <a:prstGeom prst="rect">
            <a:avLst/>
          </a:prstGeom>
          <a:solidFill>
            <a:schemeClr val="bg1"/>
          </a:solidFill>
        </p:spPr>
        <p:txBody>
          <a:bodyPr wrap="square" rtlCol="0">
            <a:spAutoFit/>
          </a:bodyPr>
          <a:lstStyle/>
          <a:p>
            <a:r>
              <a:rPr lang="en-US" sz="4000" dirty="0" smtClean="0"/>
              <a:t>Disaccharide #3</a:t>
            </a:r>
          </a:p>
        </p:txBody>
      </p:sp>
      <p:sp>
        <p:nvSpPr>
          <p:cNvPr id="5" name="TextBox 4"/>
          <p:cNvSpPr txBox="1"/>
          <p:nvPr/>
        </p:nvSpPr>
        <p:spPr>
          <a:xfrm>
            <a:off x="5724128" y="2276872"/>
            <a:ext cx="3068216" cy="1200329"/>
          </a:xfrm>
          <a:prstGeom prst="rect">
            <a:avLst/>
          </a:prstGeom>
          <a:solidFill>
            <a:schemeClr val="bg1"/>
          </a:solidFill>
        </p:spPr>
        <p:txBody>
          <a:bodyPr wrap="square" rtlCol="0">
            <a:spAutoFit/>
          </a:bodyPr>
          <a:lstStyle/>
          <a:p>
            <a:pPr algn="ctr"/>
            <a:r>
              <a:rPr lang="en-US" sz="2400" dirty="0" smtClean="0"/>
              <a:t>The two subunits that make up sucrose are glucose and fructose.</a:t>
            </a:r>
            <a:endParaRPr lang="en-US" sz="2400" baseline="-25000" dirty="0" smtClean="0"/>
          </a:p>
        </p:txBody>
      </p:sp>
      <p:pic>
        <p:nvPicPr>
          <p:cNvPr id="1030" name="Picture 6" descr="http://farm3.staticflickr.com/2739/4388310394_83dcee371b_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707195" y="2106889"/>
            <a:ext cx="6534249" cy="6534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3045" y="6284102"/>
            <a:ext cx="4572000" cy="276999"/>
          </a:xfrm>
          <a:prstGeom prst="rect">
            <a:avLst/>
          </a:prstGeom>
        </p:spPr>
        <p:txBody>
          <a:bodyPr>
            <a:spAutoFit/>
          </a:bodyPr>
          <a:lstStyle/>
          <a:p>
            <a:pPr algn="r"/>
            <a:r>
              <a:rPr lang="en-GB" sz="1200" dirty="0">
                <a:hlinkClick r:id="rId4"/>
              </a:rPr>
              <a:t>http://commons.wikimedia.org/wiki/File:Sucrose.gif</a:t>
            </a:r>
            <a:endParaRPr lang="en-GB" sz="1200" dirty="0"/>
          </a:p>
        </p:txBody>
      </p:sp>
      <p:sp>
        <p:nvSpPr>
          <p:cNvPr id="4" name="TextBox 3"/>
          <p:cNvSpPr txBox="1"/>
          <p:nvPr/>
        </p:nvSpPr>
        <p:spPr>
          <a:xfrm>
            <a:off x="4716016" y="1120041"/>
            <a:ext cx="3923928" cy="830997"/>
          </a:xfrm>
          <a:prstGeom prst="rect">
            <a:avLst/>
          </a:prstGeom>
          <a:solidFill>
            <a:schemeClr val="bg1"/>
          </a:solidFill>
        </p:spPr>
        <p:txBody>
          <a:bodyPr wrap="square" rtlCol="0">
            <a:spAutoFit/>
          </a:bodyPr>
          <a:lstStyle/>
          <a:p>
            <a:pPr algn="ctr"/>
            <a:r>
              <a:rPr lang="en-US" sz="2400" b="1" dirty="0" smtClean="0"/>
              <a:t>Sucrose </a:t>
            </a:r>
            <a:r>
              <a:rPr lang="en-US" sz="2400" dirty="0" smtClean="0"/>
              <a:t>(</a:t>
            </a:r>
            <a:r>
              <a:rPr lang="en-GB" sz="2400" dirty="0" smtClean="0"/>
              <a:t>C</a:t>
            </a:r>
            <a:r>
              <a:rPr lang="en-GB" sz="2400" baseline="-25000" dirty="0" smtClean="0"/>
              <a:t>12</a:t>
            </a:r>
            <a:r>
              <a:rPr lang="en-GB" sz="2400" dirty="0" smtClean="0"/>
              <a:t>H</a:t>
            </a:r>
            <a:r>
              <a:rPr lang="en-GB" sz="2400" baseline="-25000" dirty="0" smtClean="0"/>
              <a:t>22</a:t>
            </a:r>
            <a:r>
              <a:rPr lang="en-GB" sz="2400" dirty="0" smtClean="0"/>
              <a:t>O</a:t>
            </a:r>
            <a:r>
              <a:rPr lang="en-GB" sz="2400" baseline="-25000" dirty="0" smtClean="0"/>
              <a:t>11</a:t>
            </a:r>
            <a:r>
              <a:rPr lang="en-GB" sz="2400" dirty="0"/>
              <a:t>)</a:t>
            </a:r>
            <a:r>
              <a:rPr lang="en-US" sz="2400" b="1" dirty="0" smtClean="0"/>
              <a:t> </a:t>
            </a:r>
            <a:r>
              <a:rPr lang="en-US" sz="2400" dirty="0" smtClean="0"/>
              <a:t>is also known as table sugar</a:t>
            </a:r>
            <a:endParaRPr lang="en-US" sz="2400" b="1" baseline="-25000" dirty="0" smtClean="0"/>
          </a:p>
        </p:txBody>
      </p:sp>
      <p:sp>
        <p:nvSpPr>
          <p:cNvPr id="8" name="Rectangle 7"/>
          <p:cNvSpPr/>
          <p:nvPr/>
        </p:nvSpPr>
        <p:spPr>
          <a:xfrm>
            <a:off x="4670754" y="6547338"/>
            <a:ext cx="4572000" cy="276999"/>
          </a:xfrm>
          <a:prstGeom prst="rect">
            <a:avLst/>
          </a:prstGeom>
        </p:spPr>
        <p:txBody>
          <a:bodyPr>
            <a:spAutoFit/>
          </a:bodyPr>
          <a:lstStyle/>
          <a:p>
            <a:pPr algn="r"/>
            <a:r>
              <a:rPr lang="en-GB" sz="1200" dirty="0">
                <a:hlinkClick r:id="rId5"/>
              </a:rPr>
              <a:t>http://www.flickr.com/photos/carowallis1/4388310394/</a:t>
            </a:r>
            <a:endParaRPr lang="en-GB" sz="1200" dirty="0"/>
          </a:p>
        </p:txBody>
      </p:sp>
      <p:sp>
        <p:nvSpPr>
          <p:cNvPr id="11" name="TextBox 10"/>
          <p:cNvSpPr txBox="1"/>
          <p:nvPr/>
        </p:nvSpPr>
        <p:spPr>
          <a:xfrm>
            <a:off x="4914187" y="2474178"/>
            <a:ext cx="3923928" cy="1200329"/>
          </a:xfrm>
          <a:prstGeom prst="rect">
            <a:avLst/>
          </a:prstGeom>
          <a:solidFill>
            <a:schemeClr val="bg1"/>
          </a:solidFill>
        </p:spPr>
        <p:txBody>
          <a:bodyPr wrap="square" rtlCol="0">
            <a:spAutoFit/>
          </a:bodyPr>
          <a:lstStyle/>
          <a:p>
            <a:pPr algn="ctr"/>
            <a:r>
              <a:rPr lang="en-US" sz="2400" dirty="0" smtClean="0"/>
              <a:t>The two </a:t>
            </a:r>
            <a:r>
              <a:rPr lang="en-US" sz="2400" dirty="0" err="1" smtClean="0"/>
              <a:t>monosaccharides</a:t>
            </a:r>
            <a:r>
              <a:rPr lang="en-US" sz="2400" dirty="0" smtClean="0"/>
              <a:t> that make it up are </a:t>
            </a:r>
          </a:p>
          <a:p>
            <a:pPr algn="ctr"/>
            <a:r>
              <a:rPr lang="en-US" sz="2400" dirty="0" smtClean="0"/>
              <a:t>glucose and fructose</a:t>
            </a:r>
            <a:endParaRPr lang="en-US" sz="2400" baseline="-25000" dirty="0" smtClean="0"/>
          </a:p>
        </p:txBody>
      </p:sp>
      <p:pic>
        <p:nvPicPr>
          <p:cNvPr id="1025" name="ShockwaveFlash1"/>
          <p:cNvPicPr preferRelativeResize="0">
            <a:picLocks noChangeAspect="1" noChangeArrowheads="1" noChangeShapeType="1"/>
          </p:cNvPicPr>
          <p:nvPr>
            <p:custDataLst>
              <p:tags r:id="rId1"/>
            </p:custDataLst>
          </p:nvPr>
        </p:nvPicPr>
        <p:blipFill>
          <a:blip r:embed="rId6">
            <a:extLst>
              <a:ext uri="{28A0092B-C50C-407E-A947-70E740481C1C}">
                <a14:useLocalDpi xmlns:a14="http://schemas.microsoft.com/office/drawing/2010/main"/>
              </a:ext>
            </a:extLst>
          </a:blip>
          <a:srcRect/>
          <a:stretch>
            <a:fillRect/>
          </a:stretch>
        </p:blipFill>
        <p:spPr bwMode="auto">
          <a:xfrm>
            <a:off x="0" y="1836738"/>
            <a:ext cx="4391025" cy="3114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3"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14304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80999" y="914400"/>
            <a:ext cx="8398765" cy="5911787"/>
          </a:xfrm>
          <a:prstGeom prst="rect">
            <a:avLst/>
          </a:prstGeom>
          <a:noFill/>
          <a:ln w="9525">
            <a:noFill/>
            <a:miter lim="800000"/>
            <a:headEnd/>
            <a:tailEnd/>
          </a:ln>
          <a:effectLst/>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473" y="6422534"/>
            <a:ext cx="1949527" cy="467115"/>
          </a:xfrm>
          <a:prstGeom prst="rect">
            <a:avLst/>
          </a:prstGeom>
        </p:spPr>
      </p:pic>
    </p:spTree>
    <p:extLst>
      <p:ext uri="{BB962C8B-B14F-4D97-AF65-F5344CB8AC3E}">
        <p14:creationId xmlns:p14="http://schemas.microsoft.com/office/powerpoint/2010/main" val="177166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en/a/a3/Cellulose_spacefilling_mod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875" y="2238424"/>
            <a:ext cx="10191750" cy="3990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58997"/>
            <a:ext cx="4139952" cy="707886"/>
          </a:xfrm>
          <a:prstGeom prst="rect">
            <a:avLst/>
          </a:prstGeom>
          <a:solidFill>
            <a:srgbClr val="85F17D"/>
          </a:solidFill>
        </p:spPr>
        <p:txBody>
          <a:bodyPr wrap="square" rtlCol="0">
            <a:spAutoFit/>
          </a:bodyPr>
          <a:lstStyle/>
          <a:p>
            <a:r>
              <a:rPr lang="en-US" sz="4000" dirty="0" smtClean="0"/>
              <a:t>Polysaccharide #1</a:t>
            </a:r>
          </a:p>
        </p:txBody>
      </p:sp>
      <p:sp>
        <p:nvSpPr>
          <p:cNvPr id="4" name="Rectangle 3"/>
          <p:cNvSpPr/>
          <p:nvPr/>
        </p:nvSpPr>
        <p:spPr>
          <a:xfrm>
            <a:off x="4572000" y="6581001"/>
            <a:ext cx="4572000" cy="276999"/>
          </a:xfrm>
          <a:prstGeom prst="rect">
            <a:avLst/>
          </a:prstGeom>
        </p:spPr>
        <p:txBody>
          <a:bodyPr>
            <a:spAutoFit/>
          </a:bodyPr>
          <a:lstStyle/>
          <a:p>
            <a:pPr algn="r"/>
            <a:r>
              <a:rPr lang="en-GB" sz="1200" dirty="0">
                <a:hlinkClick r:id="rId3"/>
              </a:rPr>
              <a:t>http://en.wikipedia.org/wiki/File:Cellulose_spacefilling_model.jpg</a:t>
            </a:r>
            <a:endParaRPr lang="en-GB" sz="1200" dirty="0"/>
          </a:p>
        </p:txBody>
      </p:sp>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t>
            </a:r>
            <a:r>
              <a:rPr lang="en-US" sz="2200" dirty="0">
                <a:latin typeface="Arial"/>
                <a:cs typeface="Arial"/>
              </a:rPr>
              <a:t>A1 Structure and function of cellulose and starch in plants and glycogen in humans.</a:t>
            </a:r>
          </a:p>
        </p:txBody>
      </p:sp>
      <p:sp>
        <p:nvSpPr>
          <p:cNvPr id="2" name="Rectangle 1"/>
          <p:cNvSpPr/>
          <p:nvPr/>
        </p:nvSpPr>
        <p:spPr>
          <a:xfrm>
            <a:off x="4368800" y="935809"/>
            <a:ext cx="4686300" cy="2062103"/>
          </a:xfrm>
          <a:prstGeom prst="rect">
            <a:avLst/>
          </a:prstGeom>
          <a:solidFill>
            <a:srgbClr val="85F17D"/>
          </a:solidFill>
        </p:spPr>
        <p:txBody>
          <a:bodyPr wrap="square" rtlCol="0">
            <a:spAutoFit/>
          </a:bodyPr>
          <a:lstStyle/>
          <a:p>
            <a:pPr marL="285750" indent="-285750">
              <a:buFont typeface="Arial"/>
              <a:buChar char="•"/>
            </a:pPr>
            <a:r>
              <a:rPr lang="en-US" sz="1600" dirty="0"/>
              <a:t>Cellulose is made by linking together β-glucose </a:t>
            </a:r>
            <a:r>
              <a:rPr lang="en-US" sz="1600" dirty="0" smtClean="0"/>
              <a:t>molecules.</a:t>
            </a:r>
          </a:p>
          <a:p>
            <a:pPr marL="285750" indent="-285750">
              <a:buFont typeface="Arial"/>
              <a:buChar char="•"/>
            </a:pPr>
            <a:r>
              <a:rPr lang="en-US" sz="1600" dirty="0" smtClean="0"/>
              <a:t>Condensation </a:t>
            </a:r>
            <a:r>
              <a:rPr lang="en-US" sz="1600" dirty="0"/>
              <a:t>reactions link carbon atom 1 to carbon atom 4 on the next β-</a:t>
            </a:r>
            <a:r>
              <a:rPr lang="en-US" sz="1600" dirty="0" smtClean="0"/>
              <a:t>glucose.</a:t>
            </a:r>
          </a:p>
          <a:p>
            <a:pPr marL="285750" indent="-285750">
              <a:buFont typeface="Arial"/>
              <a:buChar char="•"/>
            </a:pPr>
            <a:r>
              <a:rPr lang="en-US" sz="1600" dirty="0"/>
              <a:t>The glucose subunits in the chain are oriented alternately upwards and </a:t>
            </a:r>
            <a:r>
              <a:rPr lang="en-US" sz="1600" dirty="0" smtClean="0"/>
              <a:t>downwards.</a:t>
            </a:r>
          </a:p>
          <a:p>
            <a:pPr marL="285750" indent="-285750">
              <a:buFont typeface="Arial"/>
              <a:buChar char="•"/>
            </a:pPr>
            <a:r>
              <a:rPr lang="en-US" sz="1600" dirty="0"/>
              <a:t>The consequence of this is that the cellulose molecule is a straight chain, rather than curved</a:t>
            </a:r>
            <a:r>
              <a:rPr lang="en-US" sz="1600" dirty="0" smtClean="0"/>
              <a:t>.</a:t>
            </a:r>
          </a:p>
        </p:txBody>
      </p:sp>
      <p:sp>
        <p:nvSpPr>
          <p:cNvPr id="11" name="Rectangle 10"/>
          <p:cNvSpPr/>
          <p:nvPr/>
        </p:nvSpPr>
        <p:spPr>
          <a:xfrm>
            <a:off x="114300" y="4752499"/>
            <a:ext cx="5715000" cy="1815882"/>
          </a:xfrm>
          <a:prstGeom prst="rect">
            <a:avLst/>
          </a:prstGeom>
          <a:solidFill>
            <a:srgbClr val="85F17D"/>
          </a:solidFill>
        </p:spPr>
        <p:txBody>
          <a:bodyPr wrap="square" rtlCol="0">
            <a:spAutoFit/>
          </a:bodyPr>
          <a:lstStyle/>
          <a:p>
            <a:pPr marL="285750" indent="-285750">
              <a:buFont typeface="Arial"/>
              <a:buChar char="•"/>
            </a:pPr>
            <a:r>
              <a:rPr lang="en-US" sz="1600" dirty="0" smtClean="0"/>
              <a:t>Cellulose </a:t>
            </a:r>
            <a:r>
              <a:rPr lang="en-US" sz="1600" dirty="0"/>
              <a:t>molecules are </a:t>
            </a:r>
            <a:r>
              <a:rPr lang="en-US" sz="1600" dirty="0" err="1"/>
              <a:t>unbranched</a:t>
            </a:r>
            <a:r>
              <a:rPr lang="en-US" sz="1600" dirty="0"/>
              <a:t> chains of β-</a:t>
            </a:r>
            <a:r>
              <a:rPr lang="en-US" sz="1600" dirty="0" smtClean="0"/>
              <a:t>glucose.</a:t>
            </a:r>
          </a:p>
          <a:p>
            <a:pPr marL="285750" indent="-285750">
              <a:buFont typeface="Arial"/>
              <a:buChar char="•"/>
            </a:pPr>
            <a:r>
              <a:rPr lang="en-US" sz="1600" dirty="0" smtClean="0"/>
              <a:t>Hydrogen bonds link the the molecules together.</a:t>
            </a:r>
          </a:p>
          <a:p>
            <a:pPr marL="285750" indent="-285750">
              <a:buFont typeface="Arial"/>
              <a:buChar char="•"/>
            </a:pPr>
            <a:r>
              <a:rPr lang="en-US" sz="1600" dirty="0" smtClean="0"/>
              <a:t>The linked molecules form bundles called </a:t>
            </a:r>
            <a:r>
              <a:rPr lang="en-US" sz="1600" dirty="0"/>
              <a:t>cellulose </a:t>
            </a:r>
            <a:r>
              <a:rPr lang="en-US" sz="1600" dirty="0" err="1" smtClean="0"/>
              <a:t>microfibrils</a:t>
            </a:r>
            <a:r>
              <a:rPr lang="en-US" sz="1600" dirty="0" smtClean="0"/>
              <a:t>.</a:t>
            </a:r>
          </a:p>
          <a:p>
            <a:pPr marL="285750" indent="-285750">
              <a:buFont typeface="Arial"/>
              <a:buChar char="•"/>
            </a:pPr>
            <a:r>
              <a:rPr lang="en-US" sz="1600" dirty="0" smtClean="0"/>
              <a:t>They </a:t>
            </a:r>
            <a:r>
              <a:rPr lang="en-US" sz="1600" dirty="0"/>
              <a:t>have very high tensile </a:t>
            </a:r>
            <a:r>
              <a:rPr lang="en-US" sz="1600" dirty="0" smtClean="0"/>
              <a:t>strength.</a:t>
            </a:r>
          </a:p>
          <a:p>
            <a:pPr marL="285750" indent="-285750">
              <a:buFont typeface="Arial"/>
              <a:buChar char="•"/>
            </a:pPr>
            <a:r>
              <a:rPr lang="en-US" sz="1600" dirty="0" smtClean="0"/>
              <a:t>The </a:t>
            </a:r>
            <a:r>
              <a:rPr lang="en-US" sz="1600" dirty="0"/>
              <a:t>tensile strength of cellulose </a:t>
            </a:r>
            <a:r>
              <a:rPr lang="en-US" sz="1600" dirty="0" smtClean="0"/>
              <a:t>(the basis of cell walls) prevents </a:t>
            </a:r>
            <a:r>
              <a:rPr lang="en-US" sz="1600" dirty="0"/>
              <a:t>plant cells </a:t>
            </a:r>
            <a:r>
              <a:rPr lang="en-US" sz="1600" dirty="0" smtClean="0"/>
              <a:t>from </a:t>
            </a:r>
            <a:r>
              <a:rPr lang="en-US" sz="1600" dirty="0"/>
              <a:t>bursting, even </a:t>
            </a:r>
            <a:r>
              <a:rPr lang="en-US" sz="1600" dirty="0" smtClean="0"/>
              <a:t>under very </a:t>
            </a:r>
            <a:r>
              <a:rPr lang="en-US" sz="1600" dirty="0"/>
              <a:t>high </a:t>
            </a:r>
            <a:r>
              <a:rPr lang="en-US" sz="1600" dirty="0" smtClean="0"/>
              <a:t>(water) pressure. </a:t>
            </a:r>
            <a:endParaRPr lang="en-US" sz="1600" dirty="0"/>
          </a:p>
        </p:txBody>
      </p:sp>
      <p:sp>
        <p:nvSpPr>
          <p:cNvPr id="12" name="TextBox 11"/>
          <p:cNvSpPr txBox="1"/>
          <p:nvPr/>
        </p:nvSpPr>
        <p:spPr>
          <a:xfrm>
            <a:off x="203200" y="1883717"/>
            <a:ext cx="1397000" cy="461665"/>
          </a:xfrm>
          <a:prstGeom prst="rect">
            <a:avLst/>
          </a:prstGeom>
          <a:solidFill>
            <a:srgbClr val="85F17D"/>
          </a:solidFill>
        </p:spPr>
        <p:txBody>
          <a:bodyPr wrap="square" rtlCol="0">
            <a:spAutoFit/>
          </a:bodyPr>
          <a:lstStyle/>
          <a:p>
            <a:r>
              <a:rPr lang="en-US" sz="2400" b="1" dirty="0" smtClean="0"/>
              <a:t>Cellulose</a:t>
            </a:r>
            <a:endParaRPr lang="en-US" sz="2400" dirty="0" smtClean="0"/>
          </a:p>
        </p:txBody>
      </p:sp>
    </p:spTree>
    <p:extLst>
      <p:ext uri="{BB962C8B-B14F-4D97-AF65-F5344CB8AC3E}">
        <p14:creationId xmlns:p14="http://schemas.microsoft.com/office/powerpoint/2010/main" val="4251109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farm6.staticflickr.com/5179/5534432762_5425e26737_b.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100000" l="2637" r="97266"/>
                    </a14:imgEffect>
                  </a14:imgLayer>
                </a14:imgProps>
              </a:ext>
              <a:ext uri="{28A0092B-C50C-407E-A947-70E740481C1C}">
                <a14:useLocalDpi xmlns:a14="http://schemas.microsoft.com/office/drawing/2010/main"/>
              </a:ext>
            </a:extLst>
          </a:blip>
          <a:srcRect/>
          <a:stretch/>
        </p:blipFill>
        <p:spPr bwMode="auto">
          <a:xfrm rot="20872147">
            <a:off x="-735755" y="1790020"/>
            <a:ext cx="10357441" cy="6096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14817"/>
            <a:ext cx="4139952" cy="707886"/>
          </a:xfrm>
          <a:prstGeom prst="rect">
            <a:avLst/>
          </a:prstGeom>
          <a:solidFill>
            <a:srgbClr val="F07EE2"/>
          </a:solidFill>
        </p:spPr>
        <p:txBody>
          <a:bodyPr wrap="square" rtlCol="0">
            <a:spAutoFit/>
          </a:bodyPr>
          <a:lstStyle/>
          <a:p>
            <a:r>
              <a:rPr lang="en-US" sz="4000" dirty="0" smtClean="0"/>
              <a:t>Polysaccharide #2</a:t>
            </a:r>
          </a:p>
        </p:txBody>
      </p:sp>
      <p:sp>
        <p:nvSpPr>
          <p:cNvPr id="4" name="Rectangle 3"/>
          <p:cNvSpPr/>
          <p:nvPr/>
        </p:nvSpPr>
        <p:spPr>
          <a:xfrm>
            <a:off x="4572000" y="6581001"/>
            <a:ext cx="4572000" cy="276999"/>
          </a:xfrm>
          <a:prstGeom prst="rect">
            <a:avLst/>
          </a:prstGeom>
        </p:spPr>
        <p:txBody>
          <a:bodyPr>
            <a:spAutoFit/>
          </a:bodyPr>
          <a:lstStyle/>
          <a:p>
            <a:pPr algn="r"/>
            <a:r>
              <a:rPr lang="en-GB" sz="1200" dirty="0">
                <a:hlinkClick r:id="rId4"/>
              </a:rPr>
              <a:t>http://commons.wikimedia.org/wiki/File:Amylose3.svg</a:t>
            </a:r>
            <a:endParaRPr lang="en-GB" sz="1200" dirty="0"/>
          </a:p>
        </p:txBody>
      </p:sp>
      <p:pic>
        <p:nvPicPr>
          <p:cNvPr id="4100" name="Picture 4" descr="http://upload.wikimedia.org/wikipedia/commons/thumb/e/ec/Amylose3.svg/1000px-Amylose3.svg.png"/>
          <p:cNvPicPr>
            <a:picLocks noChangeAspect="1" noChangeArrowheads="1"/>
          </p:cNvPicPr>
          <p:nvPr/>
        </p:nvPicPr>
        <p:blipFill>
          <a:blip r:embed="rId5" cstate="email">
            <a:alphaModFix/>
            <a:extLst>
              <a:ext uri="{28A0092B-C50C-407E-A947-70E740481C1C}">
                <a14:useLocalDpi xmlns:a14="http://schemas.microsoft.com/office/drawing/2010/main"/>
              </a:ext>
            </a:extLst>
          </a:blip>
          <a:srcRect/>
          <a:stretch>
            <a:fillRect/>
          </a:stretch>
        </p:blipFill>
        <p:spPr bwMode="auto">
          <a:xfrm>
            <a:off x="-396551" y="1971274"/>
            <a:ext cx="6949752" cy="2210021"/>
          </a:xfrm>
          <a:prstGeom prst="rect">
            <a:avLst/>
          </a:prstGeom>
          <a:solidFill>
            <a:schemeClr val="bg1">
              <a:alpha val="50000"/>
            </a:schemeClr>
          </a:solidFill>
          <a:extLst/>
        </p:spPr>
      </p:pic>
      <p:sp>
        <p:nvSpPr>
          <p:cNvPr id="13" name="TextBox 12"/>
          <p:cNvSpPr txBox="1"/>
          <p:nvPr/>
        </p:nvSpPr>
        <p:spPr>
          <a:xfrm>
            <a:off x="6660232" y="850392"/>
            <a:ext cx="2483768" cy="1631216"/>
          </a:xfrm>
          <a:prstGeom prst="rect">
            <a:avLst/>
          </a:prstGeom>
          <a:solidFill>
            <a:srgbClr val="F07EE2"/>
          </a:solidFill>
        </p:spPr>
        <p:txBody>
          <a:bodyPr wrap="square" rtlCol="0">
            <a:spAutoFit/>
          </a:bodyPr>
          <a:lstStyle/>
          <a:p>
            <a:pPr algn="ctr"/>
            <a:r>
              <a:rPr lang="en-US" sz="2000" b="1" dirty="0"/>
              <a:t>Amylose </a:t>
            </a:r>
            <a:r>
              <a:rPr lang="en-US" sz="2000" dirty="0"/>
              <a:t>and</a:t>
            </a:r>
            <a:r>
              <a:rPr lang="en-US" sz="2000" b="1" dirty="0"/>
              <a:t> </a:t>
            </a:r>
            <a:r>
              <a:rPr lang="en-US" sz="2000" b="1" dirty="0" smtClean="0"/>
              <a:t>Amylopectin </a:t>
            </a:r>
            <a:r>
              <a:rPr lang="en-US" sz="2000" dirty="0" smtClean="0"/>
              <a:t>are both forms of </a:t>
            </a:r>
            <a:r>
              <a:rPr lang="en-US" sz="2000" b="1" dirty="0" smtClean="0"/>
              <a:t>starch </a:t>
            </a:r>
            <a:r>
              <a:rPr lang="en-US" sz="2000" dirty="0" smtClean="0"/>
              <a:t>and</a:t>
            </a:r>
            <a:r>
              <a:rPr lang="en-US" sz="2000" b="1" dirty="0" smtClean="0"/>
              <a:t> </a:t>
            </a:r>
            <a:r>
              <a:rPr lang="en-US" sz="2000" dirty="0" smtClean="0"/>
              <a:t>made from repeating glucose units </a:t>
            </a:r>
          </a:p>
        </p:txBody>
      </p:sp>
      <p:sp>
        <p:nvSpPr>
          <p:cNvPr id="5" name="Rectangle 4"/>
          <p:cNvSpPr/>
          <p:nvPr/>
        </p:nvSpPr>
        <p:spPr>
          <a:xfrm>
            <a:off x="4572000" y="6304002"/>
            <a:ext cx="4572000" cy="276999"/>
          </a:xfrm>
          <a:prstGeom prst="rect">
            <a:avLst/>
          </a:prstGeom>
        </p:spPr>
        <p:txBody>
          <a:bodyPr>
            <a:spAutoFit/>
          </a:bodyPr>
          <a:lstStyle/>
          <a:p>
            <a:pPr algn="r"/>
            <a:r>
              <a:rPr lang="en-GB" sz="1200" dirty="0">
                <a:hlinkClick r:id="rId6"/>
              </a:rPr>
              <a:t>http://www.flickr.com/photos/caroslines/5534432762/</a:t>
            </a:r>
            <a:endParaRPr lang="en-GB" sz="1200" dirty="0"/>
          </a:p>
        </p:txBody>
      </p:sp>
      <p:pic>
        <p:nvPicPr>
          <p:cNvPr id="10" name="Picture 9">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1"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a:latin typeface="Arial"/>
                <a:cs typeface="Arial"/>
              </a:rPr>
              <a:t>2.3.A1 Structure and function of cellulose and starch in plants and glycogen in humans.</a:t>
            </a:r>
          </a:p>
        </p:txBody>
      </p:sp>
      <p:sp>
        <p:nvSpPr>
          <p:cNvPr id="15" name="TextBox 14"/>
          <p:cNvSpPr txBox="1"/>
          <p:nvPr/>
        </p:nvSpPr>
        <p:spPr>
          <a:xfrm>
            <a:off x="127000" y="4297412"/>
            <a:ext cx="8153400" cy="1754327"/>
          </a:xfrm>
          <a:prstGeom prst="rect">
            <a:avLst/>
          </a:prstGeom>
          <a:solidFill>
            <a:srgbClr val="F07EE2"/>
          </a:solidFill>
        </p:spPr>
        <p:txBody>
          <a:bodyPr wrap="square" rtlCol="0">
            <a:spAutoFit/>
          </a:bodyPr>
          <a:lstStyle/>
          <a:p>
            <a:pPr marL="285750" indent="-285750">
              <a:buFont typeface="Arial"/>
              <a:buChar char="•"/>
            </a:pPr>
            <a:r>
              <a:rPr lang="en-US" dirty="0"/>
              <a:t>Starch is made by linking together α-glucose </a:t>
            </a:r>
            <a:r>
              <a:rPr lang="en-US" dirty="0" smtClean="0"/>
              <a:t>molecules</a:t>
            </a:r>
          </a:p>
          <a:p>
            <a:pPr marL="285750" indent="-285750">
              <a:buFont typeface="Arial"/>
              <a:buChar char="•"/>
            </a:pPr>
            <a:r>
              <a:rPr lang="en-US" dirty="0" smtClean="0"/>
              <a:t>Condensation </a:t>
            </a:r>
            <a:r>
              <a:rPr lang="en-US" dirty="0"/>
              <a:t>reactions link carbon atom 1 to carbon atom 4 on the next  α-glucose</a:t>
            </a:r>
          </a:p>
          <a:p>
            <a:pPr marL="285750" indent="-285750">
              <a:buFont typeface="Arial"/>
              <a:buChar char="•"/>
            </a:pPr>
            <a:r>
              <a:rPr lang="en-US" dirty="0"/>
              <a:t>all the glucose molecules in starch can be orientated in the same way</a:t>
            </a:r>
          </a:p>
          <a:p>
            <a:pPr marL="285750" indent="-285750">
              <a:buFont typeface="Arial"/>
              <a:buChar char="•"/>
            </a:pPr>
            <a:r>
              <a:rPr lang="en-US" dirty="0"/>
              <a:t>The consequence of this is that the starch molecule is curved, rather than </a:t>
            </a:r>
            <a:r>
              <a:rPr lang="en-US" dirty="0" smtClean="0"/>
              <a:t>straight.</a:t>
            </a:r>
          </a:p>
          <a:p>
            <a:pPr marL="285750" indent="-285750">
              <a:buFont typeface="Arial"/>
              <a:buChar char="•"/>
            </a:pPr>
            <a:r>
              <a:rPr lang="en-US" dirty="0" smtClean="0"/>
              <a:t>Size of the molecule is not fixed</a:t>
            </a:r>
          </a:p>
        </p:txBody>
      </p:sp>
    </p:spTree>
    <p:extLst>
      <p:ext uri="{BB962C8B-B14F-4D97-AF65-F5344CB8AC3E}">
        <p14:creationId xmlns:p14="http://schemas.microsoft.com/office/powerpoint/2010/main" val="3259397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farm6.staticflickr.com/5179/5534432762_5425e26737_b.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100000" l="2637" r="97266"/>
                    </a14:imgEffect>
                  </a14:imgLayer>
                </a14:imgProps>
              </a:ext>
              <a:ext uri="{28A0092B-C50C-407E-A947-70E740481C1C}">
                <a14:useLocalDpi xmlns:a14="http://schemas.microsoft.com/office/drawing/2010/main"/>
              </a:ext>
            </a:extLst>
          </a:blip>
          <a:srcRect/>
          <a:stretch/>
        </p:blipFill>
        <p:spPr bwMode="auto">
          <a:xfrm rot="20872147">
            <a:off x="-735755" y="1790020"/>
            <a:ext cx="10357441" cy="6096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14817"/>
            <a:ext cx="4139952" cy="707886"/>
          </a:xfrm>
          <a:prstGeom prst="rect">
            <a:avLst/>
          </a:prstGeom>
          <a:solidFill>
            <a:srgbClr val="F07EE2"/>
          </a:solidFill>
        </p:spPr>
        <p:txBody>
          <a:bodyPr wrap="square" rtlCol="0">
            <a:spAutoFit/>
          </a:bodyPr>
          <a:lstStyle/>
          <a:p>
            <a:r>
              <a:rPr lang="en-US" sz="4000" dirty="0" smtClean="0"/>
              <a:t>Polysaccharide #2</a:t>
            </a:r>
          </a:p>
        </p:txBody>
      </p:sp>
      <p:sp>
        <p:nvSpPr>
          <p:cNvPr id="5" name="Rectangle 4"/>
          <p:cNvSpPr/>
          <p:nvPr/>
        </p:nvSpPr>
        <p:spPr>
          <a:xfrm>
            <a:off x="4572000" y="6431002"/>
            <a:ext cx="4572000" cy="276999"/>
          </a:xfrm>
          <a:prstGeom prst="rect">
            <a:avLst/>
          </a:prstGeom>
        </p:spPr>
        <p:txBody>
          <a:bodyPr>
            <a:spAutoFit/>
          </a:bodyPr>
          <a:lstStyle/>
          <a:p>
            <a:pPr algn="r"/>
            <a:r>
              <a:rPr lang="en-GB" sz="1200" dirty="0">
                <a:hlinkClick r:id="rId4"/>
              </a:rPr>
              <a:t>http://www.flickr.com/photos/caroslines/5534432762/</a:t>
            </a:r>
            <a:endParaRPr lang="en-GB" sz="1200" dirty="0"/>
          </a:p>
        </p:txBody>
      </p:sp>
      <p:sp>
        <p:nvSpPr>
          <p:cNvPr id="15" name="TextBox 14"/>
          <p:cNvSpPr txBox="1"/>
          <p:nvPr/>
        </p:nvSpPr>
        <p:spPr>
          <a:xfrm>
            <a:off x="139577" y="1760904"/>
            <a:ext cx="4000376" cy="1508105"/>
          </a:xfrm>
          <a:prstGeom prst="rect">
            <a:avLst/>
          </a:prstGeom>
          <a:solidFill>
            <a:srgbClr val="F07EE2"/>
          </a:solidFill>
        </p:spPr>
        <p:txBody>
          <a:bodyPr wrap="square" rtlCol="0">
            <a:spAutoFit/>
          </a:bodyPr>
          <a:lstStyle>
            <a:defPPr>
              <a:defRPr lang="en-US"/>
            </a:defPPr>
            <a:lvl1pPr marL="285750" indent="-285750">
              <a:buFont typeface="Arial"/>
              <a:buChar char="•"/>
            </a:lvl1pPr>
          </a:lstStyle>
          <a:p>
            <a:r>
              <a:rPr lang="en-US" dirty="0"/>
              <a:t>In </a:t>
            </a:r>
            <a:r>
              <a:rPr lang="en-US" b="1" dirty="0"/>
              <a:t>amylopectin</a:t>
            </a:r>
            <a:r>
              <a:rPr lang="en-US" dirty="0"/>
              <a:t> the chain is branched, so has a more globular shape.</a:t>
            </a:r>
          </a:p>
          <a:p>
            <a:r>
              <a:rPr lang="en-US" dirty="0"/>
              <a:t>Due it’s branched nature amylopectin can be much larger consisting of 2,000-200,000 units</a:t>
            </a:r>
          </a:p>
        </p:txBody>
      </p:sp>
      <p:sp>
        <p:nvSpPr>
          <p:cNvPr id="11"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a:latin typeface="Arial"/>
                <a:cs typeface="Arial"/>
              </a:rPr>
              <a:t>2.3.A1 Structure and function of cellulose and starch in plants and glycogen in humans.</a:t>
            </a:r>
          </a:p>
        </p:txBody>
      </p:sp>
      <p:sp>
        <p:nvSpPr>
          <p:cNvPr id="12" name="TextBox 11"/>
          <p:cNvSpPr txBox="1"/>
          <p:nvPr/>
        </p:nvSpPr>
        <p:spPr>
          <a:xfrm>
            <a:off x="133350" y="3841957"/>
            <a:ext cx="8877300" cy="2585323"/>
          </a:xfrm>
          <a:prstGeom prst="rect">
            <a:avLst/>
          </a:prstGeom>
          <a:solidFill>
            <a:srgbClr val="F07EE2"/>
          </a:solidFill>
        </p:spPr>
        <p:txBody>
          <a:bodyPr wrap="square" rtlCol="0">
            <a:spAutoFit/>
          </a:bodyPr>
          <a:lstStyle/>
          <a:p>
            <a:pPr marL="285750" indent="-285750">
              <a:buFont typeface="Arial"/>
              <a:buChar char="•"/>
            </a:pPr>
            <a:r>
              <a:rPr lang="en-US" dirty="0" smtClean="0"/>
              <a:t>Starch </a:t>
            </a:r>
            <a:r>
              <a:rPr lang="en-US" dirty="0"/>
              <a:t>is only made by plant </a:t>
            </a:r>
            <a:r>
              <a:rPr lang="en-US" dirty="0" smtClean="0"/>
              <a:t>cells.</a:t>
            </a:r>
          </a:p>
          <a:p>
            <a:pPr marL="285750" indent="-285750">
              <a:buFont typeface="Arial"/>
              <a:buChar char="•"/>
            </a:pPr>
            <a:r>
              <a:rPr lang="en-US" dirty="0" smtClean="0"/>
              <a:t>Molecules </a:t>
            </a:r>
            <a:r>
              <a:rPr lang="en-US" dirty="0"/>
              <a:t>of both types of starch are hydrophilic but </a:t>
            </a:r>
            <a:r>
              <a:rPr lang="en-US" dirty="0" smtClean="0"/>
              <a:t>are </a:t>
            </a:r>
            <a:r>
              <a:rPr lang="en-US" dirty="0"/>
              <a:t>too large to be soluble in </a:t>
            </a:r>
            <a:r>
              <a:rPr lang="en-US" dirty="0" smtClean="0"/>
              <a:t>water.</a:t>
            </a:r>
          </a:p>
          <a:p>
            <a:pPr marL="285750" indent="-285750">
              <a:buFont typeface="Arial"/>
              <a:buChar char="•"/>
            </a:pPr>
            <a:r>
              <a:rPr lang="en-US" dirty="0" smtClean="0"/>
              <a:t>Starch does not affect the osmotic balance of cells, i.e. cause too much water to enter them</a:t>
            </a:r>
          </a:p>
          <a:p>
            <a:pPr marL="285750" indent="-285750">
              <a:buFont typeface="Arial"/>
              <a:buChar char="•"/>
            </a:pPr>
            <a:r>
              <a:rPr lang="en-US" dirty="0" smtClean="0"/>
              <a:t>It is easy to add or remove extra glucose molecules to starch</a:t>
            </a:r>
          </a:p>
          <a:p>
            <a:pPr marL="285750" indent="-285750">
              <a:buFont typeface="Arial"/>
              <a:buChar char="•"/>
            </a:pPr>
            <a:r>
              <a:rPr lang="en-US" dirty="0" smtClean="0"/>
              <a:t>Therefore starch is useful in cells for glucose, and consequently energy, storage.</a:t>
            </a:r>
          </a:p>
          <a:p>
            <a:pPr marL="285750" indent="-285750">
              <a:buFont typeface="Arial"/>
              <a:buChar char="•"/>
            </a:pPr>
            <a:r>
              <a:rPr lang="en-US" dirty="0" smtClean="0"/>
              <a:t>In seeds and storage organs such as potato cells glucose held as starch.</a:t>
            </a:r>
          </a:p>
          <a:p>
            <a:pPr marL="285750" indent="-285750">
              <a:buFont typeface="Arial"/>
              <a:buChar char="•"/>
            </a:pPr>
            <a:r>
              <a:rPr lang="en-US" dirty="0" smtClean="0"/>
              <a:t>Starch </a:t>
            </a:r>
            <a:r>
              <a:rPr lang="en-US" dirty="0"/>
              <a:t>is made as a temporary store in leaf cells when glucose is being made faster by photosynthesis than it can be exported to other parts of the plant.</a:t>
            </a:r>
            <a:endParaRPr lang="en-US" dirty="0" smtClean="0"/>
          </a:p>
        </p:txBody>
      </p:sp>
      <p:sp>
        <p:nvSpPr>
          <p:cNvPr id="14" name="TextBox 13"/>
          <p:cNvSpPr txBox="1"/>
          <p:nvPr/>
        </p:nvSpPr>
        <p:spPr>
          <a:xfrm>
            <a:off x="4353447" y="952917"/>
            <a:ext cx="4574653" cy="1200329"/>
          </a:xfrm>
          <a:prstGeom prst="rect">
            <a:avLst/>
          </a:prstGeom>
          <a:solidFill>
            <a:srgbClr val="F07EE2"/>
          </a:solidFill>
        </p:spPr>
        <p:txBody>
          <a:bodyPr wrap="square" rtlCol="0">
            <a:spAutoFit/>
          </a:bodyPr>
          <a:lstStyle>
            <a:defPPr>
              <a:defRPr lang="en-US"/>
            </a:defPPr>
            <a:lvl1pPr marL="285750" indent="-285750">
              <a:buFont typeface="Arial"/>
              <a:buChar char="•"/>
            </a:lvl1pPr>
          </a:lstStyle>
          <a:p>
            <a:r>
              <a:rPr lang="en-US" dirty="0"/>
              <a:t>In </a:t>
            </a:r>
            <a:r>
              <a:rPr lang="en-US" b="1" dirty="0"/>
              <a:t>amylose</a:t>
            </a:r>
            <a:r>
              <a:rPr lang="en-US" dirty="0"/>
              <a:t> the chain of α-glucose molecules is un-branched and forms a helix.</a:t>
            </a:r>
          </a:p>
          <a:p>
            <a:r>
              <a:rPr lang="en-US" dirty="0"/>
              <a:t>Typically amylose is made up of 300-3,000 glucose units</a:t>
            </a:r>
          </a:p>
        </p:txBody>
      </p:sp>
    </p:spTree>
    <p:extLst>
      <p:ext uri="{BB962C8B-B14F-4D97-AF65-F5344CB8AC3E}">
        <p14:creationId xmlns:p14="http://schemas.microsoft.com/office/powerpoint/2010/main" val="2099535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9144000" cy="9144000"/>
          </a:xfrm>
          <a:prstGeom prst="rect">
            <a:avLst/>
          </a:prstGeom>
        </p:spPr>
      </p:pic>
      <p:sp>
        <p:nvSpPr>
          <p:cNvPr id="3" name="TextBox 2"/>
          <p:cNvSpPr txBox="1"/>
          <p:nvPr/>
        </p:nvSpPr>
        <p:spPr>
          <a:xfrm>
            <a:off x="0" y="771811"/>
            <a:ext cx="4139952" cy="707886"/>
          </a:xfrm>
          <a:prstGeom prst="rect">
            <a:avLst/>
          </a:prstGeom>
          <a:solidFill>
            <a:srgbClr val="FFC000"/>
          </a:solidFill>
        </p:spPr>
        <p:txBody>
          <a:bodyPr wrap="square" rtlCol="0">
            <a:spAutoFit/>
          </a:bodyPr>
          <a:lstStyle/>
          <a:p>
            <a:r>
              <a:rPr lang="en-US" sz="4000" dirty="0" smtClean="0"/>
              <a:t>Polysaccharide #3</a:t>
            </a:r>
          </a:p>
        </p:txBody>
      </p:sp>
      <p:sp>
        <p:nvSpPr>
          <p:cNvPr id="12" name="TextBox 11"/>
          <p:cNvSpPr txBox="1"/>
          <p:nvPr/>
        </p:nvSpPr>
        <p:spPr>
          <a:xfrm>
            <a:off x="4406900" y="771811"/>
            <a:ext cx="4586102" cy="1200329"/>
          </a:xfrm>
          <a:prstGeom prst="rect">
            <a:avLst/>
          </a:prstGeom>
          <a:solidFill>
            <a:srgbClr val="FFC000"/>
          </a:solidFill>
        </p:spPr>
        <p:txBody>
          <a:bodyPr wrap="square" rtlCol="0">
            <a:spAutoFit/>
          </a:bodyPr>
          <a:lstStyle/>
          <a:p>
            <a:pPr marL="342900" indent="-342900">
              <a:buFont typeface="Arial"/>
              <a:buChar char="•"/>
            </a:pPr>
            <a:r>
              <a:rPr lang="en-US" b="1" dirty="0" smtClean="0"/>
              <a:t>Glycogen</a:t>
            </a:r>
            <a:r>
              <a:rPr lang="en-US" dirty="0" smtClean="0"/>
              <a:t> </a:t>
            </a:r>
            <a:r>
              <a:rPr lang="en-GB" dirty="0"/>
              <a:t>(</a:t>
            </a:r>
            <a:r>
              <a:rPr lang="en-GB" dirty="0" smtClean="0"/>
              <a:t>C</a:t>
            </a:r>
            <a:r>
              <a:rPr lang="en-GB" baseline="-25000" dirty="0" smtClean="0"/>
              <a:t>6</a:t>
            </a:r>
            <a:r>
              <a:rPr lang="en-GB" dirty="0" smtClean="0"/>
              <a:t>H</a:t>
            </a:r>
            <a:r>
              <a:rPr lang="en-GB" baseline="-25000" dirty="0" smtClean="0"/>
              <a:t>10</a:t>
            </a:r>
            <a:r>
              <a:rPr lang="en-GB" dirty="0" smtClean="0"/>
              <a:t>O</a:t>
            </a:r>
            <a:r>
              <a:rPr lang="en-GB" baseline="-25000" dirty="0" smtClean="0"/>
              <a:t>5</a:t>
            </a:r>
            <a:r>
              <a:rPr lang="en-GB" dirty="0" smtClean="0"/>
              <a:t>)</a:t>
            </a:r>
            <a:r>
              <a:rPr lang="en-GB" baseline="-25000" dirty="0" smtClean="0"/>
              <a:t>n </a:t>
            </a:r>
            <a:r>
              <a:rPr lang="en-US" dirty="0" smtClean="0"/>
              <a:t>is a polymer made from repeating glucose subunits</a:t>
            </a:r>
          </a:p>
          <a:p>
            <a:pPr marL="342900" indent="-342900">
              <a:buFont typeface="Arial"/>
              <a:buChar char="•"/>
            </a:pPr>
            <a:r>
              <a:rPr lang="en-US" dirty="0" smtClean="0"/>
              <a:t>The molecule varies </a:t>
            </a:r>
            <a:r>
              <a:rPr lang="en-US" dirty="0"/>
              <a:t>in size, typically it consists </a:t>
            </a:r>
            <a:r>
              <a:rPr lang="en-US" dirty="0" smtClean="0"/>
              <a:t>of 30,000 units</a:t>
            </a:r>
            <a:endParaRPr lang="en-US" dirty="0"/>
          </a:p>
        </p:txBody>
      </p:sp>
      <p:sp>
        <p:nvSpPr>
          <p:cNvPr id="4" name="Rectangle 3"/>
          <p:cNvSpPr/>
          <p:nvPr/>
        </p:nvSpPr>
        <p:spPr>
          <a:xfrm>
            <a:off x="6604000" y="6400801"/>
            <a:ext cx="2540000" cy="461665"/>
          </a:xfrm>
          <a:prstGeom prst="rect">
            <a:avLst/>
          </a:prstGeom>
        </p:spPr>
        <p:txBody>
          <a:bodyPr wrap="square">
            <a:spAutoFit/>
          </a:bodyPr>
          <a:lstStyle/>
          <a:p>
            <a:pPr algn="r"/>
            <a:r>
              <a:rPr lang="en-GB" sz="1200" dirty="0">
                <a:hlinkClick r:id="rId3"/>
              </a:rPr>
              <a:t>http://en.wikipedia.org/wiki/File:Glycogen_spacefilling_model.jpg</a:t>
            </a:r>
            <a:endParaRPr lang="en-GB" sz="1200" dirty="0"/>
          </a:p>
        </p:txBody>
      </p:sp>
      <p:sp>
        <p:nvSpPr>
          <p:cNvPr id="7" name="Title 1"/>
          <p:cNvSpPr txBox="1">
            <a:spLocks/>
          </p:cNvSpPr>
          <p:nvPr/>
        </p:nvSpPr>
        <p:spPr>
          <a:xfrm>
            <a:off x="0" y="-122239"/>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a:latin typeface="Arial"/>
                <a:cs typeface="Arial"/>
              </a:rPr>
              <a:t>2.3.A1 Structure and function of cellulose and starch in plants and glycogen in humans.</a:t>
            </a:r>
          </a:p>
        </p:txBody>
      </p:sp>
      <p:sp>
        <p:nvSpPr>
          <p:cNvPr id="8" name="TextBox 7"/>
          <p:cNvSpPr txBox="1"/>
          <p:nvPr/>
        </p:nvSpPr>
        <p:spPr>
          <a:xfrm>
            <a:off x="127186" y="2253376"/>
            <a:ext cx="3847914" cy="1815882"/>
          </a:xfrm>
          <a:prstGeom prst="rect">
            <a:avLst/>
          </a:prstGeom>
          <a:solidFill>
            <a:srgbClr val="FFC000"/>
          </a:solidFill>
        </p:spPr>
        <p:txBody>
          <a:bodyPr wrap="square" rtlCol="0">
            <a:spAutoFit/>
          </a:bodyPr>
          <a:lstStyle/>
          <a:p>
            <a:pPr marL="285750" indent="-285750">
              <a:buFont typeface="Arial"/>
              <a:buChar char="•"/>
            </a:pPr>
            <a:r>
              <a:rPr lang="en-US" sz="1600" dirty="0" smtClean="0"/>
              <a:t>Glycogen </a:t>
            </a:r>
            <a:r>
              <a:rPr lang="en-US" sz="1600" dirty="0"/>
              <a:t>is not just a simple chain, it branches many </a:t>
            </a:r>
            <a:r>
              <a:rPr lang="en-US" sz="1600" dirty="0" smtClean="0"/>
              <a:t>times</a:t>
            </a:r>
          </a:p>
          <a:p>
            <a:pPr marL="285750" indent="-285750">
              <a:buFont typeface="Arial"/>
              <a:buChar char="•"/>
            </a:pPr>
            <a:r>
              <a:rPr lang="en-US" sz="1600" dirty="0" smtClean="0"/>
              <a:t>Condensation </a:t>
            </a:r>
            <a:r>
              <a:rPr lang="en-US" sz="1600" dirty="0"/>
              <a:t>reactions link carbon atom 1 </a:t>
            </a:r>
            <a:r>
              <a:rPr lang="en-US" sz="1600" dirty="0" smtClean="0"/>
              <a:t>- </a:t>
            </a:r>
            <a:r>
              <a:rPr lang="en-US" sz="1600" dirty="0"/>
              <a:t>4 on the next  α-</a:t>
            </a:r>
            <a:r>
              <a:rPr lang="en-US" sz="1600" dirty="0" smtClean="0"/>
              <a:t>glucose. Branches occur where a condensation reaction instead links </a:t>
            </a:r>
            <a:r>
              <a:rPr lang="en-US" sz="1600" dirty="0"/>
              <a:t>carbon atom 1 </a:t>
            </a:r>
            <a:r>
              <a:rPr lang="en-US" sz="1600" dirty="0" smtClean="0"/>
              <a:t>– 6.</a:t>
            </a:r>
          </a:p>
          <a:p>
            <a:pPr marL="285750" indent="-285750">
              <a:buFont typeface="Arial"/>
              <a:buChar char="•"/>
            </a:pPr>
            <a:r>
              <a:rPr lang="en-US" sz="1600" dirty="0" smtClean="0"/>
              <a:t>As a result the molecule is compact</a:t>
            </a:r>
          </a:p>
        </p:txBody>
      </p:sp>
      <p:sp>
        <p:nvSpPr>
          <p:cNvPr id="9" name="TextBox 8"/>
          <p:cNvSpPr txBox="1"/>
          <p:nvPr/>
        </p:nvSpPr>
        <p:spPr>
          <a:xfrm>
            <a:off x="6604000" y="3580787"/>
            <a:ext cx="2438400" cy="2800766"/>
          </a:xfrm>
          <a:prstGeom prst="rect">
            <a:avLst/>
          </a:prstGeom>
          <a:solidFill>
            <a:srgbClr val="FFC000"/>
          </a:solidFill>
        </p:spPr>
        <p:txBody>
          <a:bodyPr wrap="square" rtlCol="0">
            <a:spAutoFit/>
          </a:bodyPr>
          <a:lstStyle/>
          <a:p>
            <a:pPr marL="285750" indent="-285750">
              <a:buFont typeface="Arial"/>
              <a:buChar char="•"/>
            </a:pPr>
            <a:r>
              <a:rPr lang="en-US" sz="1600" dirty="0" smtClean="0"/>
              <a:t>Glycogen </a:t>
            </a:r>
            <a:r>
              <a:rPr lang="en-US" sz="1600" dirty="0"/>
              <a:t>is made by animals and also some fungi.</a:t>
            </a:r>
          </a:p>
          <a:p>
            <a:pPr marL="285750" indent="-285750">
              <a:buFont typeface="Arial"/>
              <a:buChar char="•"/>
            </a:pPr>
            <a:r>
              <a:rPr lang="en-US" sz="1600" dirty="0"/>
              <a:t>It is stored in the liver and some muscles in humans.</a:t>
            </a:r>
          </a:p>
          <a:p>
            <a:pPr marL="285750" indent="-285750">
              <a:buFont typeface="Arial"/>
              <a:buChar char="•"/>
            </a:pPr>
            <a:r>
              <a:rPr lang="en-US" sz="1600" dirty="0"/>
              <a:t>It is used in cells where large stores of dissolved glucose would cause osmotic problems.</a:t>
            </a:r>
          </a:p>
        </p:txBody>
      </p:sp>
      <p:sp>
        <p:nvSpPr>
          <p:cNvPr id="10" name="TextBox 9"/>
          <p:cNvSpPr txBox="1"/>
          <p:nvPr/>
        </p:nvSpPr>
        <p:spPr>
          <a:xfrm>
            <a:off x="152586" y="5519996"/>
            <a:ext cx="6299014" cy="1323439"/>
          </a:xfrm>
          <a:prstGeom prst="rect">
            <a:avLst/>
          </a:prstGeom>
          <a:solidFill>
            <a:srgbClr val="FFC000"/>
          </a:solidFill>
        </p:spPr>
        <p:txBody>
          <a:bodyPr wrap="square" rtlCol="0">
            <a:spAutoFit/>
          </a:bodyPr>
          <a:lstStyle/>
          <a:p>
            <a:pPr marL="285750" indent="-285750">
              <a:buFont typeface="Arial"/>
              <a:buChar char="•"/>
            </a:pPr>
            <a:r>
              <a:rPr lang="en-US" sz="1600" dirty="0" smtClean="0"/>
              <a:t>Glycogen does </a:t>
            </a:r>
            <a:r>
              <a:rPr lang="en-US" sz="1600" dirty="0"/>
              <a:t>not affect the osmotic balance of cells, i.e. cause too much water to enter them</a:t>
            </a:r>
          </a:p>
          <a:p>
            <a:pPr marL="285750" indent="-285750">
              <a:buFont typeface="Arial"/>
              <a:buChar char="•"/>
            </a:pPr>
            <a:r>
              <a:rPr lang="en-US" sz="1600" dirty="0" smtClean="0"/>
              <a:t>It </a:t>
            </a:r>
            <a:r>
              <a:rPr lang="en-US" sz="1600" dirty="0"/>
              <a:t>is easy to add or remove extra glucose molecules to starch</a:t>
            </a:r>
          </a:p>
          <a:p>
            <a:pPr marL="285750" indent="-285750">
              <a:buFont typeface="Arial"/>
              <a:buChar char="•"/>
            </a:pPr>
            <a:r>
              <a:rPr lang="en-US" sz="1600" dirty="0"/>
              <a:t>Therefore </a:t>
            </a:r>
            <a:r>
              <a:rPr lang="en-US" sz="1600" dirty="0" smtClean="0"/>
              <a:t>glycogen is </a:t>
            </a:r>
            <a:r>
              <a:rPr lang="en-US" sz="1600" dirty="0"/>
              <a:t>useful in cells for glucose, and consequently energy, storage</a:t>
            </a:r>
            <a:r>
              <a:rPr lang="en-US" sz="1600" dirty="0" smtClean="0"/>
              <a:t>.</a:t>
            </a:r>
            <a:endParaRPr lang="en-US" sz="1600" dirty="0"/>
          </a:p>
        </p:txBody>
      </p:sp>
    </p:spTree>
    <p:extLst>
      <p:ext uri="{BB962C8B-B14F-4D97-AF65-F5344CB8AC3E}">
        <p14:creationId xmlns:p14="http://schemas.microsoft.com/office/powerpoint/2010/main" val="17506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Screen Shot 2014-07-12 at 15.30.47.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567" y="4642923"/>
            <a:ext cx="4635500" cy="2209800"/>
          </a:xfrm>
          <a:prstGeom prst="rect">
            <a:avLst/>
          </a:prstGeom>
        </p:spPr>
      </p:pic>
      <p:pic>
        <p:nvPicPr>
          <p:cNvPr id="14" name="Picture 13" descr="Screen Shot 2014-07-12 at 15.30.01.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77" y="2353733"/>
            <a:ext cx="2617246" cy="2751667"/>
          </a:xfrm>
          <a:prstGeom prst="rect">
            <a:avLst/>
          </a:prstGeom>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2.3.S1 </a:t>
            </a:r>
            <a:r>
              <a:rPr lang="en-US" sz="2400" dirty="0">
                <a:solidFill>
                  <a:srgbClr val="000000"/>
                </a:solidFill>
                <a:latin typeface="Arial"/>
                <a:cs typeface="Arial"/>
              </a:rPr>
              <a:t>Use of molecular visualization software to compare cellulose, starch and glycogen</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2642123" y="845660"/>
            <a:ext cx="6484944" cy="3970318"/>
          </a:xfrm>
          <a:prstGeom prst="rect">
            <a:avLst/>
          </a:prstGeom>
        </p:spPr>
        <p:txBody>
          <a:bodyPr wrap="square">
            <a:spAutoFit/>
          </a:bodyPr>
          <a:lstStyle/>
          <a:p>
            <a:r>
              <a:rPr lang="en-US" dirty="0" smtClean="0">
                <a:solidFill>
                  <a:schemeClr val="bg1"/>
                </a:solidFill>
              </a:rPr>
              <a:t>The easiest way to use </a:t>
            </a:r>
            <a:r>
              <a:rPr lang="en-US" dirty="0" err="1" smtClean="0">
                <a:solidFill>
                  <a:schemeClr val="bg1"/>
                </a:solidFill>
              </a:rPr>
              <a:t>jmol</a:t>
            </a:r>
            <a:r>
              <a:rPr lang="en-US" dirty="0" smtClean="0">
                <a:solidFill>
                  <a:schemeClr val="bg1"/>
                </a:solidFill>
              </a:rPr>
              <a:t> is to use the ready made models from on the </a:t>
            </a:r>
            <a:r>
              <a:rPr lang="en-US" dirty="0" err="1" smtClean="0">
                <a:solidFill>
                  <a:schemeClr val="bg1"/>
                </a:solidFill>
              </a:rPr>
              <a:t>biotopics</a:t>
            </a:r>
            <a:r>
              <a:rPr lang="en-US" dirty="0" smtClean="0">
                <a:solidFill>
                  <a:schemeClr val="bg1"/>
                </a:solidFill>
              </a:rPr>
              <a:t> website</a:t>
            </a:r>
          </a:p>
          <a:p>
            <a:pPr marL="285750" indent="-285750">
              <a:buFont typeface="Arial"/>
              <a:buChar char="•"/>
            </a:pPr>
            <a:r>
              <a:rPr lang="en-US" dirty="0" smtClean="0">
                <a:solidFill>
                  <a:schemeClr val="bg1"/>
                </a:solidFill>
              </a:rPr>
              <a:t>Click on the models or the logo below to access them</a:t>
            </a:r>
          </a:p>
          <a:p>
            <a:pPr marL="285750" indent="-285750">
              <a:buFont typeface="Arial"/>
              <a:buChar char="•"/>
            </a:pPr>
            <a:r>
              <a:rPr lang="en-US" dirty="0" smtClean="0">
                <a:solidFill>
                  <a:schemeClr val="bg1"/>
                </a:solidFill>
              </a:rPr>
              <a:t>Play with the models, move them, zoom in and out</a:t>
            </a:r>
          </a:p>
          <a:p>
            <a:pPr marL="285750" indent="-285750">
              <a:buFont typeface="Arial"/>
              <a:buChar char="•"/>
            </a:pPr>
            <a:r>
              <a:rPr lang="en-US" dirty="0" smtClean="0">
                <a:solidFill>
                  <a:schemeClr val="bg1"/>
                </a:solidFill>
              </a:rPr>
              <a:t>Test yourself by answering the questions below:</a:t>
            </a:r>
          </a:p>
          <a:p>
            <a:endParaRPr lang="en-US" dirty="0" smtClean="0">
              <a:solidFill>
                <a:schemeClr val="bg1"/>
              </a:solidFill>
            </a:endParaRPr>
          </a:p>
          <a:p>
            <a:pPr marL="800100" lvl="1" indent="-342900">
              <a:buFont typeface="+mj-lt"/>
              <a:buAutoNum type="arabicPeriod"/>
            </a:pPr>
            <a:r>
              <a:rPr lang="en-US" dirty="0" smtClean="0">
                <a:solidFill>
                  <a:schemeClr val="bg1"/>
                </a:solidFill>
              </a:rPr>
              <a:t>Select the the glucose molecule and identify the </a:t>
            </a:r>
            <a:r>
              <a:rPr lang="en-US" dirty="0" err="1" smtClean="0">
                <a:solidFill>
                  <a:schemeClr val="bg1"/>
                </a:solidFill>
              </a:rPr>
              <a:t>colours</a:t>
            </a:r>
            <a:r>
              <a:rPr lang="en-US" dirty="0" smtClean="0">
                <a:solidFill>
                  <a:schemeClr val="bg1"/>
                </a:solidFill>
              </a:rPr>
              <a:t> used to represent carbon, hydrogen and oxygen atoms</a:t>
            </a:r>
          </a:p>
          <a:p>
            <a:pPr marL="800100" lvl="1" indent="-342900">
              <a:buFont typeface="+mj-lt"/>
              <a:buAutoNum type="arabicPeriod"/>
            </a:pPr>
            <a:r>
              <a:rPr lang="en-US" dirty="0" smtClean="0">
                <a:solidFill>
                  <a:schemeClr val="bg1"/>
                </a:solidFill>
              </a:rPr>
              <a:t>Using the models identify and describe the differences between glucose, sucrose and fructose (hint: descriptions will be clearest if you refer to the numbered carbon atoms, see 2.3.U1)</a:t>
            </a:r>
          </a:p>
          <a:p>
            <a:pPr marL="800100" lvl="1" indent="-342900">
              <a:buFont typeface="+mj-lt"/>
              <a:buAutoNum type="arabicPeriod"/>
            </a:pPr>
            <a:r>
              <a:rPr lang="en-US" dirty="0" smtClean="0">
                <a:solidFill>
                  <a:schemeClr val="bg1"/>
                </a:solidFill>
              </a:rPr>
              <a:t>Look at the amylose model and zoom out from it. Describe the overall shape of the molecule.</a:t>
            </a:r>
          </a:p>
        </p:txBody>
      </p:sp>
      <p:pic>
        <p:nvPicPr>
          <p:cNvPr id="4" name="Picture 3">
            <a:hlinkClick r:id="rId6"/>
          </p:cNvPr>
          <p:cNvPicPr>
            <a:picLocks noChangeAspect="1"/>
          </p:cNvPicPr>
          <p:nvPr/>
        </p:nvPicPr>
        <p:blipFill>
          <a:blip r:embed="rId7"/>
          <a:stretch>
            <a:fillRect/>
          </a:stretch>
        </p:blipFill>
        <p:spPr>
          <a:xfrm>
            <a:off x="0" y="825500"/>
            <a:ext cx="1574800" cy="800100"/>
          </a:xfrm>
          <a:prstGeom prst="rect">
            <a:avLst/>
          </a:prstGeom>
        </p:spPr>
      </p:pic>
      <p:sp>
        <p:nvSpPr>
          <p:cNvPr id="5" name="Rectangle 4"/>
          <p:cNvSpPr/>
          <p:nvPr/>
        </p:nvSpPr>
        <p:spPr>
          <a:xfrm>
            <a:off x="4572000" y="6640368"/>
            <a:ext cx="4572000" cy="246221"/>
          </a:xfrm>
          <a:prstGeom prst="rect">
            <a:avLst/>
          </a:prstGeom>
        </p:spPr>
        <p:txBody>
          <a:bodyPr>
            <a:spAutoFit/>
          </a:bodyPr>
          <a:lstStyle/>
          <a:p>
            <a:pPr algn="r"/>
            <a:r>
              <a:rPr lang="en-US" sz="1000" dirty="0">
                <a:hlinkClick r:id="rId4"/>
              </a:rPr>
              <a:t>http://</a:t>
            </a:r>
            <a:r>
              <a:rPr lang="en-US" sz="1000" dirty="0" err="1">
                <a:hlinkClick r:id="rId4"/>
              </a:rPr>
              <a:t>www.biotopics.co.uk</a:t>
            </a:r>
            <a:r>
              <a:rPr lang="en-US" sz="1000" dirty="0">
                <a:hlinkClick r:id="rId4"/>
              </a:rPr>
              <a:t>/</a:t>
            </a:r>
            <a:r>
              <a:rPr lang="en-US" sz="1000" dirty="0" err="1">
                <a:hlinkClick r:id="rId4"/>
              </a:rPr>
              <a:t>jsmol</a:t>
            </a:r>
            <a:r>
              <a:rPr lang="en-US" sz="1000" dirty="0">
                <a:hlinkClick r:id="rId4"/>
              </a:rPr>
              <a:t>/</a:t>
            </a:r>
            <a:r>
              <a:rPr lang="en-US" sz="1000" dirty="0" err="1">
                <a:hlinkClick r:id="rId4"/>
              </a:rPr>
              <a:t>glucose.html</a:t>
            </a:r>
            <a:endParaRPr lang="en-US" sz="1000" dirty="0"/>
          </a:p>
        </p:txBody>
      </p:sp>
      <p:pic>
        <p:nvPicPr>
          <p:cNvPr id="6" name="Picture 5">
            <a:hlinkClick r:id="rId4"/>
          </p:cNvPr>
          <p:cNvPicPr>
            <a:picLocks noChangeAspect="1"/>
          </p:cNvPicPr>
          <p:nvPr/>
        </p:nvPicPr>
        <p:blipFill>
          <a:blip r:embed="rId8"/>
          <a:stretch>
            <a:fillRect/>
          </a:stretch>
        </p:blipFill>
        <p:spPr>
          <a:xfrm>
            <a:off x="-12700" y="6188089"/>
            <a:ext cx="3175000" cy="698500"/>
          </a:xfrm>
          <a:prstGeom prst="rect">
            <a:avLst/>
          </a:prstGeom>
        </p:spPr>
      </p:pic>
    </p:spTree>
    <p:extLst>
      <p:ext uri="{BB962C8B-B14F-4D97-AF65-F5344CB8AC3E}">
        <p14:creationId xmlns:p14="http://schemas.microsoft.com/office/powerpoint/2010/main" val="344527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Screen Shot 2014-07-12 at 15.30.47.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9" y="972963"/>
            <a:ext cx="3127332" cy="1490838"/>
          </a:xfrm>
          <a:prstGeom prst="rect">
            <a:avLst/>
          </a:prstGeom>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2.3.S1 </a:t>
            </a:r>
            <a:r>
              <a:rPr lang="en-US" sz="2400" dirty="0">
                <a:solidFill>
                  <a:srgbClr val="000000"/>
                </a:solidFill>
                <a:latin typeface="Arial"/>
                <a:cs typeface="Arial"/>
              </a:rPr>
              <a:t>Use of molecular visualization software to compare cellulose, starch and glycogen</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3744913" y="959960"/>
            <a:ext cx="5219699" cy="3693319"/>
          </a:xfrm>
          <a:prstGeom prst="rect">
            <a:avLst/>
          </a:prstGeom>
        </p:spPr>
        <p:txBody>
          <a:bodyPr wrap="square">
            <a:spAutoFit/>
          </a:bodyPr>
          <a:lstStyle/>
          <a:p>
            <a:pPr marL="342900" indent="-342900">
              <a:buFont typeface="+mj-lt"/>
              <a:buAutoNum type="arabicPeriod" startAt="4"/>
            </a:pPr>
            <a:r>
              <a:rPr lang="en-US" dirty="0" smtClean="0">
                <a:solidFill>
                  <a:schemeClr val="bg1"/>
                </a:solidFill>
              </a:rPr>
              <a:t>Zoom in on the amylose molecule. Each glucose sub-unit is bonded to how many other sub-units? Which carbons atoms used to form </a:t>
            </a:r>
            <a:r>
              <a:rPr lang="en-US" dirty="0">
                <a:solidFill>
                  <a:schemeClr val="bg1"/>
                </a:solidFill>
              </a:rPr>
              <a:t>the </a:t>
            </a:r>
            <a:r>
              <a:rPr lang="en-US" dirty="0" err="1">
                <a:solidFill>
                  <a:schemeClr val="bg1"/>
                </a:solidFill>
              </a:rPr>
              <a:t>glycosidic</a:t>
            </a:r>
            <a:r>
              <a:rPr lang="en-US" dirty="0">
                <a:solidFill>
                  <a:schemeClr val="bg1"/>
                </a:solidFill>
              </a:rPr>
              <a:t> </a:t>
            </a:r>
            <a:r>
              <a:rPr lang="en-US" dirty="0" smtClean="0">
                <a:solidFill>
                  <a:schemeClr val="bg1"/>
                </a:solidFill>
              </a:rPr>
              <a:t>bonds? Are there any exceptions to these rules?</a:t>
            </a:r>
          </a:p>
          <a:p>
            <a:pPr marL="342900" indent="-342900">
              <a:buFont typeface="+mj-lt"/>
              <a:buAutoNum type="arabicPeriod" startAt="4"/>
            </a:pPr>
            <a:r>
              <a:rPr lang="en-US" dirty="0" smtClean="0">
                <a:solidFill>
                  <a:schemeClr val="bg1"/>
                </a:solidFill>
              </a:rPr>
              <a:t>Select the amylopectin model and zoom in on the branch point. This glucose sub-unit is bonded how many others and which carbon atoms are used for bonded compared with the un-branched amylose molecule?</a:t>
            </a:r>
          </a:p>
          <a:p>
            <a:pPr marL="342900" indent="-342900">
              <a:buFont typeface="+mj-lt"/>
              <a:buAutoNum type="arabicPeriod" startAt="4"/>
            </a:pPr>
            <a:r>
              <a:rPr lang="en-US" dirty="0" smtClean="0">
                <a:solidFill>
                  <a:schemeClr val="bg1"/>
                </a:solidFill>
              </a:rPr>
              <a:t>Using a similar approach to that above investigate the structure of glycogen and find the similarities and differences between it and both amylose and amylopectin.</a:t>
            </a:r>
          </a:p>
        </p:txBody>
      </p:sp>
      <p:pic>
        <p:nvPicPr>
          <p:cNvPr id="6" name="Picture 5">
            <a:hlinkClick r:id="rId4"/>
          </p:cNvPr>
          <p:cNvPicPr>
            <a:picLocks noChangeAspect="1"/>
          </p:cNvPicPr>
          <p:nvPr/>
        </p:nvPicPr>
        <p:blipFill>
          <a:blip r:embed="rId5"/>
          <a:stretch>
            <a:fillRect/>
          </a:stretch>
        </p:blipFill>
        <p:spPr>
          <a:xfrm>
            <a:off x="-12700" y="6188089"/>
            <a:ext cx="3175000" cy="698500"/>
          </a:xfrm>
          <a:prstGeom prst="rect">
            <a:avLst/>
          </a:prstGeom>
        </p:spPr>
      </p:pic>
      <p:pic>
        <p:nvPicPr>
          <p:cNvPr id="3" name="Picture 2" descr="Screen Shot 2014-07-12 at 15.53.34.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48" y="3441700"/>
            <a:ext cx="3299431" cy="2641600"/>
          </a:xfrm>
          <a:prstGeom prst="rect">
            <a:avLst/>
          </a:prstGeom>
        </p:spPr>
      </p:pic>
      <p:pic>
        <p:nvPicPr>
          <p:cNvPr id="7" name="Picture 6" descr="Screen Shot 2014-07-12 at 15.55.19.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3089" y="4635500"/>
            <a:ext cx="3357624" cy="2195012"/>
          </a:xfrm>
          <a:prstGeom prst="rect">
            <a:avLst/>
          </a:prstGeom>
        </p:spPr>
      </p:pic>
    </p:spTree>
    <p:extLst>
      <p:ext uri="{BB962C8B-B14F-4D97-AF65-F5344CB8AC3E}">
        <p14:creationId xmlns:p14="http://schemas.microsoft.com/office/powerpoint/2010/main" val="155732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71601" y="1001248"/>
            <a:ext cx="6415054" cy="2605755"/>
            <a:chOff x="635484" y="1412062"/>
            <a:chExt cx="6415054" cy="2605755"/>
          </a:xfrm>
        </p:grpSpPr>
        <p:sp>
          <p:nvSpPr>
            <p:cNvPr id="16" name="Freeform 15"/>
            <p:cNvSpPr/>
            <p:nvPr/>
          </p:nvSpPr>
          <p:spPr>
            <a:xfrm>
              <a:off x="4790715" y="1412062"/>
              <a:ext cx="2171127" cy="2605755"/>
            </a:xfrm>
            <a:custGeom>
              <a:avLst/>
              <a:gdLst>
                <a:gd name="connsiteX0" fmla="*/ 72488 w 1915143"/>
                <a:gd name="connsiteY0" fmla="*/ 374073 h 2479964"/>
                <a:gd name="connsiteX1" fmla="*/ 72488 w 1915143"/>
                <a:gd name="connsiteY1" fmla="*/ 374073 h 2479964"/>
                <a:gd name="connsiteX2" fmla="*/ 44779 w 1915143"/>
                <a:gd name="connsiteY2" fmla="*/ 595746 h 2479964"/>
                <a:gd name="connsiteX3" fmla="*/ 30925 w 1915143"/>
                <a:gd name="connsiteY3" fmla="*/ 637309 h 2479964"/>
                <a:gd name="connsiteX4" fmla="*/ 17070 w 1915143"/>
                <a:gd name="connsiteY4" fmla="*/ 858982 h 2479964"/>
                <a:gd name="connsiteX5" fmla="*/ 58634 w 1915143"/>
                <a:gd name="connsiteY5" fmla="*/ 1302327 h 2479964"/>
                <a:gd name="connsiteX6" fmla="*/ 114052 w 1915143"/>
                <a:gd name="connsiteY6" fmla="*/ 1468582 h 2479964"/>
                <a:gd name="connsiteX7" fmla="*/ 155616 w 1915143"/>
                <a:gd name="connsiteY7" fmla="*/ 1551709 h 2479964"/>
                <a:gd name="connsiteX8" fmla="*/ 197179 w 1915143"/>
                <a:gd name="connsiteY8" fmla="*/ 1579418 h 2479964"/>
                <a:gd name="connsiteX9" fmla="*/ 238743 w 1915143"/>
                <a:gd name="connsiteY9" fmla="*/ 1634836 h 2479964"/>
                <a:gd name="connsiteX10" fmla="*/ 266452 w 1915143"/>
                <a:gd name="connsiteY10" fmla="*/ 1662546 h 2479964"/>
                <a:gd name="connsiteX11" fmla="*/ 363434 w 1915143"/>
                <a:gd name="connsiteY11" fmla="*/ 1814946 h 2479964"/>
                <a:gd name="connsiteX12" fmla="*/ 418852 w 1915143"/>
                <a:gd name="connsiteY12" fmla="*/ 1911927 h 2479964"/>
                <a:gd name="connsiteX13" fmla="*/ 488125 w 1915143"/>
                <a:gd name="connsiteY13" fmla="*/ 1967346 h 2479964"/>
                <a:gd name="connsiteX14" fmla="*/ 571252 w 1915143"/>
                <a:gd name="connsiteY14" fmla="*/ 2078182 h 2479964"/>
                <a:gd name="connsiteX15" fmla="*/ 626670 w 1915143"/>
                <a:gd name="connsiteY15" fmla="*/ 2147455 h 2479964"/>
                <a:gd name="connsiteX16" fmla="*/ 682088 w 1915143"/>
                <a:gd name="connsiteY16" fmla="*/ 2202873 h 2479964"/>
                <a:gd name="connsiteX17" fmla="*/ 751361 w 1915143"/>
                <a:gd name="connsiteY17" fmla="*/ 2258291 h 2479964"/>
                <a:gd name="connsiteX18" fmla="*/ 792925 w 1915143"/>
                <a:gd name="connsiteY18" fmla="*/ 2272146 h 2479964"/>
                <a:gd name="connsiteX19" fmla="*/ 876052 w 1915143"/>
                <a:gd name="connsiteY19" fmla="*/ 2313709 h 2479964"/>
                <a:gd name="connsiteX20" fmla="*/ 903761 w 1915143"/>
                <a:gd name="connsiteY20" fmla="*/ 2355273 h 2479964"/>
                <a:gd name="connsiteX21" fmla="*/ 945325 w 1915143"/>
                <a:gd name="connsiteY21" fmla="*/ 2369127 h 2479964"/>
                <a:gd name="connsiteX22" fmla="*/ 1000743 w 1915143"/>
                <a:gd name="connsiteY22" fmla="*/ 2396836 h 2479964"/>
                <a:gd name="connsiteX23" fmla="*/ 1083870 w 1915143"/>
                <a:gd name="connsiteY23" fmla="*/ 2452255 h 2479964"/>
                <a:gd name="connsiteX24" fmla="*/ 1166998 w 1915143"/>
                <a:gd name="connsiteY24" fmla="*/ 2479964 h 2479964"/>
                <a:gd name="connsiteX25" fmla="*/ 1416379 w 1915143"/>
                <a:gd name="connsiteY25" fmla="*/ 2466109 h 2479964"/>
                <a:gd name="connsiteX26" fmla="*/ 1485652 w 1915143"/>
                <a:gd name="connsiteY26" fmla="*/ 2452255 h 2479964"/>
                <a:gd name="connsiteX27" fmla="*/ 1527216 w 1915143"/>
                <a:gd name="connsiteY27" fmla="*/ 2424546 h 2479964"/>
                <a:gd name="connsiteX28" fmla="*/ 1610343 w 1915143"/>
                <a:gd name="connsiteY28" fmla="*/ 2396836 h 2479964"/>
                <a:gd name="connsiteX29" fmla="*/ 1651907 w 1915143"/>
                <a:gd name="connsiteY29" fmla="*/ 2369127 h 2479964"/>
                <a:gd name="connsiteX30" fmla="*/ 1693470 w 1915143"/>
                <a:gd name="connsiteY30" fmla="*/ 2327564 h 2479964"/>
                <a:gd name="connsiteX31" fmla="*/ 1735034 w 1915143"/>
                <a:gd name="connsiteY31" fmla="*/ 2313709 h 2479964"/>
                <a:gd name="connsiteX32" fmla="*/ 1776598 w 1915143"/>
                <a:gd name="connsiteY32" fmla="*/ 2244436 h 2479964"/>
                <a:gd name="connsiteX33" fmla="*/ 1873579 w 1915143"/>
                <a:gd name="connsiteY33" fmla="*/ 2119746 h 2479964"/>
                <a:gd name="connsiteX34" fmla="*/ 1887434 w 1915143"/>
                <a:gd name="connsiteY34" fmla="*/ 2078182 h 2479964"/>
                <a:gd name="connsiteX35" fmla="*/ 1915143 w 1915143"/>
                <a:gd name="connsiteY35" fmla="*/ 1911927 h 2479964"/>
                <a:gd name="connsiteX36" fmla="*/ 1901288 w 1915143"/>
                <a:gd name="connsiteY36" fmla="*/ 1551709 h 2479964"/>
                <a:gd name="connsiteX37" fmla="*/ 1873579 w 1915143"/>
                <a:gd name="connsiteY37" fmla="*/ 1468582 h 2479964"/>
                <a:gd name="connsiteX38" fmla="*/ 1859725 w 1915143"/>
                <a:gd name="connsiteY38" fmla="*/ 1357746 h 2479964"/>
                <a:gd name="connsiteX39" fmla="*/ 1845870 w 1915143"/>
                <a:gd name="connsiteY39" fmla="*/ 1302327 h 2479964"/>
                <a:gd name="connsiteX40" fmla="*/ 1832016 w 1915143"/>
                <a:gd name="connsiteY40" fmla="*/ 1191491 h 2479964"/>
                <a:gd name="connsiteX41" fmla="*/ 1804307 w 1915143"/>
                <a:gd name="connsiteY41" fmla="*/ 748146 h 2479964"/>
                <a:gd name="connsiteX42" fmla="*/ 1790452 w 1915143"/>
                <a:gd name="connsiteY42" fmla="*/ 623455 h 2479964"/>
                <a:gd name="connsiteX43" fmla="*/ 1735034 w 1915143"/>
                <a:gd name="connsiteY43" fmla="*/ 484909 h 2479964"/>
                <a:gd name="connsiteX44" fmla="*/ 1707325 w 1915143"/>
                <a:gd name="connsiteY44" fmla="*/ 443346 h 2479964"/>
                <a:gd name="connsiteX45" fmla="*/ 1679616 w 1915143"/>
                <a:gd name="connsiteY45" fmla="*/ 318655 h 2479964"/>
                <a:gd name="connsiteX46" fmla="*/ 1651907 w 1915143"/>
                <a:gd name="connsiteY46" fmla="*/ 277091 h 2479964"/>
                <a:gd name="connsiteX47" fmla="*/ 1624198 w 1915143"/>
                <a:gd name="connsiteY47" fmla="*/ 193964 h 2479964"/>
                <a:gd name="connsiteX48" fmla="*/ 1596488 w 1915143"/>
                <a:gd name="connsiteY48" fmla="*/ 166255 h 2479964"/>
                <a:gd name="connsiteX49" fmla="*/ 1471798 w 1915143"/>
                <a:gd name="connsiteY49" fmla="*/ 83127 h 2479964"/>
                <a:gd name="connsiteX50" fmla="*/ 1430234 w 1915143"/>
                <a:gd name="connsiteY50" fmla="*/ 69273 h 2479964"/>
                <a:gd name="connsiteX51" fmla="*/ 1333252 w 1915143"/>
                <a:gd name="connsiteY51" fmla="*/ 13855 h 2479964"/>
                <a:gd name="connsiteX52" fmla="*/ 1291688 w 1915143"/>
                <a:gd name="connsiteY52" fmla="*/ 0 h 2479964"/>
                <a:gd name="connsiteX53" fmla="*/ 973034 w 1915143"/>
                <a:gd name="connsiteY53" fmla="*/ 13855 h 2479964"/>
                <a:gd name="connsiteX54" fmla="*/ 792925 w 1915143"/>
                <a:gd name="connsiteY54" fmla="*/ 27709 h 2479964"/>
                <a:gd name="connsiteX55" fmla="*/ 751361 w 1915143"/>
                <a:gd name="connsiteY55" fmla="*/ 55418 h 2479964"/>
                <a:gd name="connsiteX56" fmla="*/ 668234 w 1915143"/>
                <a:gd name="connsiteY56" fmla="*/ 83127 h 2479964"/>
                <a:gd name="connsiteX57" fmla="*/ 626670 w 1915143"/>
                <a:gd name="connsiteY57" fmla="*/ 96982 h 2479964"/>
                <a:gd name="connsiteX58" fmla="*/ 585107 w 1915143"/>
                <a:gd name="connsiteY58" fmla="*/ 110836 h 2479964"/>
                <a:gd name="connsiteX59" fmla="*/ 515834 w 1915143"/>
                <a:gd name="connsiteY59" fmla="*/ 152400 h 2479964"/>
                <a:gd name="connsiteX60" fmla="*/ 432707 w 1915143"/>
                <a:gd name="connsiteY60" fmla="*/ 207818 h 2479964"/>
                <a:gd name="connsiteX61" fmla="*/ 391143 w 1915143"/>
                <a:gd name="connsiteY61" fmla="*/ 221673 h 2479964"/>
                <a:gd name="connsiteX62" fmla="*/ 349579 w 1915143"/>
                <a:gd name="connsiteY62" fmla="*/ 249382 h 2479964"/>
                <a:gd name="connsiteX63" fmla="*/ 266452 w 1915143"/>
                <a:gd name="connsiteY63" fmla="*/ 277091 h 2479964"/>
                <a:gd name="connsiteX64" fmla="*/ 183325 w 1915143"/>
                <a:gd name="connsiteY64" fmla="*/ 332509 h 2479964"/>
                <a:gd name="connsiteX65" fmla="*/ 155616 w 1915143"/>
                <a:gd name="connsiteY65" fmla="*/ 374073 h 2479964"/>
                <a:gd name="connsiteX66" fmla="*/ 114052 w 1915143"/>
                <a:gd name="connsiteY66" fmla="*/ 401782 h 2479964"/>
                <a:gd name="connsiteX67" fmla="*/ 86343 w 1915143"/>
                <a:gd name="connsiteY67" fmla="*/ 484909 h 2479964"/>
                <a:gd name="connsiteX68" fmla="*/ 58634 w 1915143"/>
                <a:gd name="connsiteY68" fmla="*/ 568036 h 2479964"/>
                <a:gd name="connsiteX69" fmla="*/ 44779 w 1915143"/>
                <a:gd name="connsiteY69" fmla="*/ 637309 h 2479964"/>
                <a:gd name="connsiteX70" fmla="*/ 17070 w 1915143"/>
                <a:gd name="connsiteY70" fmla="*/ 720436 h 2479964"/>
                <a:gd name="connsiteX71" fmla="*/ 17070 w 1915143"/>
                <a:gd name="connsiteY71" fmla="*/ 720436 h 2479964"/>
                <a:gd name="connsiteX0" fmla="*/ 72488 w 1915143"/>
                <a:gd name="connsiteY0" fmla="*/ 374073 h 2479964"/>
                <a:gd name="connsiteX1" fmla="*/ 44779 w 1915143"/>
                <a:gd name="connsiteY1" fmla="*/ 595746 h 2479964"/>
                <a:gd name="connsiteX2" fmla="*/ 30925 w 1915143"/>
                <a:gd name="connsiteY2" fmla="*/ 637309 h 2479964"/>
                <a:gd name="connsiteX3" fmla="*/ 17070 w 1915143"/>
                <a:gd name="connsiteY3" fmla="*/ 858982 h 2479964"/>
                <a:gd name="connsiteX4" fmla="*/ 58634 w 1915143"/>
                <a:gd name="connsiteY4" fmla="*/ 1302327 h 2479964"/>
                <a:gd name="connsiteX5" fmla="*/ 114052 w 1915143"/>
                <a:gd name="connsiteY5" fmla="*/ 1468582 h 2479964"/>
                <a:gd name="connsiteX6" fmla="*/ 155616 w 1915143"/>
                <a:gd name="connsiteY6" fmla="*/ 1551709 h 2479964"/>
                <a:gd name="connsiteX7" fmla="*/ 197179 w 1915143"/>
                <a:gd name="connsiteY7" fmla="*/ 1579418 h 2479964"/>
                <a:gd name="connsiteX8" fmla="*/ 238743 w 1915143"/>
                <a:gd name="connsiteY8" fmla="*/ 1634836 h 2479964"/>
                <a:gd name="connsiteX9" fmla="*/ 266452 w 1915143"/>
                <a:gd name="connsiteY9" fmla="*/ 1662546 h 2479964"/>
                <a:gd name="connsiteX10" fmla="*/ 363434 w 1915143"/>
                <a:gd name="connsiteY10" fmla="*/ 1814946 h 2479964"/>
                <a:gd name="connsiteX11" fmla="*/ 418852 w 1915143"/>
                <a:gd name="connsiteY11" fmla="*/ 1911927 h 2479964"/>
                <a:gd name="connsiteX12" fmla="*/ 488125 w 1915143"/>
                <a:gd name="connsiteY12" fmla="*/ 1967346 h 2479964"/>
                <a:gd name="connsiteX13" fmla="*/ 571252 w 1915143"/>
                <a:gd name="connsiteY13" fmla="*/ 2078182 h 2479964"/>
                <a:gd name="connsiteX14" fmla="*/ 626670 w 1915143"/>
                <a:gd name="connsiteY14" fmla="*/ 2147455 h 2479964"/>
                <a:gd name="connsiteX15" fmla="*/ 682088 w 1915143"/>
                <a:gd name="connsiteY15" fmla="*/ 2202873 h 2479964"/>
                <a:gd name="connsiteX16" fmla="*/ 751361 w 1915143"/>
                <a:gd name="connsiteY16" fmla="*/ 2258291 h 2479964"/>
                <a:gd name="connsiteX17" fmla="*/ 792925 w 1915143"/>
                <a:gd name="connsiteY17" fmla="*/ 2272146 h 2479964"/>
                <a:gd name="connsiteX18" fmla="*/ 876052 w 1915143"/>
                <a:gd name="connsiteY18" fmla="*/ 2313709 h 2479964"/>
                <a:gd name="connsiteX19" fmla="*/ 903761 w 1915143"/>
                <a:gd name="connsiteY19" fmla="*/ 2355273 h 2479964"/>
                <a:gd name="connsiteX20" fmla="*/ 945325 w 1915143"/>
                <a:gd name="connsiteY20" fmla="*/ 2369127 h 2479964"/>
                <a:gd name="connsiteX21" fmla="*/ 1000743 w 1915143"/>
                <a:gd name="connsiteY21" fmla="*/ 2396836 h 2479964"/>
                <a:gd name="connsiteX22" fmla="*/ 1083870 w 1915143"/>
                <a:gd name="connsiteY22" fmla="*/ 2452255 h 2479964"/>
                <a:gd name="connsiteX23" fmla="*/ 1166998 w 1915143"/>
                <a:gd name="connsiteY23" fmla="*/ 2479964 h 2479964"/>
                <a:gd name="connsiteX24" fmla="*/ 1416379 w 1915143"/>
                <a:gd name="connsiteY24" fmla="*/ 2466109 h 2479964"/>
                <a:gd name="connsiteX25" fmla="*/ 1485652 w 1915143"/>
                <a:gd name="connsiteY25" fmla="*/ 2452255 h 2479964"/>
                <a:gd name="connsiteX26" fmla="*/ 1527216 w 1915143"/>
                <a:gd name="connsiteY26" fmla="*/ 2424546 h 2479964"/>
                <a:gd name="connsiteX27" fmla="*/ 1610343 w 1915143"/>
                <a:gd name="connsiteY27" fmla="*/ 2396836 h 2479964"/>
                <a:gd name="connsiteX28" fmla="*/ 1651907 w 1915143"/>
                <a:gd name="connsiteY28" fmla="*/ 2369127 h 2479964"/>
                <a:gd name="connsiteX29" fmla="*/ 1693470 w 1915143"/>
                <a:gd name="connsiteY29" fmla="*/ 2327564 h 2479964"/>
                <a:gd name="connsiteX30" fmla="*/ 1735034 w 1915143"/>
                <a:gd name="connsiteY30" fmla="*/ 2313709 h 2479964"/>
                <a:gd name="connsiteX31" fmla="*/ 1776598 w 1915143"/>
                <a:gd name="connsiteY31" fmla="*/ 2244436 h 2479964"/>
                <a:gd name="connsiteX32" fmla="*/ 1873579 w 1915143"/>
                <a:gd name="connsiteY32" fmla="*/ 2119746 h 2479964"/>
                <a:gd name="connsiteX33" fmla="*/ 1887434 w 1915143"/>
                <a:gd name="connsiteY33" fmla="*/ 2078182 h 2479964"/>
                <a:gd name="connsiteX34" fmla="*/ 1915143 w 1915143"/>
                <a:gd name="connsiteY34" fmla="*/ 1911927 h 2479964"/>
                <a:gd name="connsiteX35" fmla="*/ 1901288 w 1915143"/>
                <a:gd name="connsiteY35" fmla="*/ 1551709 h 2479964"/>
                <a:gd name="connsiteX36" fmla="*/ 1873579 w 1915143"/>
                <a:gd name="connsiteY36" fmla="*/ 1468582 h 2479964"/>
                <a:gd name="connsiteX37" fmla="*/ 1859725 w 1915143"/>
                <a:gd name="connsiteY37" fmla="*/ 1357746 h 2479964"/>
                <a:gd name="connsiteX38" fmla="*/ 1845870 w 1915143"/>
                <a:gd name="connsiteY38" fmla="*/ 1302327 h 2479964"/>
                <a:gd name="connsiteX39" fmla="*/ 1832016 w 1915143"/>
                <a:gd name="connsiteY39" fmla="*/ 1191491 h 2479964"/>
                <a:gd name="connsiteX40" fmla="*/ 1804307 w 1915143"/>
                <a:gd name="connsiteY40" fmla="*/ 748146 h 2479964"/>
                <a:gd name="connsiteX41" fmla="*/ 1790452 w 1915143"/>
                <a:gd name="connsiteY41" fmla="*/ 623455 h 2479964"/>
                <a:gd name="connsiteX42" fmla="*/ 1735034 w 1915143"/>
                <a:gd name="connsiteY42" fmla="*/ 484909 h 2479964"/>
                <a:gd name="connsiteX43" fmla="*/ 1707325 w 1915143"/>
                <a:gd name="connsiteY43" fmla="*/ 443346 h 2479964"/>
                <a:gd name="connsiteX44" fmla="*/ 1679616 w 1915143"/>
                <a:gd name="connsiteY44" fmla="*/ 318655 h 2479964"/>
                <a:gd name="connsiteX45" fmla="*/ 1651907 w 1915143"/>
                <a:gd name="connsiteY45" fmla="*/ 277091 h 2479964"/>
                <a:gd name="connsiteX46" fmla="*/ 1624198 w 1915143"/>
                <a:gd name="connsiteY46" fmla="*/ 193964 h 2479964"/>
                <a:gd name="connsiteX47" fmla="*/ 1596488 w 1915143"/>
                <a:gd name="connsiteY47" fmla="*/ 166255 h 2479964"/>
                <a:gd name="connsiteX48" fmla="*/ 1471798 w 1915143"/>
                <a:gd name="connsiteY48" fmla="*/ 83127 h 2479964"/>
                <a:gd name="connsiteX49" fmla="*/ 1430234 w 1915143"/>
                <a:gd name="connsiteY49" fmla="*/ 69273 h 2479964"/>
                <a:gd name="connsiteX50" fmla="*/ 1333252 w 1915143"/>
                <a:gd name="connsiteY50" fmla="*/ 13855 h 2479964"/>
                <a:gd name="connsiteX51" fmla="*/ 1291688 w 1915143"/>
                <a:gd name="connsiteY51" fmla="*/ 0 h 2479964"/>
                <a:gd name="connsiteX52" fmla="*/ 973034 w 1915143"/>
                <a:gd name="connsiteY52" fmla="*/ 13855 h 2479964"/>
                <a:gd name="connsiteX53" fmla="*/ 792925 w 1915143"/>
                <a:gd name="connsiteY53" fmla="*/ 27709 h 2479964"/>
                <a:gd name="connsiteX54" fmla="*/ 751361 w 1915143"/>
                <a:gd name="connsiteY54" fmla="*/ 55418 h 2479964"/>
                <a:gd name="connsiteX55" fmla="*/ 668234 w 1915143"/>
                <a:gd name="connsiteY55" fmla="*/ 83127 h 2479964"/>
                <a:gd name="connsiteX56" fmla="*/ 626670 w 1915143"/>
                <a:gd name="connsiteY56" fmla="*/ 96982 h 2479964"/>
                <a:gd name="connsiteX57" fmla="*/ 585107 w 1915143"/>
                <a:gd name="connsiteY57" fmla="*/ 110836 h 2479964"/>
                <a:gd name="connsiteX58" fmla="*/ 515834 w 1915143"/>
                <a:gd name="connsiteY58" fmla="*/ 152400 h 2479964"/>
                <a:gd name="connsiteX59" fmla="*/ 432707 w 1915143"/>
                <a:gd name="connsiteY59" fmla="*/ 207818 h 2479964"/>
                <a:gd name="connsiteX60" fmla="*/ 391143 w 1915143"/>
                <a:gd name="connsiteY60" fmla="*/ 221673 h 2479964"/>
                <a:gd name="connsiteX61" fmla="*/ 349579 w 1915143"/>
                <a:gd name="connsiteY61" fmla="*/ 249382 h 2479964"/>
                <a:gd name="connsiteX62" fmla="*/ 266452 w 1915143"/>
                <a:gd name="connsiteY62" fmla="*/ 277091 h 2479964"/>
                <a:gd name="connsiteX63" fmla="*/ 183325 w 1915143"/>
                <a:gd name="connsiteY63" fmla="*/ 332509 h 2479964"/>
                <a:gd name="connsiteX64" fmla="*/ 155616 w 1915143"/>
                <a:gd name="connsiteY64" fmla="*/ 374073 h 2479964"/>
                <a:gd name="connsiteX65" fmla="*/ 114052 w 1915143"/>
                <a:gd name="connsiteY65" fmla="*/ 401782 h 2479964"/>
                <a:gd name="connsiteX66" fmla="*/ 86343 w 1915143"/>
                <a:gd name="connsiteY66" fmla="*/ 484909 h 2479964"/>
                <a:gd name="connsiteX67" fmla="*/ 58634 w 1915143"/>
                <a:gd name="connsiteY67" fmla="*/ 568036 h 2479964"/>
                <a:gd name="connsiteX68" fmla="*/ 44779 w 1915143"/>
                <a:gd name="connsiteY68" fmla="*/ 637309 h 2479964"/>
                <a:gd name="connsiteX69" fmla="*/ 17070 w 1915143"/>
                <a:gd name="connsiteY69" fmla="*/ 720436 h 2479964"/>
                <a:gd name="connsiteX70" fmla="*/ 17070 w 1915143"/>
                <a:gd name="connsiteY70"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85107 w 1915143"/>
                <a:gd name="connsiteY56" fmla="*/ 110836 h 2479964"/>
                <a:gd name="connsiteX57" fmla="*/ 515834 w 1915143"/>
                <a:gd name="connsiteY57" fmla="*/ 152400 h 2479964"/>
                <a:gd name="connsiteX58" fmla="*/ 432707 w 1915143"/>
                <a:gd name="connsiteY58" fmla="*/ 207818 h 2479964"/>
                <a:gd name="connsiteX59" fmla="*/ 391143 w 1915143"/>
                <a:gd name="connsiteY59" fmla="*/ 221673 h 2479964"/>
                <a:gd name="connsiteX60" fmla="*/ 349579 w 1915143"/>
                <a:gd name="connsiteY60" fmla="*/ 249382 h 2479964"/>
                <a:gd name="connsiteX61" fmla="*/ 266452 w 1915143"/>
                <a:gd name="connsiteY61" fmla="*/ 277091 h 2479964"/>
                <a:gd name="connsiteX62" fmla="*/ 183325 w 1915143"/>
                <a:gd name="connsiteY62" fmla="*/ 332509 h 2479964"/>
                <a:gd name="connsiteX63" fmla="*/ 155616 w 1915143"/>
                <a:gd name="connsiteY63" fmla="*/ 374073 h 2479964"/>
                <a:gd name="connsiteX64" fmla="*/ 114052 w 1915143"/>
                <a:gd name="connsiteY64" fmla="*/ 401782 h 2479964"/>
                <a:gd name="connsiteX65" fmla="*/ 86343 w 1915143"/>
                <a:gd name="connsiteY65" fmla="*/ 484909 h 2479964"/>
                <a:gd name="connsiteX66" fmla="*/ 58634 w 1915143"/>
                <a:gd name="connsiteY66" fmla="*/ 568036 h 2479964"/>
                <a:gd name="connsiteX67" fmla="*/ 44779 w 1915143"/>
                <a:gd name="connsiteY67" fmla="*/ 637309 h 2479964"/>
                <a:gd name="connsiteX68" fmla="*/ 17070 w 1915143"/>
                <a:gd name="connsiteY68" fmla="*/ 720436 h 2479964"/>
                <a:gd name="connsiteX69" fmla="*/ 17070 w 1915143"/>
                <a:gd name="connsiteY69"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85107 w 1915143"/>
                <a:gd name="connsiteY56" fmla="*/ 110836 h 2479964"/>
                <a:gd name="connsiteX57" fmla="*/ 515834 w 1915143"/>
                <a:gd name="connsiteY57" fmla="*/ 152400 h 2479964"/>
                <a:gd name="connsiteX58" fmla="*/ 432707 w 1915143"/>
                <a:gd name="connsiteY58" fmla="*/ 207818 h 2479964"/>
                <a:gd name="connsiteX59" fmla="*/ 391143 w 1915143"/>
                <a:gd name="connsiteY59" fmla="*/ 221673 h 2479964"/>
                <a:gd name="connsiteX60" fmla="*/ 266452 w 1915143"/>
                <a:gd name="connsiteY60" fmla="*/ 277091 h 2479964"/>
                <a:gd name="connsiteX61" fmla="*/ 183325 w 1915143"/>
                <a:gd name="connsiteY61" fmla="*/ 332509 h 2479964"/>
                <a:gd name="connsiteX62" fmla="*/ 155616 w 1915143"/>
                <a:gd name="connsiteY62" fmla="*/ 374073 h 2479964"/>
                <a:gd name="connsiteX63" fmla="*/ 114052 w 1915143"/>
                <a:gd name="connsiteY63" fmla="*/ 401782 h 2479964"/>
                <a:gd name="connsiteX64" fmla="*/ 86343 w 1915143"/>
                <a:gd name="connsiteY64" fmla="*/ 484909 h 2479964"/>
                <a:gd name="connsiteX65" fmla="*/ 58634 w 1915143"/>
                <a:gd name="connsiteY65" fmla="*/ 568036 h 2479964"/>
                <a:gd name="connsiteX66" fmla="*/ 44779 w 1915143"/>
                <a:gd name="connsiteY66" fmla="*/ 637309 h 2479964"/>
                <a:gd name="connsiteX67" fmla="*/ 17070 w 1915143"/>
                <a:gd name="connsiteY67" fmla="*/ 720436 h 2479964"/>
                <a:gd name="connsiteX68" fmla="*/ 17070 w 1915143"/>
                <a:gd name="connsiteY68"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15834 w 1915143"/>
                <a:gd name="connsiteY56" fmla="*/ 152400 h 2479964"/>
                <a:gd name="connsiteX57" fmla="*/ 432707 w 1915143"/>
                <a:gd name="connsiteY57" fmla="*/ 207818 h 2479964"/>
                <a:gd name="connsiteX58" fmla="*/ 391143 w 1915143"/>
                <a:gd name="connsiteY58" fmla="*/ 221673 h 2479964"/>
                <a:gd name="connsiteX59" fmla="*/ 266452 w 1915143"/>
                <a:gd name="connsiteY59" fmla="*/ 277091 h 2479964"/>
                <a:gd name="connsiteX60" fmla="*/ 183325 w 1915143"/>
                <a:gd name="connsiteY60" fmla="*/ 332509 h 2479964"/>
                <a:gd name="connsiteX61" fmla="*/ 155616 w 1915143"/>
                <a:gd name="connsiteY61" fmla="*/ 374073 h 2479964"/>
                <a:gd name="connsiteX62" fmla="*/ 114052 w 1915143"/>
                <a:gd name="connsiteY62" fmla="*/ 401782 h 2479964"/>
                <a:gd name="connsiteX63" fmla="*/ 86343 w 1915143"/>
                <a:gd name="connsiteY63" fmla="*/ 484909 h 2479964"/>
                <a:gd name="connsiteX64" fmla="*/ 58634 w 1915143"/>
                <a:gd name="connsiteY64" fmla="*/ 568036 h 2479964"/>
                <a:gd name="connsiteX65" fmla="*/ 44779 w 1915143"/>
                <a:gd name="connsiteY65" fmla="*/ 637309 h 2479964"/>
                <a:gd name="connsiteX66" fmla="*/ 17070 w 1915143"/>
                <a:gd name="connsiteY66" fmla="*/ 720436 h 2479964"/>
                <a:gd name="connsiteX67" fmla="*/ 17070 w 1915143"/>
                <a:gd name="connsiteY67"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668234 w 1915143"/>
                <a:gd name="connsiteY53" fmla="*/ 83127 h 2479964"/>
                <a:gd name="connsiteX54" fmla="*/ 626670 w 1915143"/>
                <a:gd name="connsiteY54" fmla="*/ 96982 h 2479964"/>
                <a:gd name="connsiteX55" fmla="*/ 515834 w 1915143"/>
                <a:gd name="connsiteY55" fmla="*/ 152400 h 2479964"/>
                <a:gd name="connsiteX56" fmla="*/ 432707 w 1915143"/>
                <a:gd name="connsiteY56" fmla="*/ 207818 h 2479964"/>
                <a:gd name="connsiteX57" fmla="*/ 391143 w 1915143"/>
                <a:gd name="connsiteY57" fmla="*/ 221673 h 2479964"/>
                <a:gd name="connsiteX58" fmla="*/ 266452 w 1915143"/>
                <a:gd name="connsiteY58" fmla="*/ 277091 h 2479964"/>
                <a:gd name="connsiteX59" fmla="*/ 183325 w 1915143"/>
                <a:gd name="connsiteY59" fmla="*/ 332509 h 2479964"/>
                <a:gd name="connsiteX60" fmla="*/ 155616 w 1915143"/>
                <a:gd name="connsiteY60" fmla="*/ 374073 h 2479964"/>
                <a:gd name="connsiteX61" fmla="*/ 114052 w 1915143"/>
                <a:gd name="connsiteY61" fmla="*/ 401782 h 2479964"/>
                <a:gd name="connsiteX62" fmla="*/ 86343 w 1915143"/>
                <a:gd name="connsiteY62" fmla="*/ 484909 h 2479964"/>
                <a:gd name="connsiteX63" fmla="*/ 58634 w 1915143"/>
                <a:gd name="connsiteY63" fmla="*/ 568036 h 2479964"/>
                <a:gd name="connsiteX64" fmla="*/ 44779 w 1915143"/>
                <a:gd name="connsiteY64" fmla="*/ 637309 h 2479964"/>
                <a:gd name="connsiteX65" fmla="*/ 17070 w 1915143"/>
                <a:gd name="connsiteY65" fmla="*/ 720436 h 2479964"/>
                <a:gd name="connsiteX66" fmla="*/ 17070 w 1915143"/>
                <a:gd name="connsiteY66"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668234 w 1915143"/>
                <a:gd name="connsiteY52" fmla="*/ 83127 h 2479964"/>
                <a:gd name="connsiteX53" fmla="*/ 626670 w 1915143"/>
                <a:gd name="connsiteY53" fmla="*/ 96982 h 2479964"/>
                <a:gd name="connsiteX54" fmla="*/ 515834 w 1915143"/>
                <a:gd name="connsiteY54" fmla="*/ 152400 h 2479964"/>
                <a:gd name="connsiteX55" fmla="*/ 432707 w 1915143"/>
                <a:gd name="connsiteY55" fmla="*/ 207818 h 2479964"/>
                <a:gd name="connsiteX56" fmla="*/ 391143 w 1915143"/>
                <a:gd name="connsiteY56" fmla="*/ 221673 h 2479964"/>
                <a:gd name="connsiteX57" fmla="*/ 266452 w 1915143"/>
                <a:gd name="connsiteY57" fmla="*/ 277091 h 2479964"/>
                <a:gd name="connsiteX58" fmla="*/ 183325 w 1915143"/>
                <a:gd name="connsiteY58" fmla="*/ 332509 h 2479964"/>
                <a:gd name="connsiteX59" fmla="*/ 155616 w 1915143"/>
                <a:gd name="connsiteY59" fmla="*/ 374073 h 2479964"/>
                <a:gd name="connsiteX60" fmla="*/ 114052 w 1915143"/>
                <a:gd name="connsiteY60" fmla="*/ 401782 h 2479964"/>
                <a:gd name="connsiteX61" fmla="*/ 86343 w 1915143"/>
                <a:gd name="connsiteY61" fmla="*/ 484909 h 2479964"/>
                <a:gd name="connsiteX62" fmla="*/ 58634 w 1915143"/>
                <a:gd name="connsiteY62" fmla="*/ 568036 h 2479964"/>
                <a:gd name="connsiteX63" fmla="*/ 44779 w 1915143"/>
                <a:gd name="connsiteY63" fmla="*/ 637309 h 2479964"/>
                <a:gd name="connsiteX64" fmla="*/ 17070 w 1915143"/>
                <a:gd name="connsiteY64" fmla="*/ 720436 h 2479964"/>
                <a:gd name="connsiteX65" fmla="*/ 17070 w 1915143"/>
                <a:gd name="connsiteY65" fmla="*/ 720436 h 24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5143" h="2479964">
                  <a:moveTo>
                    <a:pt x="44779" y="595746"/>
                  </a:moveTo>
                  <a:cubicBezTo>
                    <a:pt x="41237" y="609914"/>
                    <a:pt x="35543" y="623455"/>
                    <a:pt x="30925" y="637309"/>
                  </a:cubicBezTo>
                  <a:cubicBezTo>
                    <a:pt x="26307" y="711200"/>
                    <a:pt x="17070" y="784947"/>
                    <a:pt x="17070" y="858982"/>
                  </a:cubicBezTo>
                  <a:cubicBezTo>
                    <a:pt x="17070" y="1255762"/>
                    <a:pt x="-41616" y="1151953"/>
                    <a:pt x="58634" y="1302327"/>
                  </a:cubicBezTo>
                  <a:lnTo>
                    <a:pt x="114052" y="1468582"/>
                  </a:lnTo>
                  <a:cubicBezTo>
                    <a:pt x="125320" y="1502386"/>
                    <a:pt x="128759" y="1524852"/>
                    <a:pt x="155616" y="1551709"/>
                  </a:cubicBezTo>
                  <a:cubicBezTo>
                    <a:pt x="167390" y="1563483"/>
                    <a:pt x="185405" y="1567644"/>
                    <a:pt x="197179" y="1579418"/>
                  </a:cubicBezTo>
                  <a:cubicBezTo>
                    <a:pt x="213507" y="1595746"/>
                    <a:pt x="223961" y="1617097"/>
                    <a:pt x="238743" y="1634836"/>
                  </a:cubicBezTo>
                  <a:cubicBezTo>
                    <a:pt x="247105" y="1644871"/>
                    <a:pt x="259017" y="1651806"/>
                    <a:pt x="266452" y="1662546"/>
                  </a:cubicBezTo>
                  <a:cubicBezTo>
                    <a:pt x="300726" y="1712053"/>
                    <a:pt x="331107" y="1764146"/>
                    <a:pt x="363434" y="1814946"/>
                  </a:cubicBezTo>
                  <a:cubicBezTo>
                    <a:pt x="382450" y="1844829"/>
                    <a:pt x="392698" y="1885774"/>
                    <a:pt x="418852" y="1911927"/>
                  </a:cubicBezTo>
                  <a:cubicBezTo>
                    <a:pt x="464650" y="1957724"/>
                    <a:pt x="453847" y="1919356"/>
                    <a:pt x="488125" y="1967346"/>
                  </a:cubicBezTo>
                  <a:cubicBezTo>
                    <a:pt x="574195" y="2087846"/>
                    <a:pt x="485598" y="1992528"/>
                    <a:pt x="571252" y="2078182"/>
                  </a:cubicBezTo>
                  <a:cubicBezTo>
                    <a:pt x="606077" y="2182653"/>
                    <a:pt x="555051" y="2057932"/>
                    <a:pt x="626670" y="2147455"/>
                  </a:cubicBezTo>
                  <a:cubicBezTo>
                    <a:pt x="680409" y="2214628"/>
                    <a:pt x="591405" y="2172644"/>
                    <a:pt x="682088" y="2202873"/>
                  </a:cubicBezTo>
                  <a:cubicBezTo>
                    <a:pt x="707860" y="2228644"/>
                    <a:pt x="716408" y="2240814"/>
                    <a:pt x="751361" y="2258291"/>
                  </a:cubicBezTo>
                  <a:cubicBezTo>
                    <a:pt x="764423" y="2264822"/>
                    <a:pt x="779863" y="2265615"/>
                    <a:pt x="792925" y="2272146"/>
                  </a:cubicBezTo>
                  <a:cubicBezTo>
                    <a:pt x="900347" y="2325858"/>
                    <a:pt x="771586" y="2278889"/>
                    <a:pt x="876052" y="2313709"/>
                  </a:cubicBezTo>
                  <a:cubicBezTo>
                    <a:pt x="885288" y="2327564"/>
                    <a:pt x="890759" y="2344871"/>
                    <a:pt x="903761" y="2355273"/>
                  </a:cubicBezTo>
                  <a:cubicBezTo>
                    <a:pt x="915165" y="2364396"/>
                    <a:pt x="931902" y="2363374"/>
                    <a:pt x="945325" y="2369127"/>
                  </a:cubicBezTo>
                  <a:cubicBezTo>
                    <a:pt x="964308" y="2377263"/>
                    <a:pt x="982270" y="2387600"/>
                    <a:pt x="1000743" y="2396836"/>
                  </a:cubicBezTo>
                  <a:cubicBezTo>
                    <a:pt x="1035983" y="2432077"/>
                    <a:pt x="1027952" y="2429888"/>
                    <a:pt x="1083870" y="2452255"/>
                  </a:cubicBezTo>
                  <a:cubicBezTo>
                    <a:pt x="1110989" y="2463103"/>
                    <a:pt x="1166998" y="2479964"/>
                    <a:pt x="1166998" y="2479964"/>
                  </a:cubicBezTo>
                  <a:cubicBezTo>
                    <a:pt x="1250125" y="2475346"/>
                    <a:pt x="1333437" y="2473321"/>
                    <a:pt x="1416379" y="2466109"/>
                  </a:cubicBezTo>
                  <a:cubicBezTo>
                    <a:pt x="1439839" y="2464069"/>
                    <a:pt x="1463603" y="2460523"/>
                    <a:pt x="1485652" y="2452255"/>
                  </a:cubicBezTo>
                  <a:cubicBezTo>
                    <a:pt x="1501243" y="2446408"/>
                    <a:pt x="1512000" y="2431309"/>
                    <a:pt x="1527216" y="2424546"/>
                  </a:cubicBezTo>
                  <a:cubicBezTo>
                    <a:pt x="1553907" y="2412683"/>
                    <a:pt x="1586040" y="2413038"/>
                    <a:pt x="1610343" y="2396836"/>
                  </a:cubicBezTo>
                  <a:cubicBezTo>
                    <a:pt x="1624198" y="2387600"/>
                    <a:pt x="1639115" y="2379787"/>
                    <a:pt x="1651907" y="2369127"/>
                  </a:cubicBezTo>
                  <a:cubicBezTo>
                    <a:pt x="1666959" y="2356584"/>
                    <a:pt x="1677168" y="2338432"/>
                    <a:pt x="1693470" y="2327564"/>
                  </a:cubicBezTo>
                  <a:cubicBezTo>
                    <a:pt x="1705621" y="2319463"/>
                    <a:pt x="1721179" y="2318327"/>
                    <a:pt x="1735034" y="2313709"/>
                  </a:cubicBezTo>
                  <a:cubicBezTo>
                    <a:pt x="1761523" y="2234240"/>
                    <a:pt x="1730955" y="2305293"/>
                    <a:pt x="1776598" y="2244436"/>
                  </a:cubicBezTo>
                  <a:cubicBezTo>
                    <a:pt x="1876029" y="2111862"/>
                    <a:pt x="1788968" y="2204357"/>
                    <a:pt x="1873579" y="2119746"/>
                  </a:cubicBezTo>
                  <a:cubicBezTo>
                    <a:pt x="1878197" y="2105891"/>
                    <a:pt x="1885033" y="2092587"/>
                    <a:pt x="1887434" y="2078182"/>
                  </a:cubicBezTo>
                  <a:cubicBezTo>
                    <a:pt x="1918369" y="1892574"/>
                    <a:pt x="1882662" y="2009369"/>
                    <a:pt x="1915143" y="1911927"/>
                  </a:cubicBezTo>
                  <a:cubicBezTo>
                    <a:pt x="1910525" y="1791854"/>
                    <a:pt x="1912504" y="1671346"/>
                    <a:pt x="1901288" y="1551709"/>
                  </a:cubicBezTo>
                  <a:cubicBezTo>
                    <a:pt x="1898562" y="1522629"/>
                    <a:pt x="1879699" y="1497142"/>
                    <a:pt x="1873579" y="1468582"/>
                  </a:cubicBezTo>
                  <a:cubicBezTo>
                    <a:pt x="1865778" y="1432176"/>
                    <a:pt x="1865846" y="1394472"/>
                    <a:pt x="1859725" y="1357746"/>
                  </a:cubicBezTo>
                  <a:cubicBezTo>
                    <a:pt x="1856595" y="1338964"/>
                    <a:pt x="1850488" y="1320800"/>
                    <a:pt x="1845870" y="1302327"/>
                  </a:cubicBezTo>
                  <a:cubicBezTo>
                    <a:pt x="1841252" y="1265382"/>
                    <a:pt x="1834081" y="1228667"/>
                    <a:pt x="1832016" y="1191491"/>
                  </a:cubicBezTo>
                  <a:cubicBezTo>
                    <a:pt x="1807100" y="743010"/>
                    <a:pt x="1851070" y="935203"/>
                    <a:pt x="1804307" y="748146"/>
                  </a:cubicBezTo>
                  <a:cubicBezTo>
                    <a:pt x="1799689" y="706582"/>
                    <a:pt x="1798654" y="664462"/>
                    <a:pt x="1790452" y="623455"/>
                  </a:cubicBezTo>
                  <a:cubicBezTo>
                    <a:pt x="1781718" y="579784"/>
                    <a:pt x="1757770" y="524697"/>
                    <a:pt x="1735034" y="484909"/>
                  </a:cubicBezTo>
                  <a:cubicBezTo>
                    <a:pt x="1726773" y="470452"/>
                    <a:pt x="1716561" y="457200"/>
                    <a:pt x="1707325" y="443346"/>
                  </a:cubicBezTo>
                  <a:cubicBezTo>
                    <a:pt x="1702004" y="411423"/>
                    <a:pt x="1696668" y="352760"/>
                    <a:pt x="1679616" y="318655"/>
                  </a:cubicBezTo>
                  <a:cubicBezTo>
                    <a:pt x="1672169" y="303762"/>
                    <a:pt x="1658670" y="292307"/>
                    <a:pt x="1651907" y="277091"/>
                  </a:cubicBezTo>
                  <a:cubicBezTo>
                    <a:pt x="1640045" y="250401"/>
                    <a:pt x="1644851" y="214617"/>
                    <a:pt x="1624198" y="193964"/>
                  </a:cubicBezTo>
                  <a:cubicBezTo>
                    <a:pt x="1614961" y="184728"/>
                    <a:pt x="1606938" y="174092"/>
                    <a:pt x="1596488" y="166255"/>
                  </a:cubicBezTo>
                  <a:cubicBezTo>
                    <a:pt x="1596483" y="166251"/>
                    <a:pt x="1492582" y="96983"/>
                    <a:pt x="1471798" y="83127"/>
                  </a:cubicBezTo>
                  <a:cubicBezTo>
                    <a:pt x="1459647" y="75026"/>
                    <a:pt x="1443657" y="75026"/>
                    <a:pt x="1430234" y="69273"/>
                  </a:cubicBezTo>
                  <a:cubicBezTo>
                    <a:pt x="1260235" y="-3583"/>
                    <a:pt x="1472372" y="83415"/>
                    <a:pt x="1333252" y="13855"/>
                  </a:cubicBezTo>
                  <a:cubicBezTo>
                    <a:pt x="1320190" y="7324"/>
                    <a:pt x="1305543" y="4618"/>
                    <a:pt x="1291688" y="0"/>
                  </a:cubicBezTo>
                  <a:cubicBezTo>
                    <a:pt x="1185470" y="4618"/>
                    <a:pt x="1076943" y="1"/>
                    <a:pt x="973034" y="13855"/>
                  </a:cubicBezTo>
                  <a:cubicBezTo>
                    <a:pt x="869125" y="27710"/>
                    <a:pt x="725961" y="69273"/>
                    <a:pt x="668234" y="83127"/>
                  </a:cubicBezTo>
                  <a:cubicBezTo>
                    <a:pt x="610507" y="96981"/>
                    <a:pt x="640525" y="92364"/>
                    <a:pt x="626670" y="96982"/>
                  </a:cubicBezTo>
                  <a:lnTo>
                    <a:pt x="515834" y="152400"/>
                  </a:lnTo>
                  <a:cubicBezTo>
                    <a:pt x="486723" y="168573"/>
                    <a:pt x="464300" y="197287"/>
                    <a:pt x="432707" y="207818"/>
                  </a:cubicBezTo>
                  <a:cubicBezTo>
                    <a:pt x="418852" y="212436"/>
                    <a:pt x="418852" y="210128"/>
                    <a:pt x="391143" y="221673"/>
                  </a:cubicBezTo>
                  <a:cubicBezTo>
                    <a:pt x="363434" y="233219"/>
                    <a:pt x="301088" y="258618"/>
                    <a:pt x="266452" y="277091"/>
                  </a:cubicBezTo>
                  <a:cubicBezTo>
                    <a:pt x="231816" y="295564"/>
                    <a:pt x="183325" y="332509"/>
                    <a:pt x="183325" y="332509"/>
                  </a:cubicBezTo>
                  <a:cubicBezTo>
                    <a:pt x="174089" y="346364"/>
                    <a:pt x="167390" y="362299"/>
                    <a:pt x="155616" y="374073"/>
                  </a:cubicBezTo>
                  <a:cubicBezTo>
                    <a:pt x="143842" y="385847"/>
                    <a:pt x="122877" y="387662"/>
                    <a:pt x="114052" y="401782"/>
                  </a:cubicBezTo>
                  <a:cubicBezTo>
                    <a:pt x="98572" y="426550"/>
                    <a:pt x="95579" y="457200"/>
                    <a:pt x="86343" y="484909"/>
                  </a:cubicBezTo>
                  <a:lnTo>
                    <a:pt x="58634" y="568036"/>
                  </a:lnTo>
                  <a:cubicBezTo>
                    <a:pt x="51188" y="590376"/>
                    <a:pt x="50975" y="614590"/>
                    <a:pt x="44779" y="637309"/>
                  </a:cubicBezTo>
                  <a:cubicBezTo>
                    <a:pt x="37094" y="665488"/>
                    <a:pt x="17070" y="720436"/>
                    <a:pt x="17070" y="720436"/>
                  </a:cubicBezTo>
                  <a:lnTo>
                    <a:pt x="17070" y="720436"/>
                  </a:lnTo>
                </a:path>
              </a:pathLst>
            </a:custGeom>
            <a:solidFill>
              <a:srgbClr val="FF0000">
                <a:alpha val="3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p:nvPr/>
          </p:nvGrpSpPr>
          <p:grpSpPr>
            <a:xfrm>
              <a:off x="1289898" y="1417082"/>
              <a:ext cx="5760640" cy="2294869"/>
              <a:chOff x="1403648" y="1547542"/>
              <a:chExt cx="5760640" cy="2294869"/>
            </a:xfrm>
          </p:grpSpPr>
          <p:sp>
            <p:nvSpPr>
              <p:cNvPr id="2" name="TextBox 1"/>
              <p:cNvSpPr txBox="1"/>
              <p:nvPr/>
            </p:nvSpPr>
            <p:spPr>
              <a:xfrm>
                <a:off x="1403648" y="2420888"/>
                <a:ext cx="5760640" cy="769441"/>
              </a:xfrm>
              <a:prstGeom prst="rect">
                <a:avLst/>
              </a:prstGeom>
              <a:noFill/>
            </p:spPr>
            <p:txBody>
              <a:bodyPr wrap="square" rtlCol="0">
                <a:spAutoFit/>
              </a:bodyPr>
              <a:lstStyle/>
              <a:p>
                <a:r>
                  <a:rPr lang="en-US" sz="4400" dirty="0" smtClean="0"/>
                  <a:t>H</a:t>
                </a:r>
                <a:r>
                  <a:rPr lang="en-US" sz="4400" baseline="-25000" dirty="0" smtClean="0"/>
                  <a:t>3</a:t>
                </a:r>
                <a:r>
                  <a:rPr lang="en-US" sz="4400" dirty="0" smtClean="0"/>
                  <a:t>C		 (CH</a:t>
                </a:r>
                <a:r>
                  <a:rPr lang="en-US" sz="4400" baseline="-25000" dirty="0" smtClean="0"/>
                  <a:t>2</a:t>
                </a:r>
                <a:r>
                  <a:rPr lang="en-US" sz="4400" dirty="0" smtClean="0"/>
                  <a:t>)</a:t>
                </a:r>
                <a:r>
                  <a:rPr lang="en-US" sz="4400" baseline="-25000" dirty="0" smtClean="0"/>
                  <a:t>n</a:t>
                </a:r>
                <a:r>
                  <a:rPr lang="en-US" sz="4400" dirty="0" smtClean="0"/>
                  <a:t>		C</a:t>
                </a:r>
                <a:endParaRPr lang="en-AU" sz="4400" dirty="0"/>
              </a:p>
            </p:txBody>
          </p:sp>
          <p:cxnSp>
            <p:nvCxnSpPr>
              <p:cNvPr id="4" name="Straight Connector 3"/>
              <p:cNvCxnSpPr/>
              <p:nvPr/>
            </p:nvCxnSpPr>
            <p:spPr>
              <a:xfrm>
                <a:off x="2483768" y="2851788"/>
                <a:ext cx="4383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88362" y="2874770"/>
                <a:ext cx="65809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92683" y="2999815"/>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35724" y="2058813"/>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688124" y="2211213"/>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71828" y="1547542"/>
                <a:ext cx="558166" cy="769441"/>
              </a:xfrm>
              <a:prstGeom prst="rect">
                <a:avLst/>
              </a:prstGeom>
            </p:spPr>
            <p:txBody>
              <a:bodyPr wrap="none">
                <a:spAutoFit/>
              </a:bodyPr>
              <a:lstStyle/>
              <a:p>
                <a:r>
                  <a:rPr lang="en-US" sz="4400" dirty="0" smtClean="0"/>
                  <a:t>O</a:t>
                </a:r>
                <a:endParaRPr lang="en-AU" sz="4400" dirty="0"/>
              </a:p>
            </p:txBody>
          </p:sp>
          <p:sp>
            <p:nvSpPr>
              <p:cNvPr id="12" name="Rectangle 11"/>
              <p:cNvSpPr/>
              <p:nvPr/>
            </p:nvSpPr>
            <p:spPr>
              <a:xfrm>
                <a:off x="6102558" y="3072970"/>
                <a:ext cx="909223" cy="769441"/>
              </a:xfrm>
              <a:prstGeom prst="rect">
                <a:avLst/>
              </a:prstGeom>
            </p:spPr>
            <p:txBody>
              <a:bodyPr wrap="none">
                <a:spAutoFit/>
              </a:bodyPr>
              <a:lstStyle/>
              <a:p>
                <a:r>
                  <a:rPr lang="en-US" sz="4400" dirty="0" smtClean="0"/>
                  <a:t>OH</a:t>
                </a:r>
                <a:endParaRPr lang="en-AU" sz="4400" dirty="0"/>
              </a:p>
            </p:txBody>
          </p:sp>
        </p:grpSp>
        <p:sp>
          <p:nvSpPr>
            <p:cNvPr id="19" name="Freeform 18"/>
            <p:cNvSpPr/>
            <p:nvPr/>
          </p:nvSpPr>
          <p:spPr>
            <a:xfrm>
              <a:off x="635484" y="1980822"/>
              <a:ext cx="3823854" cy="1398984"/>
            </a:xfrm>
            <a:custGeom>
              <a:avLst/>
              <a:gdLst>
                <a:gd name="connsiteX0" fmla="*/ 0 w 3823854"/>
                <a:gd name="connsiteY0" fmla="*/ 471054 h 1025236"/>
                <a:gd name="connsiteX1" fmla="*/ 0 w 3823854"/>
                <a:gd name="connsiteY1" fmla="*/ 471054 h 1025236"/>
                <a:gd name="connsiteX2" fmla="*/ 55418 w 3823854"/>
                <a:gd name="connsiteY2" fmla="*/ 651163 h 1025236"/>
                <a:gd name="connsiteX3" fmla="*/ 69272 w 3823854"/>
                <a:gd name="connsiteY3" fmla="*/ 734291 h 1025236"/>
                <a:gd name="connsiteX4" fmla="*/ 124691 w 3823854"/>
                <a:gd name="connsiteY4" fmla="*/ 803563 h 1025236"/>
                <a:gd name="connsiteX5" fmla="*/ 166254 w 3823854"/>
                <a:gd name="connsiteY5" fmla="*/ 817418 h 1025236"/>
                <a:gd name="connsiteX6" fmla="*/ 193963 w 3823854"/>
                <a:gd name="connsiteY6" fmla="*/ 858982 h 1025236"/>
                <a:gd name="connsiteX7" fmla="*/ 235527 w 3823854"/>
                <a:gd name="connsiteY7" fmla="*/ 872836 h 1025236"/>
                <a:gd name="connsiteX8" fmla="*/ 277091 w 3823854"/>
                <a:gd name="connsiteY8" fmla="*/ 900545 h 1025236"/>
                <a:gd name="connsiteX9" fmla="*/ 318654 w 3823854"/>
                <a:gd name="connsiteY9" fmla="*/ 914400 h 1025236"/>
                <a:gd name="connsiteX10" fmla="*/ 360218 w 3823854"/>
                <a:gd name="connsiteY10" fmla="*/ 942109 h 1025236"/>
                <a:gd name="connsiteX11" fmla="*/ 443345 w 3823854"/>
                <a:gd name="connsiteY11" fmla="*/ 969818 h 1025236"/>
                <a:gd name="connsiteX12" fmla="*/ 526472 w 3823854"/>
                <a:gd name="connsiteY12" fmla="*/ 997527 h 1025236"/>
                <a:gd name="connsiteX13" fmla="*/ 623454 w 3823854"/>
                <a:gd name="connsiteY13" fmla="*/ 1025236 h 1025236"/>
                <a:gd name="connsiteX14" fmla="*/ 1011381 w 3823854"/>
                <a:gd name="connsiteY14" fmla="*/ 1011382 h 1025236"/>
                <a:gd name="connsiteX15" fmla="*/ 1066800 w 3823854"/>
                <a:gd name="connsiteY15" fmla="*/ 997527 h 1025236"/>
                <a:gd name="connsiteX16" fmla="*/ 1482436 w 3823854"/>
                <a:gd name="connsiteY16" fmla="*/ 1011382 h 1025236"/>
                <a:gd name="connsiteX17" fmla="*/ 2175163 w 3823854"/>
                <a:gd name="connsiteY17" fmla="*/ 997527 h 1025236"/>
                <a:gd name="connsiteX18" fmla="*/ 2466109 w 3823854"/>
                <a:gd name="connsiteY18" fmla="*/ 983673 h 1025236"/>
                <a:gd name="connsiteX19" fmla="*/ 3546763 w 3823854"/>
                <a:gd name="connsiteY19" fmla="*/ 955963 h 1025236"/>
                <a:gd name="connsiteX20" fmla="*/ 3629891 w 3823854"/>
                <a:gd name="connsiteY20" fmla="*/ 914400 h 1025236"/>
                <a:gd name="connsiteX21" fmla="*/ 3671454 w 3823854"/>
                <a:gd name="connsiteY21" fmla="*/ 900545 h 1025236"/>
                <a:gd name="connsiteX22" fmla="*/ 3754581 w 3823854"/>
                <a:gd name="connsiteY22" fmla="*/ 858982 h 1025236"/>
                <a:gd name="connsiteX23" fmla="*/ 3782291 w 3823854"/>
                <a:gd name="connsiteY23" fmla="*/ 831273 h 1025236"/>
                <a:gd name="connsiteX24" fmla="*/ 3796145 w 3823854"/>
                <a:gd name="connsiteY24" fmla="*/ 789709 h 1025236"/>
                <a:gd name="connsiteX25" fmla="*/ 3823854 w 3823854"/>
                <a:gd name="connsiteY25" fmla="*/ 692727 h 1025236"/>
                <a:gd name="connsiteX26" fmla="*/ 3810000 w 3823854"/>
                <a:gd name="connsiteY26" fmla="*/ 568036 h 1025236"/>
                <a:gd name="connsiteX27" fmla="*/ 3796145 w 3823854"/>
                <a:gd name="connsiteY27" fmla="*/ 512618 h 1025236"/>
                <a:gd name="connsiteX28" fmla="*/ 3782291 w 3823854"/>
                <a:gd name="connsiteY28" fmla="*/ 346363 h 1025236"/>
                <a:gd name="connsiteX29" fmla="*/ 3713018 w 3823854"/>
                <a:gd name="connsiteY29" fmla="*/ 263236 h 1025236"/>
                <a:gd name="connsiteX30" fmla="*/ 3616036 w 3823854"/>
                <a:gd name="connsiteY30" fmla="*/ 221673 h 1025236"/>
                <a:gd name="connsiteX31" fmla="*/ 3366654 w 3823854"/>
                <a:gd name="connsiteY31" fmla="*/ 193963 h 1025236"/>
                <a:gd name="connsiteX32" fmla="*/ 3200400 w 3823854"/>
                <a:gd name="connsiteY32" fmla="*/ 166254 h 1025236"/>
                <a:gd name="connsiteX33" fmla="*/ 3158836 w 3823854"/>
                <a:gd name="connsiteY33" fmla="*/ 152400 h 1025236"/>
                <a:gd name="connsiteX34" fmla="*/ 3006436 w 3823854"/>
                <a:gd name="connsiteY34" fmla="*/ 124691 h 1025236"/>
                <a:gd name="connsiteX35" fmla="*/ 2798618 w 3823854"/>
                <a:gd name="connsiteY35" fmla="*/ 110836 h 1025236"/>
                <a:gd name="connsiteX36" fmla="*/ 1995054 w 3823854"/>
                <a:gd name="connsiteY36" fmla="*/ 83127 h 1025236"/>
                <a:gd name="connsiteX37" fmla="*/ 1898072 w 3823854"/>
                <a:gd name="connsiteY37" fmla="*/ 69273 h 1025236"/>
                <a:gd name="connsiteX38" fmla="*/ 1648691 w 3823854"/>
                <a:gd name="connsiteY38" fmla="*/ 55418 h 1025236"/>
                <a:gd name="connsiteX39" fmla="*/ 1191491 w 3823854"/>
                <a:gd name="connsiteY39" fmla="*/ 41563 h 1025236"/>
                <a:gd name="connsiteX40" fmla="*/ 1080654 w 3823854"/>
                <a:gd name="connsiteY40" fmla="*/ 27709 h 1025236"/>
                <a:gd name="connsiteX41" fmla="*/ 969818 w 3823854"/>
                <a:gd name="connsiteY41" fmla="*/ 0 h 1025236"/>
                <a:gd name="connsiteX42" fmla="*/ 609600 w 3823854"/>
                <a:gd name="connsiteY42" fmla="*/ 13854 h 1025236"/>
                <a:gd name="connsiteX43" fmla="*/ 526472 w 3823854"/>
                <a:gd name="connsiteY43" fmla="*/ 41563 h 1025236"/>
                <a:gd name="connsiteX44" fmla="*/ 457200 w 3823854"/>
                <a:gd name="connsiteY44" fmla="*/ 83127 h 1025236"/>
                <a:gd name="connsiteX45" fmla="*/ 332509 w 3823854"/>
                <a:gd name="connsiteY45" fmla="*/ 166254 h 1025236"/>
                <a:gd name="connsiteX46" fmla="*/ 290945 w 3823854"/>
                <a:gd name="connsiteY46" fmla="*/ 207818 h 1025236"/>
                <a:gd name="connsiteX47" fmla="*/ 207818 w 3823854"/>
                <a:gd name="connsiteY47" fmla="*/ 263236 h 1025236"/>
                <a:gd name="connsiteX48" fmla="*/ 180109 w 3823854"/>
                <a:gd name="connsiteY48" fmla="*/ 304800 h 1025236"/>
                <a:gd name="connsiteX49" fmla="*/ 138545 w 3823854"/>
                <a:gd name="connsiteY49" fmla="*/ 332509 h 1025236"/>
                <a:gd name="connsiteX50" fmla="*/ 83127 w 3823854"/>
                <a:gd name="connsiteY50" fmla="*/ 415636 h 1025236"/>
                <a:gd name="connsiteX51" fmla="*/ 41563 w 3823854"/>
                <a:gd name="connsiteY51" fmla="*/ 498763 h 1025236"/>
                <a:gd name="connsiteX52" fmla="*/ 41563 w 3823854"/>
                <a:gd name="connsiteY52" fmla="*/ 526473 h 1025236"/>
                <a:gd name="connsiteX53" fmla="*/ 55418 w 3823854"/>
                <a:gd name="connsiteY53" fmla="*/ 595745 h 102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23854" h="1025236">
                  <a:moveTo>
                    <a:pt x="0" y="471054"/>
                  </a:moveTo>
                  <a:lnTo>
                    <a:pt x="0" y="471054"/>
                  </a:lnTo>
                  <a:cubicBezTo>
                    <a:pt x="19415" y="529299"/>
                    <a:pt x="43180" y="589971"/>
                    <a:pt x="55418" y="651163"/>
                  </a:cubicBezTo>
                  <a:cubicBezTo>
                    <a:pt x="60927" y="678709"/>
                    <a:pt x="60389" y="707641"/>
                    <a:pt x="69272" y="734291"/>
                  </a:cubicBezTo>
                  <a:cubicBezTo>
                    <a:pt x="73992" y="748451"/>
                    <a:pt x="108926" y="794104"/>
                    <a:pt x="124691" y="803563"/>
                  </a:cubicBezTo>
                  <a:cubicBezTo>
                    <a:pt x="137214" y="811077"/>
                    <a:pt x="152400" y="812800"/>
                    <a:pt x="166254" y="817418"/>
                  </a:cubicBezTo>
                  <a:cubicBezTo>
                    <a:pt x="175490" y="831273"/>
                    <a:pt x="180961" y="848580"/>
                    <a:pt x="193963" y="858982"/>
                  </a:cubicBezTo>
                  <a:cubicBezTo>
                    <a:pt x="205367" y="868105"/>
                    <a:pt x="222465" y="866305"/>
                    <a:pt x="235527" y="872836"/>
                  </a:cubicBezTo>
                  <a:cubicBezTo>
                    <a:pt x="250420" y="880282"/>
                    <a:pt x="262198" y="893098"/>
                    <a:pt x="277091" y="900545"/>
                  </a:cubicBezTo>
                  <a:cubicBezTo>
                    <a:pt x="290153" y="907076"/>
                    <a:pt x="305592" y="907869"/>
                    <a:pt x="318654" y="914400"/>
                  </a:cubicBezTo>
                  <a:cubicBezTo>
                    <a:pt x="333547" y="921847"/>
                    <a:pt x="345002" y="935346"/>
                    <a:pt x="360218" y="942109"/>
                  </a:cubicBezTo>
                  <a:cubicBezTo>
                    <a:pt x="386908" y="953971"/>
                    <a:pt x="415636" y="960582"/>
                    <a:pt x="443345" y="969818"/>
                  </a:cubicBezTo>
                  <a:cubicBezTo>
                    <a:pt x="443355" y="969821"/>
                    <a:pt x="526461" y="997524"/>
                    <a:pt x="526472" y="997527"/>
                  </a:cubicBezTo>
                  <a:cubicBezTo>
                    <a:pt x="596059" y="1014924"/>
                    <a:pt x="563827" y="1005361"/>
                    <a:pt x="623454" y="1025236"/>
                  </a:cubicBezTo>
                  <a:cubicBezTo>
                    <a:pt x="752763" y="1020618"/>
                    <a:pt x="882242" y="1019453"/>
                    <a:pt x="1011381" y="1011382"/>
                  </a:cubicBezTo>
                  <a:cubicBezTo>
                    <a:pt x="1030385" y="1010194"/>
                    <a:pt x="1047758" y="997527"/>
                    <a:pt x="1066800" y="997527"/>
                  </a:cubicBezTo>
                  <a:cubicBezTo>
                    <a:pt x="1205422" y="997527"/>
                    <a:pt x="1343891" y="1006764"/>
                    <a:pt x="1482436" y="1011382"/>
                  </a:cubicBezTo>
                  <a:lnTo>
                    <a:pt x="2175163" y="997527"/>
                  </a:lnTo>
                  <a:cubicBezTo>
                    <a:pt x="2272216" y="994793"/>
                    <a:pt x="2369062" y="986614"/>
                    <a:pt x="2466109" y="983673"/>
                  </a:cubicBezTo>
                  <a:lnTo>
                    <a:pt x="3546763" y="955963"/>
                  </a:lnTo>
                  <a:cubicBezTo>
                    <a:pt x="3651225" y="921144"/>
                    <a:pt x="3522472" y="968110"/>
                    <a:pt x="3629891" y="914400"/>
                  </a:cubicBezTo>
                  <a:cubicBezTo>
                    <a:pt x="3642953" y="907869"/>
                    <a:pt x="3658392" y="907076"/>
                    <a:pt x="3671454" y="900545"/>
                  </a:cubicBezTo>
                  <a:cubicBezTo>
                    <a:pt x="3778875" y="846834"/>
                    <a:pt x="3650119" y="893802"/>
                    <a:pt x="3754581" y="858982"/>
                  </a:cubicBezTo>
                  <a:cubicBezTo>
                    <a:pt x="3763818" y="849746"/>
                    <a:pt x="3775570" y="842474"/>
                    <a:pt x="3782291" y="831273"/>
                  </a:cubicBezTo>
                  <a:cubicBezTo>
                    <a:pt x="3789805" y="818750"/>
                    <a:pt x="3792133" y="803751"/>
                    <a:pt x="3796145" y="789709"/>
                  </a:cubicBezTo>
                  <a:cubicBezTo>
                    <a:pt x="3830938" y="667933"/>
                    <a:pt x="3790637" y="792383"/>
                    <a:pt x="3823854" y="692727"/>
                  </a:cubicBezTo>
                  <a:cubicBezTo>
                    <a:pt x="3819236" y="651163"/>
                    <a:pt x="3816359" y="609369"/>
                    <a:pt x="3810000" y="568036"/>
                  </a:cubicBezTo>
                  <a:cubicBezTo>
                    <a:pt x="3807105" y="549216"/>
                    <a:pt x="3798507" y="531512"/>
                    <a:pt x="3796145" y="512618"/>
                  </a:cubicBezTo>
                  <a:cubicBezTo>
                    <a:pt x="3789247" y="457437"/>
                    <a:pt x="3793197" y="400893"/>
                    <a:pt x="3782291" y="346363"/>
                  </a:cubicBezTo>
                  <a:cubicBezTo>
                    <a:pt x="3777932" y="324570"/>
                    <a:pt x="3726088" y="274128"/>
                    <a:pt x="3713018" y="263236"/>
                  </a:cubicBezTo>
                  <a:cubicBezTo>
                    <a:pt x="3675659" y="232104"/>
                    <a:pt x="3664682" y="231402"/>
                    <a:pt x="3616036" y="221673"/>
                  </a:cubicBezTo>
                  <a:cubicBezTo>
                    <a:pt x="3517472" y="201960"/>
                    <a:pt x="3482872" y="203648"/>
                    <a:pt x="3366654" y="193963"/>
                  </a:cubicBezTo>
                  <a:cubicBezTo>
                    <a:pt x="3219825" y="157257"/>
                    <a:pt x="3438242" y="209498"/>
                    <a:pt x="3200400" y="166254"/>
                  </a:cubicBezTo>
                  <a:cubicBezTo>
                    <a:pt x="3186032" y="163642"/>
                    <a:pt x="3173004" y="155942"/>
                    <a:pt x="3158836" y="152400"/>
                  </a:cubicBezTo>
                  <a:cubicBezTo>
                    <a:pt x="3134438" y="146301"/>
                    <a:pt x="3026399" y="126592"/>
                    <a:pt x="3006436" y="124691"/>
                  </a:cubicBezTo>
                  <a:cubicBezTo>
                    <a:pt x="2937322" y="118109"/>
                    <a:pt x="2867891" y="115454"/>
                    <a:pt x="2798618" y="110836"/>
                  </a:cubicBezTo>
                  <a:cubicBezTo>
                    <a:pt x="2482964" y="47708"/>
                    <a:pt x="2818663" y="110581"/>
                    <a:pt x="1995054" y="83127"/>
                  </a:cubicBezTo>
                  <a:cubicBezTo>
                    <a:pt x="1962417" y="82039"/>
                    <a:pt x="1930624" y="71877"/>
                    <a:pt x="1898072" y="69273"/>
                  </a:cubicBezTo>
                  <a:cubicBezTo>
                    <a:pt x="1815082" y="62634"/>
                    <a:pt x="1731882" y="58681"/>
                    <a:pt x="1648691" y="55418"/>
                  </a:cubicBezTo>
                  <a:lnTo>
                    <a:pt x="1191491" y="41563"/>
                  </a:lnTo>
                  <a:cubicBezTo>
                    <a:pt x="1154545" y="36945"/>
                    <a:pt x="1117249" y="34571"/>
                    <a:pt x="1080654" y="27709"/>
                  </a:cubicBezTo>
                  <a:cubicBezTo>
                    <a:pt x="1043224" y="20691"/>
                    <a:pt x="969818" y="0"/>
                    <a:pt x="969818" y="0"/>
                  </a:cubicBezTo>
                  <a:cubicBezTo>
                    <a:pt x="849745" y="4618"/>
                    <a:pt x="729237" y="2638"/>
                    <a:pt x="609600" y="13854"/>
                  </a:cubicBezTo>
                  <a:cubicBezTo>
                    <a:pt x="580519" y="16580"/>
                    <a:pt x="526472" y="41563"/>
                    <a:pt x="526472" y="41563"/>
                  </a:cubicBezTo>
                  <a:cubicBezTo>
                    <a:pt x="464309" y="103729"/>
                    <a:pt x="538130" y="38166"/>
                    <a:pt x="457200" y="83127"/>
                  </a:cubicBezTo>
                  <a:cubicBezTo>
                    <a:pt x="457186" y="83135"/>
                    <a:pt x="353298" y="152395"/>
                    <a:pt x="332509" y="166254"/>
                  </a:cubicBezTo>
                  <a:cubicBezTo>
                    <a:pt x="316206" y="177123"/>
                    <a:pt x="306411" y="195789"/>
                    <a:pt x="290945" y="207818"/>
                  </a:cubicBezTo>
                  <a:cubicBezTo>
                    <a:pt x="264658" y="228264"/>
                    <a:pt x="207818" y="263236"/>
                    <a:pt x="207818" y="263236"/>
                  </a:cubicBezTo>
                  <a:cubicBezTo>
                    <a:pt x="198582" y="277091"/>
                    <a:pt x="191883" y="293026"/>
                    <a:pt x="180109" y="304800"/>
                  </a:cubicBezTo>
                  <a:cubicBezTo>
                    <a:pt x="168335" y="316574"/>
                    <a:pt x="149510" y="319978"/>
                    <a:pt x="138545" y="332509"/>
                  </a:cubicBezTo>
                  <a:cubicBezTo>
                    <a:pt x="116615" y="357571"/>
                    <a:pt x="101600" y="387927"/>
                    <a:pt x="83127" y="415636"/>
                  </a:cubicBezTo>
                  <a:cubicBezTo>
                    <a:pt x="59776" y="450663"/>
                    <a:pt x="49757" y="457794"/>
                    <a:pt x="41563" y="498763"/>
                  </a:cubicBezTo>
                  <a:cubicBezTo>
                    <a:pt x="39751" y="507820"/>
                    <a:pt x="41563" y="517236"/>
                    <a:pt x="41563" y="526473"/>
                  </a:cubicBezTo>
                  <a:lnTo>
                    <a:pt x="55418" y="595745"/>
                  </a:lnTo>
                </a:path>
              </a:pathLst>
            </a:custGeom>
            <a:solidFill>
              <a:srgbClr val="00B050">
                <a:alpha val="36000"/>
              </a:srgb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p:cNvSpPr txBox="1"/>
          <p:nvPr/>
        </p:nvSpPr>
        <p:spPr>
          <a:xfrm>
            <a:off x="238385" y="1016010"/>
            <a:ext cx="5603615" cy="461665"/>
          </a:xfrm>
          <a:prstGeom prst="rect">
            <a:avLst/>
          </a:prstGeom>
          <a:noFill/>
        </p:spPr>
        <p:txBody>
          <a:bodyPr wrap="square" rtlCol="0">
            <a:spAutoFit/>
          </a:bodyPr>
          <a:lstStyle/>
          <a:p>
            <a:r>
              <a:rPr lang="en-US" sz="2400" dirty="0" smtClean="0"/>
              <a:t>General structural formula for a fatty* acid</a:t>
            </a:r>
            <a:endParaRPr lang="en-AU" sz="2400" dirty="0"/>
          </a:p>
        </p:txBody>
      </p:sp>
      <p:sp>
        <p:nvSpPr>
          <p:cNvPr id="15" name="TextBox 14"/>
          <p:cNvSpPr txBox="1"/>
          <p:nvPr/>
        </p:nvSpPr>
        <p:spPr>
          <a:xfrm>
            <a:off x="2474640" y="6403585"/>
            <a:ext cx="2808312" cy="369332"/>
          </a:xfrm>
          <a:prstGeom prst="rect">
            <a:avLst/>
          </a:prstGeom>
          <a:noFill/>
        </p:spPr>
        <p:txBody>
          <a:bodyPr wrap="square" rtlCol="0">
            <a:spAutoFit/>
          </a:bodyPr>
          <a:lstStyle/>
          <a:p>
            <a:r>
              <a:rPr lang="en-US" dirty="0" smtClean="0"/>
              <a:t>*I prefer </a:t>
            </a:r>
            <a:r>
              <a:rPr lang="en-US" dirty="0" smtClean="0">
                <a:hlinkClick r:id="" action="ppaction://noaction">
                  <a:snd r:embed="rId2" name="bigboned.wav"/>
                </a:hlinkClick>
              </a:rPr>
              <a:t>“big boned”</a:t>
            </a:r>
            <a:endParaRPr lang="en-AU" dirty="0"/>
          </a:p>
        </p:txBody>
      </p:sp>
      <p:sp>
        <p:nvSpPr>
          <p:cNvPr id="17" name="TextBox 16"/>
          <p:cNvSpPr txBox="1"/>
          <p:nvPr/>
        </p:nvSpPr>
        <p:spPr>
          <a:xfrm>
            <a:off x="6310491" y="3569703"/>
            <a:ext cx="2664296" cy="461665"/>
          </a:xfrm>
          <a:prstGeom prst="rect">
            <a:avLst/>
          </a:prstGeom>
          <a:noFill/>
        </p:spPr>
        <p:txBody>
          <a:bodyPr wrap="square" rtlCol="0">
            <a:spAutoFit/>
          </a:bodyPr>
          <a:lstStyle/>
          <a:p>
            <a:r>
              <a:rPr lang="en-US" sz="2400" dirty="0" smtClean="0"/>
              <a:t>Carboxylic group</a:t>
            </a:r>
            <a:endParaRPr lang="en-AU" sz="2400" dirty="0"/>
          </a:p>
        </p:txBody>
      </p:sp>
      <p:sp>
        <p:nvSpPr>
          <p:cNvPr id="18" name="TextBox 17"/>
          <p:cNvSpPr txBox="1"/>
          <p:nvPr/>
        </p:nvSpPr>
        <p:spPr>
          <a:xfrm>
            <a:off x="1992212" y="2919285"/>
            <a:ext cx="3528392" cy="830997"/>
          </a:xfrm>
          <a:prstGeom prst="rect">
            <a:avLst/>
          </a:prstGeom>
          <a:noFill/>
        </p:spPr>
        <p:txBody>
          <a:bodyPr wrap="square" rtlCol="0">
            <a:spAutoFit/>
          </a:bodyPr>
          <a:lstStyle/>
          <a:p>
            <a:pPr algn="ctr"/>
            <a:r>
              <a:rPr lang="en-US" sz="2400" dirty="0" smtClean="0"/>
              <a:t>Chain (or ring) of carbon and hydrogen atoms</a:t>
            </a:r>
            <a:endParaRPr lang="en-AU" sz="2400" dirty="0"/>
          </a:p>
        </p:txBody>
      </p:sp>
      <p:sp>
        <p:nvSpPr>
          <p:cNvPr id="20" name="Rectangle 19"/>
          <p:cNvSpPr/>
          <p:nvPr/>
        </p:nvSpPr>
        <p:spPr>
          <a:xfrm>
            <a:off x="4572000" y="6590187"/>
            <a:ext cx="4572000" cy="276999"/>
          </a:xfrm>
          <a:prstGeom prst="rect">
            <a:avLst/>
          </a:prstGeom>
        </p:spPr>
        <p:txBody>
          <a:bodyPr>
            <a:spAutoFit/>
          </a:bodyPr>
          <a:lstStyle/>
          <a:p>
            <a:pPr algn="r"/>
            <a:r>
              <a:rPr lang="en-AU" sz="1200" dirty="0">
                <a:hlinkClick r:id="rId3"/>
              </a:rPr>
              <a:t>http://www.eufic.org/article/pt/nutricao/gorduras/expid/23/</a:t>
            </a:r>
            <a:endParaRPr lang="en-AU" sz="1200" dirty="0"/>
          </a:p>
        </p:txBody>
      </p:sp>
      <p:pic>
        <p:nvPicPr>
          <p:cNvPr id="4098" name="Picture 2" descr="Eufic-review-13-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9975" y="4020537"/>
            <a:ext cx="30956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22" name="Title 1"/>
          <p:cNvSpPr>
            <a:spLocks noGrp="1"/>
          </p:cNvSpPr>
          <p:nvPr>
            <p:ph type="title"/>
          </p:nvPr>
        </p:nvSpPr>
        <p:spPr>
          <a:xfrm>
            <a:off x="0" y="4761"/>
            <a:ext cx="9144000" cy="895784"/>
          </a:xfrm>
        </p:spPr>
        <p:txBody>
          <a:bodyPr>
            <a:noAutofit/>
          </a:bodyPr>
          <a:lstStyle/>
          <a:p>
            <a:pPr fontAlgn="b"/>
            <a:r>
              <a:rPr lang="en-US" sz="2400" dirty="0" smtClean="0">
                <a:latin typeface="Arial"/>
                <a:cs typeface="Arial"/>
              </a:rPr>
              <a:t>2.1.S2 </a:t>
            </a:r>
            <a:r>
              <a:rPr lang="en-US" sz="2400" dirty="0">
                <a:solidFill>
                  <a:srgbClr val="000000"/>
                </a:solidFill>
                <a:latin typeface="Arial"/>
                <a:cs typeface="Arial"/>
              </a:rPr>
              <a:t>Identification of </a:t>
            </a:r>
            <a:r>
              <a:rPr lang="en-US" sz="2400" dirty="0" err="1">
                <a:solidFill>
                  <a:srgbClr val="000000"/>
                </a:solidFill>
                <a:latin typeface="Arial"/>
                <a:cs typeface="Arial"/>
              </a:rPr>
              <a:t>biochemicals</a:t>
            </a:r>
            <a:r>
              <a:rPr lang="en-US" sz="24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289781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2.3.U2 </a:t>
            </a:r>
            <a:r>
              <a:rPr lang="en-US" sz="2400" dirty="0">
                <a:solidFill>
                  <a:srgbClr val="000000"/>
                </a:solidFill>
                <a:latin typeface="Arial"/>
                <a:cs typeface="Arial"/>
              </a:rPr>
              <a:t>Fatty acids can be saturated, monounsaturated or polyunsaturated.</a:t>
            </a:r>
          </a:p>
        </p:txBody>
      </p:sp>
      <p:pic>
        <p:nvPicPr>
          <p:cNvPr id="2" name="Picture 1"/>
          <p:cNvPicPr>
            <a:picLocks noChangeAspect="1"/>
          </p:cNvPicPr>
          <p:nvPr/>
        </p:nvPicPr>
        <p:blipFill>
          <a:blip r:embed="rId2"/>
          <a:stretch>
            <a:fillRect/>
          </a:stretch>
        </p:blipFill>
        <p:spPr>
          <a:xfrm>
            <a:off x="1270000" y="1866900"/>
            <a:ext cx="6108700" cy="736600"/>
          </a:xfrm>
          <a:prstGeom prst="rect">
            <a:avLst/>
          </a:prstGeom>
        </p:spPr>
      </p:pic>
      <p:sp>
        <p:nvSpPr>
          <p:cNvPr id="6" name="Rectangle 5"/>
          <p:cNvSpPr/>
          <p:nvPr/>
        </p:nvSpPr>
        <p:spPr>
          <a:xfrm>
            <a:off x="444500" y="1068169"/>
            <a:ext cx="5854700" cy="400110"/>
          </a:xfrm>
          <a:prstGeom prst="rect">
            <a:avLst/>
          </a:prstGeom>
          <a:noFill/>
        </p:spPr>
        <p:txBody>
          <a:bodyPr wrap="square">
            <a:spAutoFit/>
          </a:bodyPr>
          <a:lstStyle/>
          <a:p>
            <a:r>
              <a:rPr lang="en-US" sz="2000" dirty="0" smtClean="0">
                <a:solidFill>
                  <a:srgbClr val="000000"/>
                </a:solidFill>
                <a:latin typeface="Arial"/>
                <a:cs typeface="Arial"/>
              </a:rPr>
              <a:t>Saturated</a:t>
            </a:r>
            <a:r>
              <a:rPr lang="en-US" sz="2000" dirty="0">
                <a:solidFill>
                  <a:srgbClr val="000000"/>
                </a:solidFill>
                <a:latin typeface="Arial"/>
                <a:cs typeface="Arial"/>
              </a:rPr>
              <a:t>, monounsaturated or </a:t>
            </a:r>
            <a:r>
              <a:rPr lang="en-US" sz="2000" dirty="0" smtClean="0">
                <a:solidFill>
                  <a:srgbClr val="000000"/>
                </a:solidFill>
                <a:latin typeface="Arial"/>
                <a:cs typeface="Arial"/>
              </a:rPr>
              <a:t>polyunsaturated?</a:t>
            </a:r>
            <a:endParaRPr lang="en-US" sz="2000" dirty="0" smtClean="0"/>
          </a:p>
        </p:txBody>
      </p:sp>
      <p:sp>
        <p:nvSpPr>
          <p:cNvPr id="7" name="Rectangle 6"/>
          <p:cNvSpPr/>
          <p:nvPr/>
        </p:nvSpPr>
        <p:spPr>
          <a:xfrm>
            <a:off x="457200" y="1764942"/>
            <a:ext cx="1765300" cy="369332"/>
          </a:xfrm>
          <a:prstGeom prst="rect">
            <a:avLst/>
          </a:prstGeom>
          <a:noFill/>
        </p:spPr>
        <p:txBody>
          <a:bodyPr wrap="square">
            <a:spAutoFit/>
          </a:bodyPr>
          <a:lstStyle/>
          <a:p>
            <a:r>
              <a:rPr lang="en-US" dirty="0">
                <a:solidFill>
                  <a:srgbClr val="000000"/>
                </a:solidFill>
                <a:latin typeface="Arial"/>
                <a:cs typeface="Arial"/>
              </a:rPr>
              <a:t>Q1 </a:t>
            </a:r>
            <a:r>
              <a:rPr lang="en-US" dirty="0" smtClean="0">
                <a:solidFill>
                  <a:srgbClr val="000000"/>
                </a:solidFill>
                <a:latin typeface="Arial"/>
                <a:cs typeface="Arial"/>
              </a:rPr>
              <a:t>Oleic Acid</a:t>
            </a:r>
            <a:endParaRPr lang="en-US" dirty="0" smtClean="0"/>
          </a:p>
        </p:txBody>
      </p:sp>
      <p:sp>
        <p:nvSpPr>
          <p:cNvPr id="9" name="Rectangle 8"/>
          <p:cNvSpPr/>
          <p:nvPr/>
        </p:nvSpPr>
        <p:spPr>
          <a:xfrm>
            <a:off x="457200" y="2895242"/>
            <a:ext cx="2019300" cy="369332"/>
          </a:xfrm>
          <a:prstGeom prst="rect">
            <a:avLst/>
          </a:prstGeom>
          <a:noFill/>
        </p:spPr>
        <p:txBody>
          <a:bodyPr wrap="square">
            <a:spAutoFit/>
          </a:bodyPr>
          <a:lstStyle/>
          <a:p>
            <a:r>
              <a:rPr lang="en-US" dirty="0">
                <a:solidFill>
                  <a:srgbClr val="000000"/>
                </a:solidFill>
                <a:latin typeface="Arial"/>
                <a:cs typeface="Arial"/>
              </a:rPr>
              <a:t>Q2 </a:t>
            </a:r>
            <a:r>
              <a:rPr lang="en-US" dirty="0" err="1" smtClean="0">
                <a:solidFill>
                  <a:srgbClr val="000000"/>
                </a:solidFill>
                <a:latin typeface="Arial"/>
                <a:cs typeface="Arial"/>
              </a:rPr>
              <a:t>Caproic</a:t>
            </a:r>
            <a:r>
              <a:rPr lang="en-US" dirty="0" smtClean="0">
                <a:solidFill>
                  <a:srgbClr val="000000"/>
                </a:solidFill>
                <a:latin typeface="Arial"/>
                <a:cs typeface="Arial"/>
              </a:rPr>
              <a:t> Acid</a:t>
            </a:r>
            <a:endParaRPr lang="en-US" dirty="0" smtClean="0"/>
          </a:p>
        </p:txBody>
      </p:sp>
      <p:pic>
        <p:nvPicPr>
          <p:cNvPr id="4" name="Picture 3"/>
          <p:cNvPicPr>
            <a:picLocks noChangeAspect="1"/>
          </p:cNvPicPr>
          <p:nvPr/>
        </p:nvPicPr>
        <p:blipFill>
          <a:blip r:embed="rId3"/>
          <a:stretch>
            <a:fillRect/>
          </a:stretch>
        </p:blipFill>
        <p:spPr>
          <a:xfrm>
            <a:off x="1968500" y="4400550"/>
            <a:ext cx="3835400" cy="2057400"/>
          </a:xfrm>
          <a:prstGeom prst="rect">
            <a:avLst/>
          </a:prstGeom>
        </p:spPr>
      </p:pic>
      <p:sp>
        <p:nvSpPr>
          <p:cNvPr id="13" name="Rectangle 12"/>
          <p:cNvSpPr/>
          <p:nvPr/>
        </p:nvSpPr>
        <p:spPr>
          <a:xfrm>
            <a:off x="457200" y="4215884"/>
            <a:ext cx="2628900" cy="369332"/>
          </a:xfrm>
          <a:prstGeom prst="rect">
            <a:avLst/>
          </a:prstGeom>
          <a:noFill/>
        </p:spPr>
        <p:txBody>
          <a:bodyPr wrap="square">
            <a:spAutoFit/>
          </a:bodyPr>
          <a:lstStyle/>
          <a:p>
            <a:r>
              <a:rPr lang="en-US" dirty="0" smtClean="0">
                <a:solidFill>
                  <a:srgbClr val="000000"/>
                </a:solidFill>
                <a:latin typeface="Arial"/>
                <a:cs typeface="Arial"/>
              </a:rPr>
              <a:t>Q3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Acid</a:t>
            </a:r>
            <a:endParaRPr lang="en-US" dirty="0" smtClean="0"/>
          </a:p>
        </p:txBody>
      </p:sp>
      <p:pic>
        <p:nvPicPr>
          <p:cNvPr id="14" name="Picture 13"/>
          <p:cNvPicPr>
            <a:picLocks noChangeAspect="1"/>
          </p:cNvPicPr>
          <p:nvPr/>
        </p:nvPicPr>
        <p:blipFill>
          <a:blip r:embed="rId4"/>
          <a:stretch>
            <a:fillRect/>
          </a:stretch>
        </p:blipFill>
        <p:spPr>
          <a:xfrm>
            <a:off x="1270000" y="3283526"/>
            <a:ext cx="1701800" cy="628868"/>
          </a:xfrm>
          <a:prstGeom prst="rect">
            <a:avLst/>
          </a:prstGeom>
        </p:spPr>
      </p:pic>
    </p:spTree>
    <p:extLst>
      <p:ext uri="{BB962C8B-B14F-4D97-AF65-F5344CB8AC3E}">
        <p14:creationId xmlns:p14="http://schemas.microsoft.com/office/powerpoint/2010/main" val="306469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871773"/>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9774798"/>
              </p:ext>
            </p:extLst>
          </p:nvPr>
        </p:nvGraphicFramePr>
        <p:xfrm>
          <a:off x="321932" y="1165225"/>
          <a:ext cx="8500119" cy="5262304"/>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a:effectLst/>
                          <a:latin typeface="Arial"/>
                          <a:cs typeface="Arial"/>
                        </a:rPr>
                        <a:t>Guidance</a:t>
                      </a:r>
                      <a:endParaRPr lang="en-US" sz="1400" b="0" i="0" u="none" strike="noStrike">
                        <a:solidFill>
                          <a:srgbClr val="000000"/>
                        </a:solidFill>
                        <a:effectLst/>
                        <a:latin typeface="Arial"/>
                        <a:cs typeface="Arial"/>
                      </a:endParaRPr>
                    </a:p>
                  </a:txBody>
                  <a:tcPr marL="12700" marR="12700" marT="12700" marB="0"/>
                </a:tc>
              </a:tr>
              <a:tr h="228024">
                <a:tc>
                  <a:txBody>
                    <a:bodyPr/>
                    <a:lstStyle/>
                    <a:p>
                      <a:pPr algn="l" fontAlgn="b"/>
                      <a:r>
                        <a:rPr lang="en-US" sz="1400" b="0" i="0" u="none" strike="noStrike" dirty="0">
                          <a:solidFill>
                            <a:srgbClr val="000000"/>
                          </a:solidFill>
                          <a:effectLst/>
                          <a:latin typeface="Arial"/>
                          <a:cs typeface="Arial"/>
                        </a:rPr>
                        <a:t>2.3.U1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Monosaccharide monomers are linked together by condensation reactions to form disaccharides and polysaccharide polymers</a:t>
                      </a:r>
                      <a:r>
                        <a:rPr lang="en-US" sz="1400" b="0" i="0" u="none" strike="noStrike" dirty="0" smtClean="0">
                          <a:solidFill>
                            <a:srgbClr val="000000"/>
                          </a:solidFill>
                          <a:effectLst/>
                          <a:latin typeface="Arial"/>
                          <a:cs typeface="Arial"/>
                        </a:rPr>
                        <a:t>.</a:t>
                      </a:r>
                      <a:endParaRPr lang="en-US" sz="1400" b="0" i="0" u="none" strike="noStrike" dirty="0">
                        <a:solidFill>
                          <a:srgbClr val="000000"/>
                        </a:solidFill>
                        <a:effectLst/>
                        <a:latin typeface="Arial"/>
                        <a:cs typeface="Arial"/>
                      </a:endParaRP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Sucrose, lactose and maltose should be included as examples of disaccharides produced by combining </a:t>
                      </a:r>
                      <a:r>
                        <a:rPr lang="en-US" sz="1400" b="0" i="0" u="none" strike="noStrike" dirty="0" err="1">
                          <a:solidFill>
                            <a:srgbClr val="000000"/>
                          </a:solidFill>
                          <a:effectLst/>
                          <a:latin typeface="Arial"/>
                          <a:cs typeface="Arial"/>
                        </a:rPr>
                        <a:t>monosaccharides</a:t>
                      </a:r>
                      <a:r>
                        <a:rPr lang="en-US" sz="1400" b="0" i="0" u="none" strike="noStrike" dirty="0">
                          <a:solidFill>
                            <a:srgbClr val="000000"/>
                          </a:solidFill>
                          <a:effectLst/>
                          <a:latin typeface="Arial"/>
                          <a:cs typeface="Arial"/>
                        </a:rPr>
                        <a:t>. The structure of starch should include amylose and amylopectin.</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2.3.U2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Fatty acids can be saturated, monounsaturated or polyunsaturated.</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Named examples of fatty acids are not required.</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2.3.U3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Unsaturated fatty acids can be </a:t>
                      </a:r>
                      <a:r>
                        <a:rPr lang="en-US" sz="1400" b="0" i="0" u="none" strike="noStrike" kern="1200" dirty="0" err="1">
                          <a:solidFill>
                            <a:srgbClr val="000000"/>
                          </a:solidFill>
                          <a:effectLst/>
                          <a:latin typeface="Arial"/>
                          <a:ea typeface="+mn-ea"/>
                          <a:cs typeface="Arial"/>
                        </a:rPr>
                        <a:t>cis</a:t>
                      </a:r>
                      <a:r>
                        <a:rPr lang="en-US" sz="1400" b="0" i="0" u="none" strike="noStrike" dirty="0">
                          <a:solidFill>
                            <a:srgbClr val="000000"/>
                          </a:solidFill>
                          <a:effectLst/>
                          <a:latin typeface="Arial"/>
                          <a:cs typeface="Arial"/>
                        </a:rPr>
                        <a:t> or trans isomers.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2.3.U4</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Triglycerides are formed by condensation from three fatty acids and one glycerol.</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2.3.A1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Structure and function of cellulose and starch in plants and glycogen in humans.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2.3.A2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Scientific evidence for health risks of trans fats and saturated fatty acids.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2.3.A3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Lipids are more suitable for long-term energy storage in humans than carbohydrates.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2.3.A4</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Evaluation of evidence and the methods used to obtain the evidence for health claims made about lipids.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2.3.S1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Use of molecular visualization software to compare cellulose, starch and glycogen.</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2.3.S2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Determination of body mass index by calculation or use of a </a:t>
                      </a:r>
                      <a:r>
                        <a:rPr lang="en-US" sz="1400" b="0" i="0" u="none" strike="noStrike" dirty="0" err="1">
                          <a:solidFill>
                            <a:srgbClr val="000000"/>
                          </a:solidFill>
                          <a:effectLst/>
                          <a:latin typeface="Arial"/>
                          <a:cs typeface="Arial"/>
                        </a:rPr>
                        <a:t>nomogram</a:t>
                      </a:r>
                      <a:r>
                        <a:rPr lang="en-US" sz="1400" b="0" i="0" u="none" strike="noStrike" dirty="0">
                          <a:solidFill>
                            <a:srgbClr val="000000"/>
                          </a:solidFill>
                          <a:effectLst/>
                          <a:latin typeface="Arial"/>
                          <a:cs typeface="Arial"/>
                        </a:rPr>
                        <a:t>.</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2.3.U2 </a:t>
            </a:r>
            <a:r>
              <a:rPr lang="en-US" sz="2400" dirty="0">
                <a:solidFill>
                  <a:srgbClr val="000000"/>
                </a:solidFill>
                <a:latin typeface="Arial"/>
                <a:cs typeface="Arial"/>
              </a:rPr>
              <a:t>Fatty acids can be saturated, monounsaturated or polyunsaturated.</a:t>
            </a:r>
          </a:p>
        </p:txBody>
      </p:sp>
      <p:pic>
        <p:nvPicPr>
          <p:cNvPr id="2" name="Picture 1"/>
          <p:cNvPicPr>
            <a:picLocks noChangeAspect="1"/>
          </p:cNvPicPr>
          <p:nvPr/>
        </p:nvPicPr>
        <p:blipFill>
          <a:blip r:embed="rId2"/>
          <a:stretch>
            <a:fillRect/>
          </a:stretch>
        </p:blipFill>
        <p:spPr>
          <a:xfrm>
            <a:off x="1270000" y="1866900"/>
            <a:ext cx="6108700" cy="736600"/>
          </a:xfrm>
          <a:prstGeom prst="rect">
            <a:avLst/>
          </a:prstGeom>
        </p:spPr>
      </p:pic>
      <p:sp>
        <p:nvSpPr>
          <p:cNvPr id="6" name="Rectangle 5"/>
          <p:cNvSpPr/>
          <p:nvPr/>
        </p:nvSpPr>
        <p:spPr>
          <a:xfrm>
            <a:off x="444500" y="1068169"/>
            <a:ext cx="5854700" cy="400110"/>
          </a:xfrm>
          <a:prstGeom prst="rect">
            <a:avLst/>
          </a:prstGeom>
          <a:noFill/>
        </p:spPr>
        <p:txBody>
          <a:bodyPr wrap="square">
            <a:spAutoFit/>
          </a:bodyPr>
          <a:lstStyle/>
          <a:p>
            <a:r>
              <a:rPr lang="en-US" sz="2000" dirty="0" smtClean="0">
                <a:solidFill>
                  <a:srgbClr val="000000"/>
                </a:solidFill>
                <a:latin typeface="Arial"/>
                <a:cs typeface="Arial"/>
              </a:rPr>
              <a:t>Saturated</a:t>
            </a:r>
            <a:r>
              <a:rPr lang="en-US" sz="2000" dirty="0">
                <a:solidFill>
                  <a:srgbClr val="000000"/>
                </a:solidFill>
                <a:latin typeface="Arial"/>
                <a:cs typeface="Arial"/>
              </a:rPr>
              <a:t>, monounsaturated or </a:t>
            </a:r>
            <a:r>
              <a:rPr lang="en-US" sz="2000" dirty="0" smtClean="0">
                <a:solidFill>
                  <a:srgbClr val="000000"/>
                </a:solidFill>
                <a:latin typeface="Arial"/>
                <a:cs typeface="Arial"/>
              </a:rPr>
              <a:t>polyunsaturated?</a:t>
            </a:r>
            <a:endParaRPr lang="en-US" sz="2000" dirty="0" smtClean="0"/>
          </a:p>
        </p:txBody>
      </p:sp>
      <p:sp>
        <p:nvSpPr>
          <p:cNvPr id="7" name="Rectangle 6"/>
          <p:cNvSpPr/>
          <p:nvPr/>
        </p:nvSpPr>
        <p:spPr>
          <a:xfrm>
            <a:off x="457200" y="1764942"/>
            <a:ext cx="7302500" cy="369332"/>
          </a:xfrm>
          <a:prstGeom prst="rect">
            <a:avLst/>
          </a:prstGeom>
          <a:noFill/>
        </p:spPr>
        <p:txBody>
          <a:bodyPr wrap="square">
            <a:spAutoFit/>
          </a:bodyPr>
          <a:lstStyle/>
          <a:p>
            <a:r>
              <a:rPr lang="en-US" dirty="0">
                <a:solidFill>
                  <a:srgbClr val="000000"/>
                </a:solidFill>
                <a:latin typeface="Arial"/>
                <a:cs typeface="Arial"/>
              </a:rPr>
              <a:t>Q1 </a:t>
            </a:r>
            <a:r>
              <a:rPr lang="en-US" dirty="0" smtClean="0">
                <a:solidFill>
                  <a:srgbClr val="000000"/>
                </a:solidFill>
                <a:latin typeface="Arial"/>
                <a:cs typeface="Arial"/>
              </a:rPr>
              <a:t>Oleic Acid	</a:t>
            </a:r>
            <a:r>
              <a:rPr lang="en-US" dirty="0" smtClean="0">
                <a:solidFill>
                  <a:srgbClr val="FF0000"/>
                </a:solidFill>
                <a:latin typeface="Arial"/>
                <a:cs typeface="Arial"/>
              </a:rPr>
              <a:t>1 double bond therefore monounsaturated </a:t>
            </a:r>
            <a:endParaRPr lang="en-US" dirty="0" smtClean="0">
              <a:solidFill>
                <a:srgbClr val="FF0000"/>
              </a:solidFill>
            </a:endParaRPr>
          </a:p>
        </p:txBody>
      </p:sp>
      <p:pic>
        <p:nvPicPr>
          <p:cNvPr id="3" name="Picture 2"/>
          <p:cNvPicPr>
            <a:picLocks noChangeAspect="1"/>
          </p:cNvPicPr>
          <p:nvPr/>
        </p:nvPicPr>
        <p:blipFill>
          <a:blip r:embed="rId3"/>
          <a:stretch>
            <a:fillRect/>
          </a:stretch>
        </p:blipFill>
        <p:spPr>
          <a:xfrm>
            <a:off x="1270000" y="3283526"/>
            <a:ext cx="1701800" cy="628868"/>
          </a:xfrm>
          <a:prstGeom prst="rect">
            <a:avLst/>
          </a:prstGeom>
        </p:spPr>
      </p:pic>
      <p:sp>
        <p:nvSpPr>
          <p:cNvPr id="9" name="Rectangle 8"/>
          <p:cNvSpPr/>
          <p:nvPr/>
        </p:nvSpPr>
        <p:spPr>
          <a:xfrm>
            <a:off x="457200" y="2895242"/>
            <a:ext cx="6573838" cy="369332"/>
          </a:xfrm>
          <a:prstGeom prst="rect">
            <a:avLst/>
          </a:prstGeom>
          <a:noFill/>
        </p:spPr>
        <p:txBody>
          <a:bodyPr wrap="square">
            <a:spAutoFit/>
          </a:bodyPr>
          <a:lstStyle/>
          <a:p>
            <a:r>
              <a:rPr lang="en-US" dirty="0">
                <a:solidFill>
                  <a:srgbClr val="000000"/>
                </a:solidFill>
                <a:latin typeface="Arial"/>
                <a:cs typeface="Arial"/>
              </a:rPr>
              <a:t>Q2 </a:t>
            </a:r>
            <a:r>
              <a:rPr lang="en-US" dirty="0" err="1" smtClean="0">
                <a:solidFill>
                  <a:srgbClr val="000000"/>
                </a:solidFill>
                <a:latin typeface="Arial"/>
                <a:cs typeface="Arial"/>
              </a:rPr>
              <a:t>Caproic</a:t>
            </a:r>
            <a:r>
              <a:rPr lang="en-US" dirty="0" smtClean="0">
                <a:solidFill>
                  <a:srgbClr val="000000"/>
                </a:solidFill>
                <a:latin typeface="Arial"/>
                <a:cs typeface="Arial"/>
              </a:rPr>
              <a:t> Acid	</a:t>
            </a:r>
            <a:r>
              <a:rPr lang="en-US" dirty="0" smtClean="0">
                <a:solidFill>
                  <a:srgbClr val="FF0000"/>
                </a:solidFill>
                <a:latin typeface="Arial"/>
                <a:cs typeface="Arial"/>
              </a:rPr>
              <a:t>no </a:t>
            </a:r>
            <a:r>
              <a:rPr lang="en-US" dirty="0">
                <a:solidFill>
                  <a:srgbClr val="FF0000"/>
                </a:solidFill>
                <a:latin typeface="Arial"/>
                <a:cs typeface="Arial"/>
              </a:rPr>
              <a:t>double </a:t>
            </a:r>
            <a:r>
              <a:rPr lang="en-US" dirty="0" smtClean="0">
                <a:solidFill>
                  <a:srgbClr val="FF0000"/>
                </a:solidFill>
                <a:latin typeface="Arial"/>
                <a:cs typeface="Arial"/>
              </a:rPr>
              <a:t>bonds </a:t>
            </a:r>
            <a:r>
              <a:rPr lang="en-US" dirty="0">
                <a:solidFill>
                  <a:srgbClr val="FF0000"/>
                </a:solidFill>
                <a:latin typeface="Arial"/>
                <a:cs typeface="Arial"/>
              </a:rPr>
              <a:t>therefore monounsaturated </a:t>
            </a:r>
            <a:endParaRPr lang="en-US" dirty="0" smtClean="0"/>
          </a:p>
        </p:txBody>
      </p:sp>
      <p:pic>
        <p:nvPicPr>
          <p:cNvPr id="4" name="Picture 3"/>
          <p:cNvPicPr>
            <a:picLocks noChangeAspect="1"/>
          </p:cNvPicPr>
          <p:nvPr/>
        </p:nvPicPr>
        <p:blipFill>
          <a:blip r:embed="rId4"/>
          <a:stretch>
            <a:fillRect/>
          </a:stretch>
        </p:blipFill>
        <p:spPr>
          <a:xfrm>
            <a:off x="1968500" y="4400550"/>
            <a:ext cx="3835400" cy="2057400"/>
          </a:xfrm>
          <a:prstGeom prst="rect">
            <a:avLst/>
          </a:prstGeom>
        </p:spPr>
      </p:pic>
      <p:sp>
        <p:nvSpPr>
          <p:cNvPr id="13" name="Rectangle 12"/>
          <p:cNvSpPr/>
          <p:nvPr/>
        </p:nvSpPr>
        <p:spPr>
          <a:xfrm>
            <a:off x="457200" y="4215884"/>
            <a:ext cx="7518400" cy="369332"/>
          </a:xfrm>
          <a:prstGeom prst="rect">
            <a:avLst/>
          </a:prstGeom>
          <a:noFill/>
        </p:spPr>
        <p:txBody>
          <a:bodyPr wrap="square">
            <a:spAutoFit/>
          </a:bodyPr>
          <a:lstStyle/>
          <a:p>
            <a:r>
              <a:rPr lang="en-US" dirty="0" smtClean="0">
                <a:solidFill>
                  <a:srgbClr val="000000"/>
                </a:solidFill>
                <a:latin typeface="Arial"/>
                <a:cs typeface="Arial"/>
              </a:rPr>
              <a:t>Q3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t>
            </a:r>
            <a:r>
              <a:rPr lang="en-US" dirty="0" smtClean="0">
                <a:solidFill>
                  <a:srgbClr val="000000"/>
                </a:solidFill>
                <a:latin typeface="Arial"/>
                <a:cs typeface="Arial"/>
              </a:rPr>
              <a:t>Acid	</a:t>
            </a:r>
            <a:r>
              <a:rPr lang="en-US" dirty="0">
                <a:solidFill>
                  <a:srgbClr val="FF0000"/>
                </a:solidFill>
                <a:latin typeface="Arial"/>
                <a:cs typeface="Arial"/>
              </a:rPr>
              <a:t>3</a:t>
            </a:r>
            <a:r>
              <a:rPr lang="en-US" dirty="0" smtClean="0">
                <a:solidFill>
                  <a:srgbClr val="FF0000"/>
                </a:solidFill>
                <a:latin typeface="Arial"/>
                <a:cs typeface="Arial"/>
              </a:rPr>
              <a:t> </a:t>
            </a:r>
            <a:r>
              <a:rPr lang="en-US" dirty="0">
                <a:solidFill>
                  <a:srgbClr val="FF0000"/>
                </a:solidFill>
                <a:latin typeface="Arial"/>
                <a:cs typeface="Arial"/>
              </a:rPr>
              <a:t>double bonds therefore </a:t>
            </a:r>
            <a:r>
              <a:rPr lang="en-US" dirty="0" smtClean="0">
                <a:solidFill>
                  <a:srgbClr val="FF0000"/>
                </a:solidFill>
                <a:latin typeface="Arial"/>
                <a:cs typeface="Arial"/>
              </a:rPr>
              <a:t>monounsaturated</a:t>
            </a:r>
            <a:endParaRPr lang="en-US" dirty="0"/>
          </a:p>
        </p:txBody>
      </p:sp>
      <p:sp>
        <p:nvSpPr>
          <p:cNvPr id="5" name="Cloud 4"/>
          <p:cNvSpPr/>
          <p:nvPr/>
        </p:nvSpPr>
        <p:spPr>
          <a:xfrm>
            <a:off x="3771900" y="217237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loud 10"/>
          <p:cNvSpPr/>
          <p:nvPr/>
        </p:nvSpPr>
        <p:spPr>
          <a:xfrm rot="18864574">
            <a:off x="1739900" y="475047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loud 11"/>
          <p:cNvSpPr/>
          <p:nvPr/>
        </p:nvSpPr>
        <p:spPr>
          <a:xfrm>
            <a:off x="2603500" y="616652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loud 13"/>
          <p:cNvSpPr/>
          <p:nvPr/>
        </p:nvSpPr>
        <p:spPr>
          <a:xfrm rot="14820844">
            <a:off x="1766813" y="571590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68999" y="4730968"/>
            <a:ext cx="3035301" cy="1815882"/>
          </a:xfrm>
          <a:prstGeom prst="rect">
            <a:avLst/>
          </a:prstGeom>
          <a:ln>
            <a:solidFill>
              <a:schemeClr val="tx1"/>
            </a:solidFill>
          </a:ln>
        </p:spPr>
        <p:txBody>
          <a:bodyPr wrap="square">
            <a:spAutoFit/>
          </a:bodyPr>
          <a:lstStyle/>
          <a:p>
            <a:r>
              <a:rPr lang="en-US" sz="1400" i="1" dirty="0" err="1" smtClean="0">
                <a:solidFill>
                  <a:srgbClr val="000000"/>
                </a:solidFill>
                <a:latin typeface="Arial"/>
                <a:cs typeface="Arial"/>
              </a:rPr>
              <a:t>n.b.</a:t>
            </a:r>
            <a:r>
              <a:rPr lang="en-US" sz="1400" i="1" dirty="0" smtClean="0">
                <a:solidFill>
                  <a:srgbClr val="000000"/>
                </a:solidFill>
                <a:latin typeface="Arial"/>
                <a:cs typeface="Arial"/>
              </a:rPr>
              <a:t> the term saturated refers to whether more hydrogen can be added to the fatty acid. A double bond can be replaced if two hydrogen atoms are added. If there are no double bonds a fatty acid is said to be saturated as no more hydrogen atoms can be added.</a:t>
            </a:r>
            <a:endParaRPr lang="en-US" sz="1400" i="1" dirty="0"/>
          </a:p>
        </p:txBody>
      </p:sp>
      <p:sp>
        <p:nvSpPr>
          <p:cNvPr id="15" name="Rectangle 14"/>
          <p:cNvSpPr/>
          <p:nvPr/>
        </p:nvSpPr>
        <p:spPr>
          <a:xfrm>
            <a:off x="2603500" y="6579566"/>
            <a:ext cx="6553200" cy="276999"/>
          </a:xfrm>
          <a:prstGeom prst="rect">
            <a:avLst/>
          </a:prstGeom>
        </p:spPr>
        <p:txBody>
          <a:bodyPr wrap="square">
            <a:spAutoFit/>
          </a:bodyPr>
          <a:lstStyle/>
          <a:p>
            <a:pPr algn="r"/>
            <a:r>
              <a:rPr lang="en-US" sz="1200" dirty="0">
                <a:hlinkClick r:id="rId5"/>
              </a:rPr>
              <a:t>https://</a:t>
            </a:r>
            <a:r>
              <a:rPr lang="en-US" sz="1200" dirty="0" err="1">
                <a:hlinkClick r:id="rId5"/>
              </a:rPr>
              <a:t>commons.wikimedia.org</a:t>
            </a:r>
            <a:r>
              <a:rPr lang="en-US" sz="1200" dirty="0">
                <a:hlinkClick r:id="rId5"/>
              </a:rPr>
              <a:t>/wiki/Fatty_acids#Polyunsaturated_fatty_acids_2</a:t>
            </a:r>
            <a:endParaRPr lang="en-US" sz="1200" dirty="0"/>
          </a:p>
        </p:txBody>
      </p:sp>
    </p:spTree>
    <p:extLst>
      <p:ext uri="{BB962C8B-B14F-4D97-AF65-F5344CB8AC3E}">
        <p14:creationId xmlns:p14="http://schemas.microsoft.com/office/powerpoint/2010/main" val="1036506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2.3.U3 </a:t>
            </a:r>
            <a:r>
              <a:rPr lang="en-US" sz="2400" dirty="0">
                <a:solidFill>
                  <a:srgbClr val="000000"/>
                </a:solidFill>
                <a:latin typeface="Arial"/>
                <a:cs typeface="Arial"/>
              </a:rPr>
              <a:t>Unsaturated fatty acids can be </a:t>
            </a:r>
            <a:r>
              <a:rPr lang="en-US" sz="2400" dirty="0" err="1">
                <a:solidFill>
                  <a:srgbClr val="000000"/>
                </a:solidFill>
                <a:latin typeface="Arial"/>
                <a:cs typeface="Arial"/>
              </a:rPr>
              <a:t>cis</a:t>
            </a:r>
            <a:r>
              <a:rPr lang="en-US" sz="2400" dirty="0">
                <a:solidFill>
                  <a:srgbClr val="000000"/>
                </a:solidFill>
                <a:latin typeface="Arial"/>
                <a:cs typeface="Arial"/>
              </a:rPr>
              <a:t> or trans isomers.</a:t>
            </a:r>
          </a:p>
        </p:txBody>
      </p:sp>
      <p:graphicFrame>
        <p:nvGraphicFramePr>
          <p:cNvPr id="6" name="Table 5"/>
          <p:cNvGraphicFramePr>
            <a:graphicFrameLocks noGrp="1"/>
          </p:cNvGraphicFramePr>
          <p:nvPr>
            <p:extLst>
              <p:ext uri="{D42A27DB-BD31-4B8C-83A1-F6EECF244321}">
                <p14:modId xmlns:p14="http://schemas.microsoft.com/office/powerpoint/2010/main" val="2260898940"/>
              </p:ext>
            </p:extLst>
          </p:nvPr>
        </p:nvGraphicFramePr>
        <p:xfrm>
          <a:off x="365758" y="908055"/>
          <a:ext cx="8360730" cy="4843348"/>
        </p:xfrm>
        <a:graphic>
          <a:graphicData uri="http://schemas.openxmlformats.org/drawingml/2006/table">
            <a:tbl>
              <a:tblPr firstRow="1" bandRow="1">
                <a:tableStyleId>{2D5ABB26-0587-4C30-8999-92F81FD0307C}</a:tableStyleId>
              </a:tblPr>
              <a:tblGrid>
                <a:gridCol w="4180365"/>
                <a:gridCol w="4180365"/>
              </a:tblGrid>
              <a:tr h="3977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err="1" smtClean="0"/>
                        <a:t>Cis</a:t>
                      </a:r>
                      <a:r>
                        <a:rPr lang="en-US" sz="2000" dirty="0" smtClean="0"/>
                        <a:t>-isomers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dirty="0" smtClean="0"/>
                        <a:t>Trans-isomers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494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7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Very common in nature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400" dirty="0" smtClean="0"/>
                        <a:t>Rare</a:t>
                      </a:r>
                      <a:r>
                        <a:rPr lang="en-US" sz="1400" baseline="0" dirty="0" smtClean="0"/>
                        <a:t> in nature – usually artificially produced to produce solid fats, e.g. margarine from vegetable oils.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7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hydrogen atoms are on the same side of the two carbon atoms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hydrogen atoms are on the same side of the two carbon atoms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7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double bond causes a bend in the fatty acid chain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double bond does not causes a bend in the fatty acid chain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120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Therefore </a:t>
                      </a:r>
                      <a:r>
                        <a:rPr lang="en-US" sz="1400" dirty="0" err="1" smtClean="0"/>
                        <a:t>cis</a:t>
                      </a:r>
                      <a:r>
                        <a:rPr lang="en-US" sz="1400" dirty="0" smtClean="0"/>
                        <a:t>-isomers are only loosely packed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400" dirty="0" smtClean="0"/>
                        <a:t>Trans-isomers</a:t>
                      </a:r>
                      <a:r>
                        <a:rPr lang="en-US" sz="1400" baseline="0" dirty="0" smtClean="0"/>
                        <a:t> can be closely packed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845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Triglycerides formed from </a:t>
                      </a:r>
                      <a:r>
                        <a:rPr lang="en-US" sz="1400" dirty="0" err="1" smtClean="0"/>
                        <a:t>cis</a:t>
                      </a:r>
                      <a:r>
                        <a:rPr lang="en-US" sz="1400" dirty="0" smtClean="0"/>
                        <a:t>-isomers have melting points – they usually liquid at room temperature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Triglycerides formed from trans-isomers have melting points – they usually solid at room temperature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pic>
        <p:nvPicPr>
          <p:cNvPr id="8" name="Picture 7" descr="Screen Shot 2014-07-04 at 10.39.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920" y="1380943"/>
            <a:ext cx="1485900" cy="1408067"/>
          </a:xfrm>
          <a:prstGeom prst="rect">
            <a:avLst/>
          </a:prstGeom>
        </p:spPr>
      </p:pic>
      <p:pic>
        <p:nvPicPr>
          <p:cNvPr id="11" name="Picture 10" descr="Screen Shot 2014-07-04 at 10.3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830" y="1462223"/>
            <a:ext cx="1567764" cy="1143000"/>
          </a:xfrm>
          <a:prstGeom prst="rect">
            <a:avLst/>
          </a:prstGeom>
        </p:spPr>
      </p:pic>
    </p:spTree>
    <p:extLst>
      <p:ext uri="{BB962C8B-B14F-4D97-AF65-F5344CB8AC3E}">
        <p14:creationId xmlns:p14="http://schemas.microsoft.com/office/powerpoint/2010/main" val="3360221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2.3.U3 </a:t>
            </a:r>
            <a:r>
              <a:rPr lang="en-US" sz="2400" dirty="0">
                <a:solidFill>
                  <a:srgbClr val="000000"/>
                </a:solidFill>
                <a:latin typeface="Arial"/>
                <a:cs typeface="Arial"/>
              </a:rPr>
              <a:t>Unsaturated fatty acids can be </a:t>
            </a:r>
            <a:r>
              <a:rPr lang="en-US" sz="2400" dirty="0" err="1">
                <a:solidFill>
                  <a:srgbClr val="000000"/>
                </a:solidFill>
                <a:latin typeface="Arial"/>
                <a:cs typeface="Arial"/>
              </a:rPr>
              <a:t>cis</a:t>
            </a:r>
            <a:r>
              <a:rPr lang="en-US" sz="2400" dirty="0">
                <a:solidFill>
                  <a:srgbClr val="000000"/>
                </a:solidFill>
                <a:latin typeface="Arial"/>
                <a:cs typeface="Arial"/>
              </a:rPr>
              <a:t> or trans isomers.</a:t>
            </a:r>
          </a:p>
        </p:txBody>
      </p:sp>
      <p:pic>
        <p:nvPicPr>
          <p:cNvPr id="2" name="Picture 1"/>
          <p:cNvPicPr>
            <a:picLocks noChangeAspect="1"/>
          </p:cNvPicPr>
          <p:nvPr/>
        </p:nvPicPr>
        <p:blipFill>
          <a:blip r:embed="rId2"/>
          <a:stretch>
            <a:fillRect/>
          </a:stretch>
        </p:blipFill>
        <p:spPr>
          <a:xfrm>
            <a:off x="1554480" y="1351280"/>
            <a:ext cx="5315339" cy="4292136"/>
          </a:xfrm>
          <a:prstGeom prst="rect">
            <a:avLst/>
          </a:prstGeom>
        </p:spPr>
      </p:pic>
      <p:sp>
        <p:nvSpPr>
          <p:cNvPr id="7" name="Rectangle 6"/>
          <p:cNvSpPr/>
          <p:nvPr/>
        </p:nvSpPr>
        <p:spPr>
          <a:xfrm>
            <a:off x="193040" y="755530"/>
            <a:ext cx="2702560" cy="369332"/>
          </a:xfrm>
          <a:prstGeom prst="rect">
            <a:avLst/>
          </a:prstGeom>
          <a:noFill/>
        </p:spPr>
        <p:txBody>
          <a:bodyPr wrap="square">
            <a:spAutoFit/>
          </a:bodyPr>
          <a:lstStyle/>
          <a:p>
            <a:r>
              <a:rPr lang="en-US" dirty="0" smtClean="0">
                <a:solidFill>
                  <a:srgbClr val="000000"/>
                </a:solidFill>
                <a:latin typeface="Arial"/>
                <a:cs typeface="Arial"/>
              </a:rPr>
              <a:t>Q1 trans or </a:t>
            </a:r>
            <a:r>
              <a:rPr lang="en-US" dirty="0" err="1" smtClean="0">
                <a:solidFill>
                  <a:srgbClr val="000000"/>
                </a:solidFill>
                <a:latin typeface="Arial"/>
                <a:cs typeface="Arial"/>
              </a:rPr>
              <a:t>cis</a:t>
            </a:r>
            <a:r>
              <a:rPr lang="en-US" dirty="0" smtClean="0">
                <a:solidFill>
                  <a:srgbClr val="000000"/>
                </a:solidFill>
                <a:latin typeface="Arial"/>
                <a:cs typeface="Arial"/>
              </a:rPr>
              <a:t> isomers?</a:t>
            </a:r>
            <a:endParaRPr lang="en-US" dirty="0" smtClean="0">
              <a:solidFill>
                <a:srgbClr val="FF0000"/>
              </a:solidFill>
            </a:endParaRPr>
          </a:p>
        </p:txBody>
      </p:sp>
      <p:sp>
        <p:nvSpPr>
          <p:cNvPr id="3" name="Rectangle 2"/>
          <p:cNvSpPr/>
          <p:nvPr/>
        </p:nvSpPr>
        <p:spPr>
          <a:xfrm>
            <a:off x="2590800" y="2235200"/>
            <a:ext cx="670560" cy="23368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 name="Rectangle 5"/>
          <p:cNvSpPr/>
          <p:nvPr/>
        </p:nvSpPr>
        <p:spPr>
          <a:xfrm>
            <a:off x="2377440" y="4338320"/>
            <a:ext cx="670560" cy="23368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902656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2.3.U3 </a:t>
            </a:r>
            <a:r>
              <a:rPr lang="en-US" sz="2400" dirty="0">
                <a:solidFill>
                  <a:srgbClr val="000000"/>
                </a:solidFill>
                <a:latin typeface="Arial"/>
                <a:cs typeface="Arial"/>
              </a:rPr>
              <a:t>Unsaturated fatty acids can be </a:t>
            </a:r>
            <a:r>
              <a:rPr lang="en-US" sz="2400" dirty="0" err="1">
                <a:solidFill>
                  <a:srgbClr val="000000"/>
                </a:solidFill>
                <a:latin typeface="Arial"/>
                <a:cs typeface="Arial"/>
              </a:rPr>
              <a:t>cis</a:t>
            </a:r>
            <a:r>
              <a:rPr lang="en-US" sz="2400" dirty="0">
                <a:solidFill>
                  <a:srgbClr val="000000"/>
                </a:solidFill>
                <a:latin typeface="Arial"/>
                <a:cs typeface="Arial"/>
              </a:rPr>
              <a:t> or trans isomers.</a:t>
            </a:r>
          </a:p>
        </p:txBody>
      </p:sp>
      <p:pic>
        <p:nvPicPr>
          <p:cNvPr id="2" name="Picture 1"/>
          <p:cNvPicPr>
            <a:picLocks noChangeAspect="1"/>
          </p:cNvPicPr>
          <p:nvPr/>
        </p:nvPicPr>
        <p:blipFill>
          <a:blip r:embed="rId2"/>
          <a:stretch>
            <a:fillRect/>
          </a:stretch>
        </p:blipFill>
        <p:spPr>
          <a:xfrm>
            <a:off x="1554480" y="1351280"/>
            <a:ext cx="5315339" cy="4292136"/>
          </a:xfrm>
          <a:prstGeom prst="rect">
            <a:avLst/>
          </a:prstGeom>
        </p:spPr>
      </p:pic>
      <p:sp>
        <p:nvSpPr>
          <p:cNvPr id="7" name="Rectangle 6"/>
          <p:cNvSpPr/>
          <p:nvPr/>
        </p:nvSpPr>
        <p:spPr>
          <a:xfrm>
            <a:off x="193040" y="755530"/>
            <a:ext cx="2702560" cy="369332"/>
          </a:xfrm>
          <a:prstGeom prst="rect">
            <a:avLst/>
          </a:prstGeom>
          <a:noFill/>
        </p:spPr>
        <p:txBody>
          <a:bodyPr wrap="square">
            <a:spAutoFit/>
          </a:bodyPr>
          <a:lstStyle/>
          <a:p>
            <a:r>
              <a:rPr lang="en-US" dirty="0" smtClean="0">
                <a:solidFill>
                  <a:srgbClr val="000000"/>
                </a:solidFill>
                <a:latin typeface="Arial"/>
                <a:cs typeface="Arial"/>
              </a:rPr>
              <a:t>Q1 trans or </a:t>
            </a:r>
            <a:r>
              <a:rPr lang="en-US" dirty="0" err="1" smtClean="0">
                <a:solidFill>
                  <a:srgbClr val="000000"/>
                </a:solidFill>
                <a:latin typeface="Arial"/>
                <a:cs typeface="Arial"/>
              </a:rPr>
              <a:t>cis</a:t>
            </a:r>
            <a:r>
              <a:rPr lang="en-US" dirty="0" smtClean="0">
                <a:solidFill>
                  <a:srgbClr val="000000"/>
                </a:solidFill>
                <a:latin typeface="Arial"/>
                <a:cs typeface="Arial"/>
              </a:rPr>
              <a:t> isomers?</a:t>
            </a:r>
            <a:endParaRPr lang="en-US" dirty="0" smtClean="0">
              <a:solidFill>
                <a:srgbClr val="FF0000"/>
              </a:solidFill>
            </a:endParaRPr>
          </a:p>
        </p:txBody>
      </p:sp>
    </p:spTree>
    <p:extLst>
      <p:ext uri="{BB962C8B-B14F-4D97-AF65-F5344CB8AC3E}">
        <p14:creationId xmlns:p14="http://schemas.microsoft.com/office/powerpoint/2010/main" val="2580532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2.3.U3 </a:t>
            </a:r>
            <a:r>
              <a:rPr lang="en-US" sz="2400" dirty="0">
                <a:solidFill>
                  <a:srgbClr val="000000"/>
                </a:solidFill>
                <a:latin typeface="Arial"/>
                <a:cs typeface="Arial"/>
              </a:rPr>
              <a:t>Unsaturated fatty acids can be </a:t>
            </a:r>
            <a:r>
              <a:rPr lang="en-US" sz="2400" dirty="0" err="1">
                <a:solidFill>
                  <a:srgbClr val="000000"/>
                </a:solidFill>
                <a:latin typeface="Arial"/>
                <a:cs typeface="Arial"/>
              </a:rPr>
              <a:t>cis</a:t>
            </a:r>
            <a:r>
              <a:rPr lang="en-US" sz="2400" dirty="0">
                <a:solidFill>
                  <a:srgbClr val="000000"/>
                </a:solidFill>
                <a:latin typeface="Arial"/>
                <a:cs typeface="Arial"/>
              </a:rPr>
              <a:t> or trans isomers.</a:t>
            </a:r>
          </a:p>
        </p:txBody>
      </p:sp>
      <p:sp>
        <p:nvSpPr>
          <p:cNvPr id="7" name="Rectangle 6"/>
          <p:cNvSpPr/>
          <p:nvPr/>
        </p:nvSpPr>
        <p:spPr>
          <a:xfrm>
            <a:off x="193040" y="755530"/>
            <a:ext cx="4531360" cy="369332"/>
          </a:xfrm>
          <a:prstGeom prst="rect">
            <a:avLst/>
          </a:prstGeom>
          <a:noFill/>
        </p:spPr>
        <p:txBody>
          <a:bodyPr wrap="square">
            <a:spAutoFit/>
          </a:bodyPr>
          <a:lstStyle/>
          <a:p>
            <a:r>
              <a:rPr lang="en-US" dirty="0" smtClean="0">
                <a:solidFill>
                  <a:srgbClr val="000000"/>
                </a:solidFill>
                <a:latin typeface="Arial"/>
                <a:cs typeface="Arial"/>
              </a:rPr>
              <a:t>Q2 trans or </a:t>
            </a:r>
            <a:r>
              <a:rPr lang="en-US" dirty="0" err="1" smtClean="0">
                <a:solidFill>
                  <a:srgbClr val="000000"/>
                </a:solidFill>
                <a:latin typeface="Arial"/>
                <a:cs typeface="Arial"/>
              </a:rPr>
              <a:t>cis</a:t>
            </a:r>
            <a:r>
              <a:rPr lang="en-US" dirty="0" smtClean="0">
                <a:solidFill>
                  <a:srgbClr val="000000"/>
                </a:solidFill>
                <a:latin typeface="Arial"/>
                <a:cs typeface="Arial"/>
              </a:rPr>
              <a:t> isomer of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t>
            </a:r>
            <a:r>
              <a:rPr lang="en-US" dirty="0" smtClean="0">
                <a:solidFill>
                  <a:srgbClr val="000000"/>
                </a:solidFill>
                <a:latin typeface="Arial"/>
                <a:cs typeface="Arial"/>
              </a:rPr>
              <a:t>Acid?</a:t>
            </a:r>
            <a:endParaRPr lang="en-US" dirty="0" smtClean="0">
              <a:solidFill>
                <a:srgbClr val="FF0000"/>
              </a:solidFill>
            </a:endParaRPr>
          </a:p>
        </p:txBody>
      </p:sp>
      <p:pic>
        <p:nvPicPr>
          <p:cNvPr id="5" name="Picture 4"/>
          <p:cNvPicPr>
            <a:picLocks noChangeAspect="1"/>
          </p:cNvPicPr>
          <p:nvPr/>
        </p:nvPicPr>
        <p:blipFill>
          <a:blip r:embed="rId2"/>
          <a:stretch>
            <a:fillRect/>
          </a:stretch>
        </p:blipFill>
        <p:spPr>
          <a:xfrm>
            <a:off x="901700" y="1515110"/>
            <a:ext cx="5519420" cy="2960748"/>
          </a:xfrm>
          <a:prstGeom prst="rect">
            <a:avLst/>
          </a:prstGeom>
        </p:spPr>
      </p:pic>
      <p:sp>
        <p:nvSpPr>
          <p:cNvPr id="3" name="Rectangle 2"/>
          <p:cNvSpPr/>
          <p:nvPr/>
        </p:nvSpPr>
        <p:spPr>
          <a:xfrm>
            <a:off x="1016000" y="4670475"/>
            <a:ext cx="5882640" cy="646331"/>
          </a:xfrm>
          <a:prstGeom prst="rect">
            <a:avLst/>
          </a:prstGeom>
        </p:spPr>
        <p:txBody>
          <a:bodyPr wrap="square">
            <a:spAutoFit/>
          </a:bodyPr>
          <a:lstStyle/>
          <a:p>
            <a:r>
              <a:rPr lang="en-US" dirty="0">
                <a:solidFill>
                  <a:srgbClr val="FF0000"/>
                </a:solidFill>
                <a:latin typeface="Arial"/>
                <a:cs typeface="Arial"/>
              </a:rPr>
              <a:t>A</a:t>
            </a:r>
            <a:r>
              <a:rPr lang="en-US" dirty="0" smtClean="0">
                <a:solidFill>
                  <a:srgbClr val="FF0000"/>
                </a:solidFill>
                <a:latin typeface="Arial"/>
                <a:cs typeface="Arial"/>
              </a:rPr>
              <a:t>ll 3 </a:t>
            </a:r>
            <a:r>
              <a:rPr lang="en-US" dirty="0">
                <a:solidFill>
                  <a:srgbClr val="FF0000"/>
                </a:solidFill>
                <a:latin typeface="Arial"/>
                <a:cs typeface="Arial"/>
              </a:rPr>
              <a:t>double bonds </a:t>
            </a:r>
            <a:r>
              <a:rPr lang="en-US" dirty="0" smtClean="0">
                <a:solidFill>
                  <a:srgbClr val="FF0000"/>
                </a:solidFill>
                <a:latin typeface="Arial"/>
                <a:cs typeface="Arial"/>
              </a:rPr>
              <a:t>are </a:t>
            </a:r>
            <a:r>
              <a:rPr lang="en-US" b="1" u="sng" dirty="0" err="1" smtClean="0">
                <a:solidFill>
                  <a:srgbClr val="FF0000"/>
                </a:solidFill>
                <a:latin typeface="Arial"/>
                <a:cs typeface="Arial"/>
              </a:rPr>
              <a:t>cis</a:t>
            </a:r>
            <a:r>
              <a:rPr lang="en-US" dirty="0" smtClean="0">
                <a:solidFill>
                  <a:srgbClr val="FF0000"/>
                </a:solidFill>
                <a:latin typeface="Arial"/>
                <a:cs typeface="Arial"/>
              </a:rPr>
              <a:t>, each one causes a bend in the fatty acid chain.</a:t>
            </a:r>
            <a:endParaRPr lang="en-US" dirty="0"/>
          </a:p>
        </p:txBody>
      </p:sp>
    </p:spTree>
    <p:extLst>
      <p:ext uri="{BB962C8B-B14F-4D97-AF65-F5344CB8AC3E}">
        <p14:creationId xmlns:p14="http://schemas.microsoft.com/office/powerpoint/2010/main" val="1212705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2.3.A4 </a:t>
            </a:r>
            <a:r>
              <a:rPr lang="en-US" sz="2400" dirty="0">
                <a:solidFill>
                  <a:srgbClr val="000000"/>
                </a:solidFill>
                <a:latin typeface="Arial"/>
                <a:cs typeface="Arial"/>
              </a:rPr>
              <a:t>Evaluation of evidence and the methods used to obtain the evidence for health claims made about lipids.</a:t>
            </a:r>
          </a:p>
        </p:txBody>
      </p:sp>
      <p:pic>
        <p:nvPicPr>
          <p:cNvPr id="4" name="Picture 3" descr="Screen Shot 2014-07-04 at 12.2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894"/>
            <a:ext cx="5522627" cy="1829746"/>
          </a:xfrm>
          <a:prstGeom prst="rect">
            <a:avLst/>
          </a:prstGeom>
        </p:spPr>
      </p:pic>
      <p:pic>
        <p:nvPicPr>
          <p:cNvPr id="5" name="Picture 4"/>
          <p:cNvPicPr>
            <a:picLocks noChangeAspect="1"/>
          </p:cNvPicPr>
          <p:nvPr/>
        </p:nvPicPr>
        <p:blipFill>
          <a:blip r:embed="rId3"/>
          <a:stretch>
            <a:fillRect/>
          </a:stretch>
        </p:blipFill>
        <p:spPr>
          <a:xfrm>
            <a:off x="4800864" y="3042920"/>
            <a:ext cx="4081515" cy="3479800"/>
          </a:xfrm>
          <a:prstGeom prst="rect">
            <a:avLst/>
          </a:prstGeom>
        </p:spPr>
      </p:pic>
      <p:sp>
        <p:nvSpPr>
          <p:cNvPr id="6" name="Rectangle 5"/>
          <p:cNvSpPr/>
          <p:nvPr/>
        </p:nvSpPr>
        <p:spPr>
          <a:xfrm>
            <a:off x="4310379" y="6578918"/>
            <a:ext cx="4572000" cy="246221"/>
          </a:xfrm>
          <a:prstGeom prst="rect">
            <a:avLst/>
          </a:prstGeom>
        </p:spPr>
        <p:txBody>
          <a:bodyPr>
            <a:spAutoFit/>
          </a:bodyPr>
          <a:lstStyle/>
          <a:p>
            <a:pPr algn="r"/>
            <a:r>
              <a:rPr lang="en-US" sz="1000" dirty="0">
                <a:hlinkClick r:id="rId4"/>
              </a:rPr>
              <a:t>http://</a:t>
            </a:r>
            <a:r>
              <a:rPr lang="en-US" sz="1000" dirty="0" err="1">
                <a:hlinkClick r:id="rId4"/>
              </a:rPr>
              <a:t>www.badscience.net</a:t>
            </a:r>
            <a:r>
              <a:rPr lang="en-US" sz="1000" dirty="0">
                <a:hlinkClick r:id="rId4"/>
              </a:rPr>
              <a:t>/2009/08/health-warning-exercise-makes-you-fat/</a:t>
            </a:r>
            <a:endParaRPr lang="en-US" sz="1000" dirty="0"/>
          </a:p>
        </p:txBody>
      </p:sp>
      <p:sp>
        <p:nvSpPr>
          <p:cNvPr id="7" name="Rectangle 6"/>
          <p:cNvSpPr/>
          <p:nvPr/>
        </p:nvSpPr>
        <p:spPr>
          <a:xfrm>
            <a:off x="320707" y="2793574"/>
            <a:ext cx="5201920" cy="246221"/>
          </a:xfrm>
          <a:prstGeom prst="rect">
            <a:avLst/>
          </a:prstGeom>
        </p:spPr>
        <p:txBody>
          <a:bodyPr wrap="square">
            <a:spAutoFit/>
          </a:bodyPr>
          <a:lstStyle/>
          <a:p>
            <a:pPr algn="r"/>
            <a:r>
              <a:rPr lang="en-US" sz="1000" dirty="0">
                <a:hlinkClick r:id="rId5"/>
              </a:rPr>
              <a:t>http://</a:t>
            </a:r>
            <a:r>
              <a:rPr lang="en-US" sz="1000" dirty="0" err="1">
                <a:hlinkClick r:id="rId5"/>
              </a:rPr>
              <a:t>www.foxnews.com</a:t>
            </a:r>
            <a:r>
              <a:rPr lang="en-US" sz="1000" dirty="0">
                <a:hlinkClick r:id="rId5"/>
              </a:rPr>
              <a:t>/health/2013/02/18/raspberry-ketone-be-wary-this-diet-trend/</a:t>
            </a:r>
            <a:endParaRPr lang="en-US" sz="1000" dirty="0"/>
          </a:p>
        </p:txBody>
      </p:sp>
      <p:pic>
        <p:nvPicPr>
          <p:cNvPr id="2" name="Picture 1" descr="Screen Shot 2014-07-04 at 12.43.3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0" y="3413760"/>
            <a:ext cx="4631413" cy="2477770"/>
          </a:xfrm>
          <a:prstGeom prst="rect">
            <a:avLst/>
          </a:prstGeom>
        </p:spPr>
      </p:pic>
      <p:sp>
        <p:nvSpPr>
          <p:cNvPr id="3" name="Rectangle 2"/>
          <p:cNvSpPr/>
          <p:nvPr/>
        </p:nvSpPr>
        <p:spPr>
          <a:xfrm>
            <a:off x="81280" y="5861050"/>
            <a:ext cx="4572000" cy="246221"/>
          </a:xfrm>
          <a:prstGeom prst="rect">
            <a:avLst/>
          </a:prstGeom>
        </p:spPr>
        <p:txBody>
          <a:bodyPr>
            <a:spAutoFit/>
          </a:bodyPr>
          <a:lstStyle/>
          <a:p>
            <a:pPr algn="r"/>
            <a:r>
              <a:rPr lang="en-US" sz="1000" dirty="0">
                <a:hlinkClick r:id="rId7"/>
              </a:rPr>
              <a:t>http://</a:t>
            </a:r>
            <a:r>
              <a:rPr lang="en-US" sz="1000" dirty="0" err="1">
                <a:hlinkClick r:id="rId7"/>
              </a:rPr>
              <a:t>www.forbes.com</a:t>
            </a:r>
            <a:r>
              <a:rPr lang="en-US" sz="1000" dirty="0">
                <a:hlinkClick r:id="rId7"/>
              </a:rPr>
              <a:t>/2004/04/21/cz_af_0421feat.html</a:t>
            </a:r>
            <a:endParaRPr lang="en-US" sz="1000" dirty="0"/>
          </a:p>
        </p:txBody>
      </p:sp>
      <p:sp>
        <p:nvSpPr>
          <p:cNvPr id="9" name="Rectangle 8"/>
          <p:cNvSpPr/>
          <p:nvPr/>
        </p:nvSpPr>
        <p:spPr>
          <a:xfrm>
            <a:off x="6024879" y="1621036"/>
            <a:ext cx="2377441" cy="646331"/>
          </a:xfrm>
          <a:prstGeom prst="rect">
            <a:avLst/>
          </a:prstGeom>
          <a:solidFill>
            <a:srgbClr val="D7E4BD"/>
          </a:solidFill>
        </p:spPr>
        <p:txBody>
          <a:bodyPr wrap="square">
            <a:spAutoFit/>
          </a:bodyPr>
          <a:lstStyle/>
          <a:p>
            <a:pPr algn="ctr"/>
            <a:r>
              <a:rPr lang="en-US" dirty="0" smtClean="0"/>
              <a:t>Which health </a:t>
            </a:r>
            <a:r>
              <a:rPr lang="en-US" dirty="0"/>
              <a:t>claims </a:t>
            </a:r>
            <a:r>
              <a:rPr lang="en-US" dirty="0" smtClean="0"/>
              <a:t>are valid?</a:t>
            </a:r>
            <a:endParaRPr lang="en-US" dirty="0"/>
          </a:p>
        </p:txBody>
      </p:sp>
    </p:spTree>
    <p:extLst>
      <p:ext uri="{BB962C8B-B14F-4D97-AF65-F5344CB8AC3E}">
        <p14:creationId xmlns:p14="http://schemas.microsoft.com/office/powerpoint/2010/main" val="12984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2.3.A4 </a:t>
            </a:r>
            <a:r>
              <a:rPr lang="en-US" sz="2400" dirty="0">
                <a:solidFill>
                  <a:srgbClr val="000000"/>
                </a:solidFill>
                <a:latin typeface="Arial"/>
                <a:cs typeface="Arial"/>
              </a:rPr>
              <a:t>Evaluation of evidence and the methods used to obtain the evidence for health claims made about lipids.</a:t>
            </a:r>
          </a:p>
        </p:txBody>
      </p:sp>
      <p:sp>
        <p:nvSpPr>
          <p:cNvPr id="4" name="Rectangle 3"/>
          <p:cNvSpPr/>
          <p:nvPr/>
        </p:nvSpPr>
        <p:spPr>
          <a:xfrm>
            <a:off x="4592320" y="1822550"/>
            <a:ext cx="4368800" cy="646331"/>
          </a:xfrm>
          <a:prstGeom prst="rect">
            <a:avLst/>
          </a:prstGeom>
          <a:solidFill>
            <a:schemeClr val="accent3">
              <a:lumMod val="40000"/>
              <a:lumOff val="60000"/>
            </a:schemeClr>
          </a:solidFill>
        </p:spPr>
        <p:txBody>
          <a:bodyPr wrap="square">
            <a:spAutoFit/>
          </a:bodyPr>
          <a:lstStyle/>
          <a:p>
            <a:r>
              <a:rPr lang="en-US" b="1" dirty="0"/>
              <a:t>Evaluation</a:t>
            </a:r>
            <a:r>
              <a:rPr lang="en-US" dirty="0"/>
              <a:t> = </a:t>
            </a:r>
            <a:r>
              <a:rPr lang="en-US" dirty="0">
                <a:solidFill>
                  <a:srgbClr val="000000"/>
                </a:solidFill>
                <a:ea typeface="Calibri"/>
                <a:cs typeface="Calibri"/>
              </a:rPr>
              <a:t>Make an appraisal by weighing up the </a:t>
            </a:r>
            <a:r>
              <a:rPr lang="en-US" b="1" dirty="0">
                <a:solidFill>
                  <a:srgbClr val="000000"/>
                </a:solidFill>
                <a:ea typeface="Calibri"/>
                <a:cs typeface="Calibri"/>
              </a:rPr>
              <a:t>strengths</a:t>
            </a:r>
            <a:r>
              <a:rPr lang="en-US" dirty="0">
                <a:solidFill>
                  <a:srgbClr val="000000"/>
                </a:solidFill>
                <a:ea typeface="Calibri"/>
                <a:cs typeface="Calibri"/>
              </a:rPr>
              <a:t> and </a:t>
            </a:r>
            <a:r>
              <a:rPr lang="en-US" b="1" dirty="0">
                <a:solidFill>
                  <a:srgbClr val="000000"/>
                </a:solidFill>
                <a:ea typeface="Calibri"/>
                <a:cs typeface="Calibri"/>
              </a:rPr>
              <a:t>limitations</a:t>
            </a:r>
          </a:p>
        </p:txBody>
      </p:sp>
      <p:sp>
        <p:nvSpPr>
          <p:cNvPr id="5" name="Rectangle 4"/>
          <p:cNvSpPr/>
          <p:nvPr/>
        </p:nvSpPr>
        <p:spPr>
          <a:xfrm>
            <a:off x="304800" y="1882954"/>
            <a:ext cx="3637280" cy="3754874"/>
          </a:xfrm>
          <a:prstGeom prst="rect">
            <a:avLst/>
          </a:prstGeom>
          <a:solidFill>
            <a:schemeClr val="tx2">
              <a:lumMod val="40000"/>
              <a:lumOff val="60000"/>
            </a:schemeClr>
          </a:solidFill>
        </p:spPr>
        <p:txBody>
          <a:bodyPr wrap="square">
            <a:spAutoFit/>
          </a:bodyPr>
          <a:lstStyle/>
          <a:p>
            <a:r>
              <a:rPr lang="en-US" sz="1400" dirty="0" smtClean="0"/>
              <a:t>Key questions to consider for the </a:t>
            </a:r>
            <a:r>
              <a:rPr lang="en-US" sz="1400" b="1" dirty="0" smtClean="0"/>
              <a:t>strengths</a:t>
            </a:r>
            <a:r>
              <a:rPr lang="en-US" sz="1400" dirty="0" smtClean="0"/>
              <a:t> are:</a:t>
            </a:r>
            <a:endParaRPr lang="en-US" sz="1400" dirty="0"/>
          </a:p>
          <a:p>
            <a:pPr marL="285750" indent="-285750">
              <a:buFont typeface="Arial"/>
              <a:buChar char="•"/>
            </a:pPr>
            <a:r>
              <a:rPr lang="en-US" sz="1400" dirty="0"/>
              <a:t>Is there </a:t>
            </a:r>
            <a:r>
              <a:rPr lang="en-US" sz="1400" dirty="0" smtClean="0"/>
              <a:t>a (negative or positive) </a:t>
            </a:r>
            <a:r>
              <a:rPr lang="en-US" sz="1400" dirty="0"/>
              <a:t>correlation between intake of the lipid being investigated and rate of the disease or the health benefit</a:t>
            </a:r>
            <a:r>
              <a:rPr lang="en-US" sz="1400" dirty="0" smtClean="0"/>
              <a:t>?</a:t>
            </a:r>
          </a:p>
          <a:p>
            <a:pPr marL="285750" indent="-285750">
              <a:buFont typeface="Arial"/>
              <a:buChar char="•"/>
            </a:pPr>
            <a:r>
              <a:rPr lang="en-US" sz="1400" dirty="0" smtClean="0"/>
              <a:t>If instead mean values are being compared how different are they? Has this difference been assessed statistically?</a:t>
            </a:r>
          </a:p>
          <a:p>
            <a:pPr marL="285750" indent="-285750">
              <a:buFont typeface="Arial"/>
              <a:buChar char="•"/>
            </a:pPr>
            <a:r>
              <a:rPr lang="en-US" sz="1400" dirty="0" smtClean="0"/>
              <a:t>How </a:t>
            </a:r>
            <a:r>
              <a:rPr lang="en-US" sz="1400" dirty="0"/>
              <a:t>widely spread is the </a:t>
            </a:r>
            <a:r>
              <a:rPr lang="en-US" sz="1400" dirty="0" smtClean="0"/>
              <a:t>data? This can be assessed by the spread of data points or the relative size of error bars. The more widely spread the data the smaller the significance can be placed on the correlation and/or the conclusion.</a:t>
            </a:r>
          </a:p>
          <a:p>
            <a:pPr marL="285750" indent="-285750">
              <a:buFont typeface="Arial"/>
              <a:buChar char="•"/>
            </a:pPr>
            <a:endParaRPr lang="en-US" sz="1400" dirty="0"/>
          </a:p>
          <a:p>
            <a:r>
              <a:rPr lang="en-US" sz="1400" i="1" dirty="0" err="1" smtClean="0"/>
              <a:t>n.b.</a:t>
            </a:r>
            <a:r>
              <a:rPr lang="en-US" sz="1400" i="1" dirty="0" smtClean="0"/>
              <a:t> it is easiest to consider strengths by looking at effectively drawn graphs.</a:t>
            </a:r>
          </a:p>
        </p:txBody>
      </p:sp>
      <p:sp>
        <p:nvSpPr>
          <p:cNvPr id="6" name="Rectangle 5"/>
          <p:cNvSpPr/>
          <p:nvPr/>
        </p:nvSpPr>
        <p:spPr>
          <a:xfrm>
            <a:off x="304800" y="988318"/>
            <a:ext cx="7853680" cy="646331"/>
          </a:xfrm>
          <a:prstGeom prst="rect">
            <a:avLst/>
          </a:prstGeom>
          <a:solidFill>
            <a:srgbClr val="D7E4BD"/>
          </a:solidFill>
        </p:spPr>
        <p:txBody>
          <a:bodyPr wrap="square">
            <a:spAutoFit/>
          </a:bodyPr>
          <a:lstStyle/>
          <a:p>
            <a:r>
              <a:rPr lang="en-US" dirty="0"/>
              <a:t>Evidence for health claims comes from research. Some of this research is more scientifically valid than others.</a:t>
            </a:r>
          </a:p>
        </p:txBody>
      </p:sp>
      <p:sp>
        <p:nvSpPr>
          <p:cNvPr id="8" name="Rectangle 7"/>
          <p:cNvSpPr/>
          <p:nvPr/>
        </p:nvSpPr>
        <p:spPr>
          <a:xfrm>
            <a:off x="4145280" y="2790319"/>
            <a:ext cx="4815840" cy="3539431"/>
          </a:xfrm>
          <a:prstGeom prst="rect">
            <a:avLst/>
          </a:prstGeom>
          <a:solidFill>
            <a:schemeClr val="accent2">
              <a:lumMod val="60000"/>
              <a:lumOff val="40000"/>
            </a:schemeClr>
          </a:solidFill>
        </p:spPr>
        <p:txBody>
          <a:bodyPr wrap="square">
            <a:spAutoFit/>
          </a:bodyPr>
          <a:lstStyle/>
          <a:p>
            <a:r>
              <a:rPr lang="en-US" sz="1400" dirty="0" smtClean="0"/>
              <a:t>Key questions to consider for the </a:t>
            </a:r>
            <a:r>
              <a:rPr lang="en-US" sz="1400" b="1" dirty="0" smtClean="0"/>
              <a:t>limitations </a:t>
            </a:r>
            <a:r>
              <a:rPr lang="en-US" sz="1400" dirty="0" smtClean="0"/>
              <a:t>are:</a:t>
            </a:r>
            <a:endParaRPr lang="en-US" sz="1400" dirty="0"/>
          </a:p>
          <a:p>
            <a:pPr marL="285750" indent="-285750">
              <a:buFont typeface="Arial"/>
              <a:buChar char="•"/>
            </a:pPr>
            <a:r>
              <a:rPr lang="en-US" sz="1400" dirty="0" smtClean="0"/>
              <a:t>Was the measure of the health a valid one? e.g. </a:t>
            </a:r>
            <a:r>
              <a:rPr lang="en-US" sz="1400" dirty="0"/>
              <a:t>c</a:t>
            </a:r>
            <a:r>
              <a:rPr lang="en-US" sz="1400" dirty="0" smtClean="0"/>
              <a:t>holesterol levels in blood are more informative than body mass index</a:t>
            </a:r>
          </a:p>
          <a:p>
            <a:pPr marL="285750" indent="-285750">
              <a:buFont typeface="Arial"/>
              <a:buChar char="•"/>
            </a:pPr>
            <a:r>
              <a:rPr lang="en-US" sz="1400" dirty="0" smtClean="0"/>
              <a:t>How </a:t>
            </a:r>
            <a:r>
              <a:rPr lang="en-US" sz="1400" dirty="0"/>
              <a:t>large was the sample size? </a:t>
            </a:r>
            <a:r>
              <a:rPr lang="en-US" sz="1400" dirty="0" smtClean="0"/>
              <a:t>Larger samples are more reliable.</a:t>
            </a:r>
          </a:p>
          <a:p>
            <a:pPr marL="285750" indent="-285750">
              <a:buFont typeface="Arial"/>
              <a:buChar char="•"/>
            </a:pPr>
            <a:r>
              <a:rPr lang="en-US" sz="1400" dirty="0" smtClean="0"/>
              <a:t>Does the sample reflect the population as a whole or just a particular sex, age, state of health, lifestyle or ethnic background?</a:t>
            </a:r>
          </a:p>
          <a:p>
            <a:pPr marL="285750" indent="-285750">
              <a:buFont typeface="Arial"/>
              <a:buChar char="•"/>
            </a:pPr>
            <a:r>
              <a:rPr lang="en-US" sz="1400" dirty="0" smtClean="0"/>
              <a:t>Was the data gathered from human or animal trials? If only done of animals how applicable are the findings?</a:t>
            </a:r>
          </a:p>
          <a:p>
            <a:pPr marL="285750" indent="-285750">
              <a:buFont typeface="Arial"/>
              <a:buChar char="•"/>
            </a:pPr>
            <a:r>
              <a:rPr lang="en-US" sz="1400" dirty="0" smtClean="0"/>
              <a:t>Were all the important control variables, e.g. level of activity, effectively controlled?</a:t>
            </a:r>
          </a:p>
          <a:p>
            <a:pPr marL="285750" indent="-285750">
              <a:buFont typeface="Arial"/>
              <a:buChar char="•"/>
            </a:pPr>
            <a:r>
              <a:rPr lang="en-US" sz="1400" dirty="0" smtClean="0"/>
              <a:t>Were the levels and frequency of the lipids (or substance studied) intake realistic?</a:t>
            </a:r>
          </a:p>
          <a:p>
            <a:pPr marL="285750" indent="-285750">
              <a:buFont typeface="Arial"/>
              <a:buChar char="•"/>
            </a:pPr>
            <a:r>
              <a:rPr lang="en-US" sz="1400" dirty="0" smtClean="0"/>
              <a:t>How rigorous were the methods used to gather data? </a:t>
            </a:r>
            <a:r>
              <a:rPr lang="en-US" sz="1400" dirty="0"/>
              <a:t>e</a:t>
            </a:r>
            <a:r>
              <a:rPr lang="en-US" sz="1400" dirty="0" smtClean="0"/>
              <a:t>.g. If only a survey was used how truthful were the respondents?</a:t>
            </a:r>
          </a:p>
        </p:txBody>
      </p:sp>
    </p:spTree>
    <p:extLst>
      <p:ext uri="{BB962C8B-B14F-4D97-AF65-F5344CB8AC3E}">
        <p14:creationId xmlns:p14="http://schemas.microsoft.com/office/powerpoint/2010/main" val="33465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4760"/>
            <a:ext cx="9144000" cy="6864865"/>
          </a:xfrm>
          <a:prstGeom prst="rect">
            <a:avLst/>
          </a:prstGeom>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2.3.A2 </a:t>
            </a:r>
            <a:r>
              <a:rPr lang="en-US" sz="2400" dirty="0">
                <a:solidFill>
                  <a:srgbClr val="000000"/>
                </a:solidFill>
                <a:latin typeface="Arial"/>
                <a:cs typeface="Arial"/>
              </a:rPr>
              <a:t>Scientific evidence for health risks of trans fats and saturated fatty acids</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152399" y="944879"/>
            <a:ext cx="8812213" cy="5016759"/>
          </a:xfrm>
          <a:prstGeom prst="rect">
            <a:avLst/>
          </a:prstGeom>
          <a:solidFill>
            <a:schemeClr val="accent3">
              <a:lumMod val="20000"/>
              <a:lumOff val="80000"/>
              <a:alpha val="76000"/>
            </a:schemeClr>
          </a:solidFill>
        </p:spPr>
        <p:txBody>
          <a:bodyPr wrap="square">
            <a:spAutoFit/>
          </a:bodyPr>
          <a:lstStyle/>
          <a:p>
            <a:r>
              <a:rPr lang="en-US" sz="1600" dirty="0" smtClean="0"/>
              <a:t>There </a:t>
            </a:r>
            <a:r>
              <a:rPr lang="en-US" sz="1600" dirty="0"/>
              <a:t>have been many claims about the effects of different types of fat on human health. The main concern is coronary heart disease (CHD). In this disease the coronary arteries become partially blocked by fatty deposits, leading to blood clot formation and heart attacks.</a:t>
            </a:r>
          </a:p>
          <a:p>
            <a:endParaRPr lang="en-US" sz="1600" dirty="0" smtClean="0"/>
          </a:p>
          <a:p>
            <a:pPr marL="285750" indent="-285750">
              <a:buFont typeface="Arial"/>
              <a:buChar char="•"/>
            </a:pPr>
            <a:r>
              <a:rPr lang="en-US" sz="1600" dirty="0" smtClean="0"/>
              <a:t>A </a:t>
            </a:r>
            <a:r>
              <a:rPr lang="en-US" sz="1600" dirty="0"/>
              <a:t>positive correlation has been found between saturated fatty acid intake and rates of CHD in many </a:t>
            </a:r>
            <a:r>
              <a:rPr lang="en-US" sz="1600" dirty="0" smtClean="0"/>
              <a:t>studies. </a:t>
            </a:r>
          </a:p>
          <a:p>
            <a:pPr marL="285750" indent="-285750">
              <a:buFont typeface="Arial"/>
              <a:buChar char="•"/>
            </a:pPr>
            <a:r>
              <a:rPr lang="en-US" sz="1600" dirty="0" smtClean="0"/>
              <a:t>Correlation ≠ causation. Another factor, e.g. dietary </a:t>
            </a:r>
            <a:r>
              <a:rPr lang="en-US" sz="1600" dirty="0" err="1" smtClean="0"/>
              <a:t>fibre</a:t>
            </a:r>
            <a:r>
              <a:rPr lang="en-US" sz="1600" dirty="0" smtClean="0"/>
              <a:t> could be responsible.</a:t>
            </a:r>
          </a:p>
          <a:p>
            <a:pPr marL="285750" indent="-285750">
              <a:buFont typeface="Arial"/>
              <a:buChar char="•"/>
            </a:pPr>
            <a:r>
              <a:rPr lang="en-US" sz="1600" dirty="0" smtClean="0"/>
              <a:t>There </a:t>
            </a:r>
            <a:r>
              <a:rPr lang="en-US" sz="1600" dirty="0"/>
              <a:t>are populations that do not fit the </a:t>
            </a:r>
            <a:r>
              <a:rPr lang="en-US" sz="1600" dirty="0" smtClean="0"/>
              <a:t>correlation such as </a:t>
            </a:r>
            <a:r>
              <a:rPr lang="en-US" sz="1600" dirty="0"/>
              <a:t>t</a:t>
            </a:r>
            <a:r>
              <a:rPr lang="en-US" sz="1600" dirty="0" smtClean="0"/>
              <a:t>he </a:t>
            </a:r>
            <a:r>
              <a:rPr lang="en-US" sz="1600" dirty="0" err="1"/>
              <a:t>Maasai</a:t>
            </a:r>
            <a:r>
              <a:rPr lang="en-US" sz="1600" dirty="0"/>
              <a:t> of </a:t>
            </a:r>
            <a:r>
              <a:rPr lang="en-US" sz="1600" dirty="0" smtClean="0"/>
              <a:t>Kenya. They have </a:t>
            </a:r>
            <a:r>
              <a:rPr lang="en-US" sz="1600" dirty="0"/>
              <a:t>a diet that is rich in meat, fat, blood and milk. They therefore have a high consumption of saturated fats, yet CHD is almost unknown among the </a:t>
            </a:r>
            <a:r>
              <a:rPr lang="en-US" sz="1600" dirty="0" err="1" smtClean="0"/>
              <a:t>Maasai</a:t>
            </a:r>
            <a:r>
              <a:rPr lang="en-US" sz="1600" dirty="0" smtClean="0"/>
              <a:t>.</a:t>
            </a:r>
          </a:p>
          <a:p>
            <a:pPr marL="285750" indent="-285750">
              <a:buFont typeface="Arial"/>
              <a:buChar char="•"/>
            </a:pPr>
            <a:r>
              <a:rPr lang="en-US" sz="1600" dirty="0" smtClean="0"/>
              <a:t>Diets </a:t>
            </a:r>
            <a:r>
              <a:rPr lang="en-US" sz="1600" dirty="0"/>
              <a:t>rich in olive oil, which contains </a:t>
            </a:r>
            <a:r>
              <a:rPr lang="en-US" sz="1600" dirty="0" err="1"/>
              <a:t>cis</a:t>
            </a:r>
            <a:r>
              <a:rPr lang="en-US" sz="1600" dirty="0"/>
              <a:t>-monounsaturated fatty acids, are traditionally eaten in countries around the Mediterranean. The populations of these countries typically have low rates of CHD and it has been claimed that this is due to the intake of </a:t>
            </a:r>
            <a:r>
              <a:rPr lang="en-US" sz="1600" dirty="0" err="1"/>
              <a:t>cis</a:t>
            </a:r>
            <a:r>
              <a:rPr lang="en-US" sz="1600" dirty="0"/>
              <a:t>-monounsaturated fatty </a:t>
            </a:r>
            <a:r>
              <a:rPr lang="en-US" sz="1600" dirty="0" smtClean="0"/>
              <a:t>acids.</a:t>
            </a:r>
          </a:p>
          <a:p>
            <a:pPr marL="285750" indent="-285750">
              <a:buFont typeface="Arial"/>
              <a:buChar char="•"/>
            </a:pPr>
            <a:r>
              <a:rPr lang="en-US" sz="1600" dirty="0" smtClean="0"/>
              <a:t>Genetic </a:t>
            </a:r>
            <a:r>
              <a:rPr lang="en-US" sz="1600" dirty="0"/>
              <a:t>factors in these </a:t>
            </a:r>
            <a:r>
              <a:rPr lang="en-US" sz="1600" dirty="0" smtClean="0"/>
              <a:t>populations could be responsible.</a:t>
            </a:r>
          </a:p>
          <a:p>
            <a:pPr marL="285750" indent="-285750">
              <a:buFont typeface="Arial"/>
              <a:buChar char="•"/>
            </a:pPr>
            <a:r>
              <a:rPr lang="en-US" sz="1600" dirty="0" smtClean="0"/>
              <a:t>Other aspects </a:t>
            </a:r>
            <a:r>
              <a:rPr lang="en-US" sz="1600" dirty="0"/>
              <a:t>of the </a:t>
            </a:r>
            <a:r>
              <a:rPr lang="en-US" sz="1600" dirty="0" smtClean="0"/>
              <a:t>diet </a:t>
            </a:r>
            <a:r>
              <a:rPr lang="en-US" sz="1600" dirty="0"/>
              <a:t>could explain the CHD </a:t>
            </a:r>
            <a:r>
              <a:rPr lang="en-US" sz="1600" dirty="0" smtClean="0"/>
              <a:t>rates.</a:t>
            </a:r>
            <a:endParaRPr lang="en-US" sz="1600" dirty="0"/>
          </a:p>
          <a:p>
            <a:pPr marL="285750" indent="-285750">
              <a:buFont typeface="Arial"/>
              <a:buChar char="•"/>
            </a:pPr>
            <a:r>
              <a:rPr lang="en-US" sz="1600" dirty="0" smtClean="0"/>
              <a:t>There </a:t>
            </a:r>
            <a:r>
              <a:rPr lang="en-US" sz="1600" dirty="0"/>
              <a:t>is also a positive correlation between amounts of trans-fat consumed and rates of </a:t>
            </a:r>
            <a:r>
              <a:rPr lang="en-US" sz="1600" dirty="0" smtClean="0"/>
              <a:t>CHD.</a:t>
            </a:r>
          </a:p>
          <a:p>
            <a:pPr marL="285750" indent="-285750">
              <a:buFont typeface="Arial"/>
              <a:buChar char="•"/>
            </a:pPr>
            <a:r>
              <a:rPr lang="en-US" sz="1600" dirty="0" smtClean="0"/>
              <a:t>Other </a:t>
            </a:r>
            <a:r>
              <a:rPr lang="en-US" sz="1600" dirty="0"/>
              <a:t>risk factors </a:t>
            </a:r>
            <a:r>
              <a:rPr lang="en-US" sz="1600" dirty="0" smtClean="0"/>
              <a:t>have </a:t>
            </a:r>
            <a:r>
              <a:rPr lang="en-US" sz="1600" dirty="0"/>
              <a:t>been tested, </a:t>
            </a:r>
            <a:r>
              <a:rPr lang="en-US" sz="1600" dirty="0" smtClean="0"/>
              <a:t>to see </a:t>
            </a:r>
            <a:r>
              <a:rPr lang="en-US" sz="1600" dirty="0"/>
              <a:t>if they can account for the correlation, but none did. Trans-fats therefore probably do cause </a:t>
            </a:r>
            <a:r>
              <a:rPr lang="en-US" sz="1600" dirty="0" smtClean="0"/>
              <a:t>CHD.</a:t>
            </a:r>
          </a:p>
          <a:p>
            <a:pPr marL="285750" indent="-285750">
              <a:buFont typeface="Arial"/>
              <a:buChar char="•"/>
            </a:pPr>
            <a:r>
              <a:rPr lang="en-US" sz="1600" dirty="0" smtClean="0"/>
              <a:t>In </a:t>
            </a:r>
            <a:r>
              <a:rPr lang="en-US" sz="1600" dirty="0"/>
              <a:t>patients who had died from CHD, fatty deposits in the diseased arteries have been found to contain high concentrations of trans-fats, which gives more evidence of a causal link.</a:t>
            </a:r>
          </a:p>
        </p:txBody>
      </p:sp>
      <p:pic>
        <p:nvPicPr>
          <p:cNvPr id="3" name="Picture 2" descr="Screen Shot 2014-07-04 at 13.0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014" y="6439094"/>
            <a:ext cx="993625" cy="429065"/>
          </a:xfrm>
          <a:prstGeom prst="rect">
            <a:avLst/>
          </a:prstGeom>
        </p:spPr>
      </p:pic>
      <p:pic>
        <p:nvPicPr>
          <p:cNvPr id="4" name="Picture 3" descr="Screen Shot 2014-07-04 at 13.02.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640" y="6439094"/>
            <a:ext cx="1239520" cy="429065"/>
          </a:xfrm>
          <a:prstGeom prst="rect">
            <a:avLst/>
          </a:prstGeom>
        </p:spPr>
      </p:pic>
      <p:sp>
        <p:nvSpPr>
          <p:cNvPr id="8" name="Rectangle 7"/>
          <p:cNvSpPr/>
          <p:nvPr/>
        </p:nvSpPr>
        <p:spPr>
          <a:xfrm>
            <a:off x="2349014" y="6630439"/>
            <a:ext cx="4572000" cy="246221"/>
          </a:xfrm>
          <a:prstGeom prst="rect">
            <a:avLst/>
          </a:prstGeom>
        </p:spPr>
        <p:txBody>
          <a:bodyPr>
            <a:spAutoFit/>
          </a:bodyPr>
          <a:lstStyle/>
          <a:p>
            <a:pPr algn="r"/>
            <a:r>
              <a:rPr lang="en-US" sz="1000" dirty="0">
                <a:hlinkClick r:id="rId5"/>
              </a:rPr>
              <a:t>http://</a:t>
            </a:r>
            <a:r>
              <a:rPr lang="en-US" sz="1000" dirty="0" err="1">
                <a:hlinkClick r:id="rId5"/>
              </a:rPr>
              <a:t>oliveoilsindia.com</a:t>
            </a:r>
            <a:r>
              <a:rPr lang="en-US" sz="1000" dirty="0">
                <a:hlinkClick r:id="rId5"/>
              </a:rPr>
              <a:t>/green-olives/green-</a:t>
            </a:r>
            <a:r>
              <a:rPr lang="en-US" sz="1000" dirty="0" err="1">
                <a:hlinkClick r:id="rId5"/>
              </a:rPr>
              <a:t>olives.jpg</a:t>
            </a:r>
            <a:endParaRPr lang="en-US" sz="1000" dirty="0"/>
          </a:p>
        </p:txBody>
      </p:sp>
    </p:spTree>
    <p:extLst>
      <p:ext uri="{BB962C8B-B14F-4D97-AF65-F5344CB8AC3E}">
        <p14:creationId xmlns:p14="http://schemas.microsoft.com/office/powerpoint/2010/main" val="3360221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288" y="1466703"/>
            <a:ext cx="4609812" cy="280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2.3.U4 </a:t>
            </a:r>
            <a:r>
              <a:rPr lang="en-US" sz="2400" dirty="0">
                <a:solidFill>
                  <a:srgbClr val="000000"/>
                </a:solidFill>
                <a:latin typeface="Arial"/>
                <a:cs typeface="Arial"/>
              </a:rPr>
              <a:t>Triglycerides are formed by condensation from three fatty acids and one glycerol</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3" name="Rectangle 2"/>
          <p:cNvSpPr/>
          <p:nvPr/>
        </p:nvSpPr>
        <p:spPr>
          <a:xfrm>
            <a:off x="7611790" y="4849152"/>
            <a:ext cx="811774" cy="38856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79688" y="4230893"/>
            <a:ext cx="1205345" cy="369332"/>
          </a:xfrm>
          <a:prstGeom prst="rect">
            <a:avLst/>
          </a:prstGeom>
          <a:noFill/>
        </p:spPr>
        <p:txBody>
          <a:bodyPr wrap="square" rtlCol="0">
            <a:spAutoFit/>
          </a:bodyPr>
          <a:lstStyle/>
          <a:p>
            <a:r>
              <a:rPr lang="en-US" dirty="0" smtClean="0"/>
              <a:t>Glycerol</a:t>
            </a:r>
            <a:endParaRPr lang="en-AU" dirty="0"/>
          </a:p>
        </p:txBody>
      </p:sp>
      <p:sp>
        <p:nvSpPr>
          <p:cNvPr id="6" name="TextBox 5"/>
          <p:cNvSpPr txBox="1"/>
          <p:nvPr/>
        </p:nvSpPr>
        <p:spPr>
          <a:xfrm>
            <a:off x="2190460" y="4230893"/>
            <a:ext cx="1908176" cy="369332"/>
          </a:xfrm>
          <a:prstGeom prst="rect">
            <a:avLst/>
          </a:prstGeom>
          <a:noFill/>
        </p:spPr>
        <p:txBody>
          <a:bodyPr wrap="square" rtlCol="0">
            <a:spAutoFit/>
          </a:bodyPr>
          <a:lstStyle/>
          <a:p>
            <a:r>
              <a:rPr lang="en-US" dirty="0" smtClean="0"/>
              <a:t>Three Fatty Acids</a:t>
            </a:r>
            <a:endParaRPr lang="en-AU" dirty="0"/>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0934" y="1440148"/>
            <a:ext cx="3957399" cy="280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682835" y="2701636"/>
            <a:ext cx="606534" cy="27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ross 8"/>
          <p:cNvSpPr/>
          <p:nvPr/>
        </p:nvSpPr>
        <p:spPr>
          <a:xfrm>
            <a:off x="7115350" y="4849152"/>
            <a:ext cx="388566" cy="388566"/>
          </a:xfrm>
          <a:prstGeom prst="plus">
            <a:avLst>
              <a:gd name="adj" fmla="val 3926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611790" y="4849152"/>
            <a:ext cx="1303862" cy="369332"/>
          </a:xfrm>
          <a:prstGeom prst="rect">
            <a:avLst/>
          </a:prstGeom>
          <a:noFill/>
        </p:spPr>
        <p:txBody>
          <a:bodyPr wrap="square" rtlCol="0">
            <a:spAutoFit/>
          </a:bodyPr>
          <a:lstStyle/>
          <a:p>
            <a:r>
              <a:rPr lang="en-US" b="1" dirty="0" smtClean="0"/>
              <a:t>3H</a:t>
            </a:r>
            <a:r>
              <a:rPr lang="en-US" b="1" baseline="-25000" dirty="0" smtClean="0"/>
              <a:t>2</a:t>
            </a:r>
            <a:r>
              <a:rPr lang="en-US" b="1" dirty="0"/>
              <a:t>O</a:t>
            </a:r>
            <a:endParaRPr lang="en-AU" b="1" dirty="0"/>
          </a:p>
        </p:txBody>
      </p:sp>
      <p:sp>
        <p:nvSpPr>
          <p:cNvPr id="12" name="TextBox 11"/>
          <p:cNvSpPr txBox="1"/>
          <p:nvPr/>
        </p:nvSpPr>
        <p:spPr>
          <a:xfrm>
            <a:off x="6355545" y="4230893"/>
            <a:ext cx="1908176" cy="369332"/>
          </a:xfrm>
          <a:prstGeom prst="rect">
            <a:avLst/>
          </a:prstGeom>
          <a:noFill/>
        </p:spPr>
        <p:txBody>
          <a:bodyPr wrap="square" rtlCol="0">
            <a:spAutoFit/>
          </a:bodyPr>
          <a:lstStyle/>
          <a:p>
            <a:r>
              <a:rPr lang="en-US" dirty="0" smtClean="0"/>
              <a:t>Triglyceride</a:t>
            </a:r>
            <a:endParaRPr lang="en-AU" dirty="0"/>
          </a:p>
        </p:txBody>
      </p:sp>
      <p:sp>
        <p:nvSpPr>
          <p:cNvPr id="13" name="TextBox 12"/>
          <p:cNvSpPr txBox="1"/>
          <p:nvPr/>
        </p:nvSpPr>
        <p:spPr>
          <a:xfrm>
            <a:off x="107503" y="865932"/>
            <a:ext cx="9036497" cy="461665"/>
          </a:xfrm>
          <a:prstGeom prst="rect">
            <a:avLst/>
          </a:prstGeom>
          <a:noFill/>
        </p:spPr>
        <p:txBody>
          <a:bodyPr wrap="square" rtlCol="0">
            <a:spAutoFit/>
          </a:bodyPr>
          <a:lstStyle/>
          <a:p>
            <a:r>
              <a:rPr lang="en-US" sz="2400" b="1" dirty="0" smtClean="0"/>
              <a:t>Condensation</a:t>
            </a:r>
            <a:r>
              <a:rPr lang="en-US" sz="2400" dirty="0" smtClean="0"/>
              <a:t> reaction between glycerol and fatty acids</a:t>
            </a:r>
            <a:endParaRPr lang="en-GB" sz="2400" dirty="0">
              <a:solidFill>
                <a:srgbClr val="FF0000"/>
              </a:solidFill>
            </a:endParaRPr>
          </a:p>
        </p:txBody>
      </p:sp>
      <p:sp>
        <p:nvSpPr>
          <p:cNvPr id="14" name="TextBox 13"/>
          <p:cNvSpPr txBox="1"/>
          <p:nvPr/>
        </p:nvSpPr>
        <p:spPr>
          <a:xfrm>
            <a:off x="669410" y="4883775"/>
            <a:ext cx="5686135" cy="707886"/>
          </a:xfrm>
          <a:prstGeom prst="rect">
            <a:avLst/>
          </a:prstGeom>
          <a:noFill/>
        </p:spPr>
        <p:txBody>
          <a:bodyPr wrap="square" rtlCol="0">
            <a:spAutoFit/>
          </a:bodyPr>
          <a:lstStyle/>
          <a:p>
            <a:r>
              <a:rPr lang="en-US" sz="2000" b="1" dirty="0" smtClean="0"/>
              <a:t>Lipids</a:t>
            </a:r>
            <a:r>
              <a:rPr lang="en-US" sz="2000" dirty="0" smtClean="0"/>
              <a:t> are glycerol combined with 1, 2 or 3 fatty acids, therefore </a:t>
            </a:r>
            <a:r>
              <a:rPr lang="en-US" sz="2000" b="1" dirty="0" smtClean="0"/>
              <a:t>triglycerides are lipids</a:t>
            </a:r>
          </a:p>
        </p:txBody>
      </p:sp>
      <p:sp>
        <p:nvSpPr>
          <p:cNvPr id="15" name="TextBox 14"/>
          <p:cNvSpPr txBox="1"/>
          <p:nvPr/>
        </p:nvSpPr>
        <p:spPr>
          <a:xfrm>
            <a:off x="698500" y="5556577"/>
            <a:ext cx="4779950" cy="584776"/>
          </a:xfrm>
          <a:prstGeom prst="rect">
            <a:avLst/>
          </a:prstGeom>
          <a:noFill/>
        </p:spPr>
        <p:txBody>
          <a:bodyPr wrap="square" rtlCol="0">
            <a:spAutoFit/>
          </a:bodyPr>
          <a:lstStyle/>
          <a:p>
            <a:r>
              <a:rPr lang="en-AU" sz="1600" b="1" i="1" dirty="0" err="1" smtClean="0"/>
              <a:t>n.b.</a:t>
            </a:r>
            <a:r>
              <a:rPr lang="en-AU" sz="1600" b="1" i="1" dirty="0" smtClean="0"/>
              <a:t> hydrolysis </a:t>
            </a:r>
            <a:r>
              <a:rPr lang="en-AU" sz="1600" i="1" dirty="0" smtClean="0"/>
              <a:t>is the reverse of this process, catalysed by lipase</a:t>
            </a:r>
            <a:endParaRPr lang="en-AU" sz="1600" i="1" dirty="0">
              <a:solidFill>
                <a:srgbClr val="FF0000"/>
              </a:solidFill>
            </a:endParaRPr>
          </a:p>
        </p:txBody>
      </p:sp>
      <p:sp>
        <p:nvSpPr>
          <p:cNvPr id="2" name="Oval 1"/>
          <p:cNvSpPr/>
          <p:nvPr/>
        </p:nvSpPr>
        <p:spPr>
          <a:xfrm>
            <a:off x="6167817" y="3238500"/>
            <a:ext cx="426255" cy="4445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2" idx="4"/>
          </p:cNvCxnSpPr>
          <p:nvPr/>
        </p:nvCxnSpPr>
        <p:spPr>
          <a:xfrm flipH="1">
            <a:off x="6167817" y="3683000"/>
            <a:ext cx="213128" cy="21590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478450" y="5842000"/>
            <a:ext cx="3437202" cy="830997"/>
          </a:xfrm>
          <a:prstGeom prst="rect">
            <a:avLst/>
          </a:prstGeom>
          <a:noFill/>
        </p:spPr>
        <p:txBody>
          <a:bodyPr wrap="square" rtlCol="0">
            <a:spAutoFit/>
          </a:bodyPr>
          <a:lstStyle/>
          <a:p>
            <a:r>
              <a:rPr lang="en-US" sz="1600" dirty="0" smtClean="0"/>
              <a:t>Covalent bonds called </a:t>
            </a:r>
            <a:r>
              <a:rPr lang="en-US" sz="1600" dirty="0"/>
              <a:t>e</a:t>
            </a:r>
            <a:r>
              <a:rPr lang="en-US" sz="1600" dirty="0" smtClean="0"/>
              <a:t>ster bonds are formed between the fatty acids and glycerol molecules.</a:t>
            </a:r>
            <a:endParaRPr lang="en-AU" sz="1600" dirty="0"/>
          </a:p>
        </p:txBody>
      </p:sp>
    </p:spTree>
    <p:extLst>
      <p:ext uri="{BB962C8B-B14F-4D97-AF65-F5344CB8AC3E}">
        <p14:creationId xmlns:p14="http://schemas.microsoft.com/office/powerpoint/2010/main" val="580030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a:t>
            </a:r>
            <a:r>
              <a:rPr lang="en-US" sz="2200" dirty="0">
                <a:latin typeface="Arial"/>
                <a:cs typeface="Arial"/>
              </a:rPr>
              <a:t>3</a:t>
            </a:r>
            <a:r>
              <a:rPr lang="en-US" sz="2200" dirty="0" smtClean="0">
                <a:latin typeface="Arial"/>
                <a:cs typeface="Arial"/>
              </a:rPr>
              <a:t> </a:t>
            </a:r>
            <a:r>
              <a:rPr lang="en-US" sz="2400" dirty="0">
                <a:solidFill>
                  <a:srgbClr val="000000"/>
                </a:solidFill>
                <a:latin typeface="Arial"/>
                <a:cs typeface="Arial"/>
              </a:rPr>
              <a:t>Lipids are more suitable for long-term energy storage in humans than carbohydrates.</a:t>
            </a:r>
          </a:p>
        </p:txBody>
      </p:sp>
      <p:sp>
        <p:nvSpPr>
          <p:cNvPr id="3" name="TextBox 2"/>
          <p:cNvSpPr txBox="1"/>
          <p:nvPr/>
        </p:nvSpPr>
        <p:spPr>
          <a:xfrm>
            <a:off x="127186" y="932576"/>
            <a:ext cx="3847914" cy="4278094"/>
          </a:xfrm>
          <a:prstGeom prst="rect">
            <a:avLst/>
          </a:prstGeom>
          <a:solidFill>
            <a:srgbClr val="DCE6F2">
              <a:alpha val="78000"/>
            </a:srgbClr>
          </a:solidFill>
        </p:spPr>
        <p:txBody>
          <a:bodyPr wrap="square" rtlCol="0">
            <a:spAutoFit/>
          </a:bodyPr>
          <a:lstStyle/>
          <a:p>
            <a:r>
              <a:rPr lang="en-US" sz="1600" dirty="0" smtClean="0"/>
              <a:t>Functions of lipids:</a:t>
            </a:r>
            <a:endParaRPr lang="en-US" sz="1600" dirty="0"/>
          </a:p>
          <a:p>
            <a:pPr marL="285750" indent="-285750">
              <a:buFont typeface="Arial"/>
              <a:buChar char="•"/>
            </a:pPr>
            <a:r>
              <a:rPr lang="en-US" sz="1600" dirty="0"/>
              <a:t>Structure:  Phospholipids are a main component of cell </a:t>
            </a:r>
            <a:r>
              <a:rPr lang="en-US" sz="1600" dirty="0" smtClean="0"/>
              <a:t>membranes</a:t>
            </a:r>
            <a:endParaRPr lang="en-US" sz="1600" dirty="0"/>
          </a:p>
          <a:p>
            <a:pPr marL="285750" indent="-285750">
              <a:buFont typeface="Arial"/>
              <a:buChar char="•"/>
            </a:pPr>
            <a:r>
              <a:rPr lang="en-US" sz="1600" dirty="0"/>
              <a:t>Hormonal </a:t>
            </a:r>
            <a:r>
              <a:rPr lang="en-US" sz="1600" dirty="0" err="1"/>
              <a:t>signalling</a:t>
            </a:r>
            <a:r>
              <a:rPr lang="en-US" sz="1600" dirty="0"/>
              <a:t>:  Steroids are involved in hormonal </a:t>
            </a:r>
            <a:r>
              <a:rPr lang="en-US" sz="1600" dirty="0" err="1"/>
              <a:t>signalling</a:t>
            </a:r>
            <a:r>
              <a:rPr lang="en-US" sz="1600" dirty="0"/>
              <a:t> (e.g. estrogen, progesterone, testosterone</a:t>
            </a:r>
            <a:r>
              <a:rPr lang="en-US" sz="1600" dirty="0" smtClean="0"/>
              <a:t>)</a:t>
            </a:r>
            <a:endParaRPr lang="en-US" sz="1600" dirty="0"/>
          </a:p>
          <a:p>
            <a:pPr marL="285750" indent="-285750">
              <a:buFont typeface="Arial"/>
              <a:buChar char="•"/>
            </a:pPr>
            <a:r>
              <a:rPr lang="en-US" sz="1600" dirty="0"/>
              <a:t>Insulation:  Fats in animals can serve as heat insulators while </a:t>
            </a:r>
            <a:r>
              <a:rPr lang="en-US" sz="1600" dirty="0" err="1"/>
              <a:t>sphingolipids</a:t>
            </a:r>
            <a:r>
              <a:rPr lang="en-US" sz="1600" dirty="0"/>
              <a:t> in the myelin sheath (of neurons) can serve as electrical insulators </a:t>
            </a:r>
          </a:p>
          <a:p>
            <a:pPr marL="285750" indent="-285750">
              <a:buFont typeface="Arial"/>
              <a:buChar char="•"/>
            </a:pPr>
            <a:r>
              <a:rPr lang="en-US" sz="1600" dirty="0"/>
              <a:t>Protection:  Triglycerides may form a tissue layer around many key internal organs and provide protection against physical </a:t>
            </a:r>
            <a:r>
              <a:rPr lang="en-US" sz="1600" dirty="0" smtClean="0"/>
              <a:t>injury</a:t>
            </a:r>
            <a:endParaRPr lang="en-US" sz="1600" dirty="0"/>
          </a:p>
          <a:p>
            <a:pPr marL="285750" indent="-285750">
              <a:buFont typeface="Arial"/>
              <a:buChar char="•"/>
            </a:pPr>
            <a:r>
              <a:rPr lang="en-US" sz="1600" b="1" dirty="0"/>
              <a:t>Storage of energy:  Triglycerides can be used as a long-term energy storage source</a:t>
            </a:r>
            <a:endParaRPr lang="en-US" sz="1600" b="1" dirty="0" smtClean="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186" y="5263958"/>
            <a:ext cx="1822680" cy="330584"/>
          </a:xfrm>
          <a:prstGeom prst="rect">
            <a:avLst/>
          </a:prstGeom>
        </p:spPr>
      </p:pic>
      <p:sp>
        <p:nvSpPr>
          <p:cNvPr id="2" name="Rectangle 1"/>
          <p:cNvSpPr/>
          <p:nvPr/>
        </p:nvSpPr>
        <p:spPr>
          <a:xfrm>
            <a:off x="4305300" y="4265622"/>
            <a:ext cx="4572000" cy="2308324"/>
          </a:xfrm>
          <a:prstGeom prst="rect">
            <a:avLst/>
          </a:prstGeom>
          <a:solidFill>
            <a:srgbClr val="DCE6F2">
              <a:alpha val="78000"/>
            </a:srgbClr>
          </a:solidFill>
        </p:spPr>
        <p:txBody>
          <a:bodyPr>
            <a:spAutoFit/>
          </a:bodyPr>
          <a:lstStyle/>
          <a:p>
            <a:pPr marL="285750" indent="-285750">
              <a:buFont typeface="Arial"/>
              <a:buChar char="•"/>
            </a:pPr>
            <a:r>
              <a:rPr lang="en-US" dirty="0" smtClean="0"/>
              <a:t>Lipids </a:t>
            </a:r>
            <a:r>
              <a:rPr lang="en-US" dirty="0"/>
              <a:t>are normally used for long-term energy </a:t>
            </a:r>
            <a:r>
              <a:rPr lang="en-US" dirty="0" smtClean="0"/>
              <a:t>storage whereas carbohydrates are used for short-term energy storage</a:t>
            </a:r>
          </a:p>
          <a:p>
            <a:pPr marL="285750" indent="-285750">
              <a:buFont typeface="Arial"/>
              <a:buChar char="•"/>
            </a:pPr>
            <a:r>
              <a:rPr lang="en-US" dirty="0" smtClean="0"/>
              <a:t>The </a:t>
            </a:r>
            <a:r>
              <a:rPr lang="en-US" dirty="0"/>
              <a:t>lipids that are used are fats. They are stored in specialized groups of cells called adipose tissue. Adipose tissue is located immediately beneath the skin and also around some organs including the kidneys</a:t>
            </a:r>
            <a:r>
              <a:rPr lang="en-US" dirty="0" smtClean="0"/>
              <a:t>.</a:t>
            </a:r>
          </a:p>
        </p:txBody>
      </p:sp>
      <p:sp>
        <p:nvSpPr>
          <p:cNvPr id="6" name="Rectangle 5"/>
          <p:cNvSpPr/>
          <p:nvPr/>
        </p:nvSpPr>
        <p:spPr>
          <a:xfrm>
            <a:off x="4572000" y="6581001"/>
            <a:ext cx="4572000" cy="276999"/>
          </a:xfrm>
          <a:prstGeom prst="rect">
            <a:avLst/>
          </a:prstGeom>
        </p:spPr>
        <p:txBody>
          <a:bodyPr>
            <a:spAutoFit/>
          </a:bodyPr>
          <a:lstStyle/>
          <a:p>
            <a:pPr algn="r"/>
            <a:r>
              <a:rPr lang="en-AU" sz="1200" dirty="0">
                <a:hlinkClick r:id="rId5"/>
              </a:rPr>
              <a:t>http://www.flickr.com/photos/johnnystiletto/5411371373/</a:t>
            </a:r>
            <a:endParaRPr lang="en-AU" sz="1200" dirty="0"/>
          </a:p>
        </p:txBody>
      </p:sp>
      <p:sp>
        <p:nvSpPr>
          <p:cNvPr id="5" name="Right Arrow 4"/>
          <p:cNvSpPr/>
          <p:nvPr/>
        </p:nvSpPr>
        <p:spPr>
          <a:xfrm>
            <a:off x="3848100" y="4445000"/>
            <a:ext cx="482600" cy="730058"/>
          </a:xfrm>
          <a:prstGeom prst="rightArrow">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9980" y="1105187"/>
            <a:ext cx="4680520" cy="830997"/>
          </a:xfrm>
          <a:prstGeom prst="rect">
            <a:avLst/>
          </a:prstGeom>
          <a:solidFill>
            <a:schemeClr val="tx2">
              <a:lumMod val="50000"/>
            </a:schemeClr>
          </a:solidFill>
        </p:spPr>
        <p:txBody>
          <a:bodyPr wrap="square" rtlCol="0">
            <a:spAutoFit/>
          </a:bodyPr>
          <a:lstStyle/>
          <a:p>
            <a:r>
              <a:rPr lang="en-US" sz="2400" b="1" dirty="0" smtClean="0">
                <a:solidFill>
                  <a:schemeClr val="bg1"/>
                </a:solidFill>
              </a:rPr>
              <a:t>Glucose</a:t>
            </a:r>
            <a:r>
              <a:rPr lang="en-US" sz="2400" dirty="0" smtClean="0">
                <a:solidFill>
                  <a:schemeClr val="bg1"/>
                </a:solidFill>
              </a:rPr>
              <a:t> has the formula C</a:t>
            </a:r>
            <a:r>
              <a:rPr lang="en-US" sz="2400" baseline="-25000" dirty="0" smtClean="0">
                <a:solidFill>
                  <a:schemeClr val="bg1"/>
                </a:solidFill>
              </a:rPr>
              <a:t>6</a:t>
            </a:r>
            <a:r>
              <a:rPr lang="en-US" sz="2400" dirty="0" smtClean="0">
                <a:solidFill>
                  <a:schemeClr val="bg1"/>
                </a:solidFill>
              </a:rPr>
              <a:t>H</a:t>
            </a:r>
            <a:r>
              <a:rPr lang="en-US" sz="2400" baseline="-25000" dirty="0" smtClean="0">
                <a:solidFill>
                  <a:schemeClr val="bg1"/>
                </a:solidFill>
              </a:rPr>
              <a:t>12</a:t>
            </a:r>
            <a:r>
              <a:rPr lang="en-US" sz="2400" dirty="0" smtClean="0">
                <a:solidFill>
                  <a:schemeClr val="bg1"/>
                </a:solidFill>
              </a:rPr>
              <a:t>O</a:t>
            </a:r>
            <a:r>
              <a:rPr lang="en-US" sz="2400" baseline="-25000" dirty="0" smtClean="0">
                <a:solidFill>
                  <a:schemeClr val="bg1"/>
                </a:solidFill>
              </a:rPr>
              <a:t>6</a:t>
            </a:r>
          </a:p>
          <a:p>
            <a:pPr algn="ctr"/>
            <a:r>
              <a:rPr lang="en-US" sz="2400" dirty="0" smtClean="0">
                <a:solidFill>
                  <a:schemeClr val="bg1"/>
                </a:solidFill>
              </a:rPr>
              <a:t>It forms a hexagonal ring (hexose)</a:t>
            </a:r>
            <a:endParaRPr lang="en-US" sz="2400" dirty="0">
              <a:solidFill>
                <a:schemeClr val="bg1"/>
              </a:solidFill>
            </a:endParaRPr>
          </a:p>
        </p:txBody>
      </p:sp>
      <p:sp>
        <p:nvSpPr>
          <p:cNvPr id="3" name="Rectangle 2"/>
          <p:cNvSpPr/>
          <p:nvPr/>
        </p:nvSpPr>
        <p:spPr>
          <a:xfrm>
            <a:off x="4572000" y="6586448"/>
            <a:ext cx="4572000" cy="276999"/>
          </a:xfrm>
          <a:prstGeom prst="rect">
            <a:avLst/>
          </a:prstGeom>
        </p:spPr>
        <p:txBody>
          <a:bodyPr>
            <a:spAutoFit/>
          </a:bodyPr>
          <a:lstStyle/>
          <a:p>
            <a:pPr algn="r"/>
            <a:r>
              <a:rPr lang="en-US" sz="1200" dirty="0">
                <a:hlinkClick r:id="rId2"/>
              </a:rPr>
              <a:t>http://commons.wikimedia.org/wiki/File:Glucose_crystal.jpg</a:t>
            </a:r>
            <a:endParaRPr lang="en-US" sz="1200" dirty="0"/>
          </a:p>
        </p:txBody>
      </p:sp>
      <p:pic>
        <p:nvPicPr>
          <p:cNvPr id="11266" name="Picture 2" descr="http://science.marshall.edu/murraye/340/glucose.gif"/>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27584" y="2048418"/>
            <a:ext cx="3744416" cy="3930972"/>
          </a:xfrm>
          <a:prstGeom prst="rect">
            <a:avLst/>
          </a:prstGeom>
          <a:noFill/>
          <a:ln>
            <a:noFill/>
          </a:ln>
        </p:spPr>
      </p:pic>
      <p:sp>
        <p:nvSpPr>
          <p:cNvPr id="5" name="TextBox 4"/>
          <p:cNvSpPr txBox="1"/>
          <p:nvPr/>
        </p:nvSpPr>
        <p:spPr>
          <a:xfrm>
            <a:off x="4283968" y="5043575"/>
            <a:ext cx="2871936" cy="1569660"/>
          </a:xfrm>
          <a:prstGeom prst="rect">
            <a:avLst/>
          </a:prstGeom>
          <a:solidFill>
            <a:schemeClr val="tx2">
              <a:lumMod val="50000"/>
            </a:schemeClr>
          </a:solidFill>
        </p:spPr>
        <p:txBody>
          <a:bodyPr wrap="square" rtlCol="0">
            <a:spAutoFit/>
          </a:bodyPr>
          <a:lstStyle/>
          <a:p>
            <a:pPr algn="ctr"/>
            <a:r>
              <a:rPr lang="en-US" sz="2400" dirty="0" smtClean="0">
                <a:solidFill>
                  <a:schemeClr val="bg1"/>
                </a:solidFill>
              </a:rPr>
              <a:t>5 of the carbons form corners on the ring with the 6</a:t>
            </a:r>
            <a:r>
              <a:rPr lang="en-US" sz="2400" baseline="30000" dirty="0" smtClean="0">
                <a:solidFill>
                  <a:schemeClr val="bg1"/>
                </a:solidFill>
              </a:rPr>
              <a:t>th</a:t>
            </a:r>
            <a:r>
              <a:rPr lang="en-US" sz="2400" dirty="0" smtClean="0">
                <a:solidFill>
                  <a:schemeClr val="bg1"/>
                </a:solidFill>
              </a:rPr>
              <a:t> corner taken by oxygen</a:t>
            </a:r>
            <a:endParaRPr lang="en-US" sz="2400" dirty="0">
              <a:solidFill>
                <a:schemeClr val="bg1"/>
              </a:solidFill>
            </a:endParaRPr>
          </a:p>
        </p:txBody>
      </p:sp>
      <p:sp>
        <p:nvSpPr>
          <p:cNvPr id="7" name="TextBox 6"/>
          <p:cNvSpPr txBox="1"/>
          <p:nvPr/>
        </p:nvSpPr>
        <p:spPr>
          <a:xfrm>
            <a:off x="4716016" y="2420888"/>
            <a:ext cx="2871936" cy="1200329"/>
          </a:xfrm>
          <a:prstGeom prst="rect">
            <a:avLst/>
          </a:prstGeom>
          <a:solidFill>
            <a:schemeClr val="tx2">
              <a:lumMod val="50000"/>
            </a:schemeClr>
          </a:solidFill>
        </p:spPr>
        <p:txBody>
          <a:bodyPr wrap="square" rtlCol="0">
            <a:spAutoFit/>
          </a:bodyPr>
          <a:lstStyle/>
          <a:p>
            <a:pPr algn="ctr"/>
            <a:r>
              <a:rPr lang="en-US" sz="2400" dirty="0" smtClean="0">
                <a:solidFill>
                  <a:schemeClr val="bg1"/>
                </a:solidFill>
              </a:rPr>
              <a:t>Glucose is the form of sugar that fuels respiration</a:t>
            </a:r>
            <a:endParaRPr lang="en-US" sz="2400" dirty="0">
              <a:solidFill>
                <a:schemeClr val="bg1"/>
              </a:solidFill>
            </a:endParaRPr>
          </a:p>
        </p:txBody>
      </p:sp>
      <p:sp>
        <p:nvSpPr>
          <p:cNvPr id="8" name="TextBox 7"/>
          <p:cNvSpPr txBox="1"/>
          <p:nvPr/>
        </p:nvSpPr>
        <p:spPr>
          <a:xfrm>
            <a:off x="6084168" y="3531494"/>
            <a:ext cx="2871936" cy="1200329"/>
          </a:xfrm>
          <a:prstGeom prst="rect">
            <a:avLst/>
          </a:prstGeom>
          <a:solidFill>
            <a:schemeClr val="tx2">
              <a:lumMod val="50000"/>
            </a:schemeClr>
          </a:solidFill>
        </p:spPr>
        <p:txBody>
          <a:bodyPr wrap="square" rtlCol="0">
            <a:spAutoFit/>
          </a:bodyPr>
          <a:lstStyle/>
          <a:p>
            <a:pPr algn="ctr"/>
            <a:r>
              <a:rPr lang="en-US" sz="2400" dirty="0" smtClean="0">
                <a:solidFill>
                  <a:schemeClr val="bg1"/>
                </a:solidFill>
              </a:rPr>
              <a:t>Glucose forms the base unit for many polymers</a:t>
            </a:r>
            <a:endParaRPr lang="en-US" sz="2400" dirty="0">
              <a:solidFill>
                <a:schemeClr val="bg1"/>
              </a:solidFill>
            </a:endParaRPr>
          </a:p>
        </p:txBody>
      </p:sp>
      <p:sp>
        <p:nvSpPr>
          <p:cNvPr id="9" name="TextBox 8"/>
          <p:cNvSpPr txBox="1"/>
          <p:nvPr/>
        </p:nvSpPr>
        <p:spPr>
          <a:xfrm>
            <a:off x="0" y="914400"/>
            <a:ext cx="4283968" cy="707886"/>
          </a:xfrm>
          <a:prstGeom prst="rect">
            <a:avLst/>
          </a:prstGeom>
          <a:solidFill>
            <a:schemeClr val="tx2">
              <a:lumMod val="50000"/>
            </a:schemeClr>
          </a:solidFill>
        </p:spPr>
        <p:txBody>
          <a:bodyPr wrap="square" rtlCol="0">
            <a:spAutoFit/>
          </a:bodyPr>
          <a:lstStyle/>
          <a:p>
            <a:r>
              <a:rPr lang="en-US" sz="4000" dirty="0" smtClean="0">
                <a:solidFill>
                  <a:schemeClr val="bg1"/>
                </a:solidFill>
              </a:rPr>
              <a:t>Monosaccharide #1</a:t>
            </a:r>
            <a:endParaRPr lang="en-US" sz="4000" baseline="-25000" dirty="0" smtClean="0">
              <a:solidFill>
                <a:schemeClr val="bg1"/>
              </a:solidFill>
            </a:endParaRPr>
          </a:p>
        </p:txBody>
      </p:sp>
      <p:pic>
        <p:nvPicPr>
          <p:cNvPr id="11" name="Picture 1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2"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3939049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945244" y="4761"/>
            <a:ext cx="5665356" cy="5638800"/>
          </a:xfrm>
          <a:prstGeom prst="rect">
            <a:avLst/>
          </a:prstGeom>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a:t>
            </a:r>
            <a:r>
              <a:rPr lang="en-US" sz="2200" dirty="0">
                <a:latin typeface="Arial"/>
                <a:cs typeface="Arial"/>
              </a:rPr>
              <a:t>3</a:t>
            </a:r>
            <a:r>
              <a:rPr lang="en-US" sz="2200" dirty="0" smtClean="0">
                <a:latin typeface="Arial"/>
                <a:cs typeface="Arial"/>
              </a:rPr>
              <a:t> </a:t>
            </a:r>
            <a:r>
              <a:rPr lang="en-US" sz="2400" dirty="0">
                <a:solidFill>
                  <a:srgbClr val="000000"/>
                </a:solidFill>
                <a:latin typeface="Arial"/>
                <a:cs typeface="Arial"/>
              </a:rPr>
              <a:t>Lipids are more suitable for long-term energy storage in humans than carbohydrates.</a:t>
            </a:r>
          </a:p>
        </p:txBody>
      </p:sp>
      <p:sp>
        <p:nvSpPr>
          <p:cNvPr id="2" name="Rectangle 1"/>
          <p:cNvSpPr/>
          <p:nvPr/>
        </p:nvSpPr>
        <p:spPr>
          <a:xfrm>
            <a:off x="152400" y="938390"/>
            <a:ext cx="4572000" cy="3139321"/>
          </a:xfrm>
          <a:prstGeom prst="rect">
            <a:avLst/>
          </a:prstGeom>
          <a:solidFill>
            <a:srgbClr val="DCE6F2">
              <a:alpha val="65000"/>
            </a:srgbClr>
          </a:solidFill>
        </p:spPr>
        <p:txBody>
          <a:bodyPr>
            <a:spAutoFit/>
          </a:bodyPr>
          <a:lstStyle/>
          <a:p>
            <a:r>
              <a:rPr lang="en-US" dirty="0" smtClean="0"/>
              <a:t>Reasons </a:t>
            </a:r>
            <a:r>
              <a:rPr lang="en-US" dirty="0"/>
              <a:t>for using lipids </a:t>
            </a:r>
            <a:r>
              <a:rPr lang="en-US" dirty="0" smtClean="0"/>
              <a:t>for </a:t>
            </a:r>
            <a:r>
              <a:rPr lang="en-US" dirty="0"/>
              <a:t>long-term energy storage:</a:t>
            </a:r>
          </a:p>
          <a:p>
            <a:pPr marL="285750" indent="-285750">
              <a:buFont typeface="Arial"/>
              <a:buChar char="•"/>
            </a:pPr>
            <a:r>
              <a:rPr lang="en-US" b="1" dirty="0" smtClean="0"/>
              <a:t>The </a:t>
            </a:r>
            <a:r>
              <a:rPr lang="en-US" b="1" dirty="0"/>
              <a:t>amount of energy released </a:t>
            </a:r>
            <a:r>
              <a:rPr lang="en-US" dirty="0"/>
              <a:t>in cell respiration per gram of lipids is </a:t>
            </a:r>
            <a:r>
              <a:rPr lang="en-US" b="1" dirty="0" smtClean="0"/>
              <a:t>double</a:t>
            </a:r>
            <a:r>
              <a:rPr lang="en-US" dirty="0" smtClean="0"/>
              <a:t> that for carbohydrates (and protein)</a:t>
            </a:r>
            <a:endParaRPr lang="en-US" dirty="0"/>
          </a:p>
          <a:p>
            <a:pPr marL="285750" indent="-285750">
              <a:buFont typeface="Arial"/>
              <a:buChar char="•"/>
            </a:pPr>
            <a:r>
              <a:rPr lang="en-US" dirty="0" smtClean="0"/>
              <a:t>Lipids add </a:t>
            </a:r>
            <a:r>
              <a:rPr lang="en-US" b="1" dirty="0" smtClean="0"/>
              <a:t>1/6 as </a:t>
            </a:r>
            <a:r>
              <a:rPr lang="en-US" b="1" dirty="0"/>
              <a:t>much to body </a:t>
            </a:r>
            <a:r>
              <a:rPr lang="en-US" b="1" dirty="0" smtClean="0"/>
              <a:t>mass</a:t>
            </a:r>
            <a:r>
              <a:rPr lang="en-US" b="1" dirty="0"/>
              <a:t> </a:t>
            </a:r>
            <a:r>
              <a:rPr lang="en-US" b="1" dirty="0" smtClean="0"/>
              <a:t>as carbohydrates</a:t>
            </a:r>
            <a:r>
              <a:rPr lang="en-US" dirty="0"/>
              <a:t>:</a:t>
            </a:r>
            <a:r>
              <a:rPr lang="en-US" dirty="0" smtClean="0"/>
              <a:t> fats are stored as pure droplets whereas when 1g glycogen is stored it is associated with 2g of water. This is especially critical for active animals as energy stores have to be carried.</a:t>
            </a:r>
          </a:p>
        </p:txBody>
      </p:sp>
      <p:sp>
        <p:nvSpPr>
          <p:cNvPr id="7" name="Rectangle 6"/>
          <p:cNvSpPr/>
          <p:nvPr/>
        </p:nvSpPr>
        <p:spPr>
          <a:xfrm>
            <a:off x="647700" y="4556480"/>
            <a:ext cx="7670800" cy="1477328"/>
          </a:xfrm>
          <a:prstGeom prst="rect">
            <a:avLst/>
          </a:prstGeom>
          <a:solidFill>
            <a:srgbClr val="DCE6F2">
              <a:alpha val="65000"/>
            </a:srgbClr>
          </a:solidFill>
        </p:spPr>
        <p:txBody>
          <a:bodyPr wrap="square">
            <a:spAutoFit/>
          </a:bodyPr>
          <a:lstStyle/>
          <a:p>
            <a:r>
              <a:rPr lang="en-US" dirty="0" smtClean="0"/>
              <a:t>					                               (energy in) 1g lipids                        </a:t>
            </a:r>
          </a:p>
          <a:p>
            <a:r>
              <a:rPr lang="en-US" dirty="0"/>
              <a:t>Mass used for storage	</a:t>
            </a:r>
            <a:r>
              <a:rPr lang="en-US" dirty="0" smtClean="0"/>
              <a:t>=</a:t>
            </a:r>
          </a:p>
          <a:p>
            <a:r>
              <a:rPr lang="en-US" dirty="0" smtClean="0"/>
              <a:t>			</a:t>
            </a:r>
            <a:r>
              <a:rPr lang="en-US" dirty="0"/>
              <a:t>	</a:t>
            </a:r>
            <a:r>
              <a:rPr lang="en-US" dirty="0" smtClean="0"/>
              <a:t>		(energy in) 2g carbohydrate + 4g associated water</a:t>
            </a:r>
          </a:p>
          <a:p>
            <a:endParaRPr lang="en-US" dirty="0" smtClean="0"/>
          </a:p>
          <a:p>
            <a:r>
              <a:rPr lang="en-US" dirty="0"/>
              <a:t>	</a:t>
            </a:r>
            <a:r>
              <a:rPr lang="en-US" dirty="0" smtClean="0"/>
              <a:t>				= 1 / 6</a:t>
            </a:r>
          </a:p>
        </p:txBody>
      </p:sp>
      <p:cxnSp>
        <p:nvCxnSpPr>
          <p:cNvPr id="8" name="Straight Connector 7"/>
          <p:cNvCxnSpPr/>
          <p:nvPr/>
        </p:nvCxnSpPr>
        <p:spPr>
          <a:xfrm>
            <a:off x="3517900" y="5029200"/>
            <a:ext cx="4610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82600" y="6611372"/>
            <a:ext cx="8661400" cy="276999"/>
          </a:xfrm>
          <a:prstGeom prst="rect">
            <a:avLst/>
          </a:prstGeom>
        </p:spPr>
        <p:txBody>
          <a:bodyPr wrap="square">
            <a:spAutoFit/>
          </a:bodyPr>
          <a:lstStyle/>
          <a:p>
            <a:pPr algn="r"/>
            <a:r>
              <a:rPr lang="en-US" sz="1200" dirty="0" smtClean="0">
                <a:hlinkClick r:id="rId3"/>
              </a:rPr>
              <a:t>https://commons.wikimedia.org/wiki/Bat#mediaviewer/File:PikiWiki_Israel_11327_Wildlife_and_Plants_of_Israel-Bat-003.jpg</a:t>
            </a:r>
            <a:endParaRPr lang="en-US" sz="1200" dirty="0"/>
          </a:p>
        </p:txBody>
      </p:sp>
    </p:spTree>
    <p:extLst>
      <p:ext uri="{BB962C8B-B14F-4D97-AF65-F5344CB8AC3E}">
        <p14:creationId xmlns:p14="http://schemas.microsoft.com/office/powerpoint/2010/main" val="1072252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47700"/>
            <a:ext cx="9144000" cy="9144000"/>
          </a:xfrm>
          <a:prstGeom prst="rect">
            <a:avLst/>
          </a:prstGeom>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a:t>
            </a:r>
            <a:r>
              <a:rPr lang="en-US" sz="2200" dirty="0">
                <a:latin typeface="Arial"/>
                <a:cs typeface="Arial"/>
              </a:rPr>
              <a:t>3</a:t>
            </a:r>
            <a:r>
              <a:rPr lang="en-US" sz="2200" dirty="0" smtClean="0">
                <a:latin typeface="Arial"/>
                <a:cs typeface="Arial"/>
              </a:rPr>
              <a:t> </a:t>
            </a:r>
            <a:r>
              <a:rPr lang="en-US" sz="2400" dirty="0">
                <a:solidFill>
                  <a:srgbClr val="000000"/>
                </a:solidFill>
                <a:latin typeface="Arial"/>
                <a:cs typeface="Arial"/>
              </a:rPr>
              <a:t>Lipids are more suitable for long-term energy storage in humans than carbohydrates.</a:t>
            </a:r>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1320" y="6527416"/>
            <a:ext cx="1822680" cy="330584"/>
          </a:xfrm>
          <a:prstGeom prst="rect">
            <a:avLst/>
          </a:prstGeom>
        </p:spPr>
      </p:pic>
      <p:sp>
        <p:nvSpPr>
          <p:cNvPr id="2" name="Rectangle 1"/>
          <p:cNvSpPr/>
          <p:nvPr/>
        </p:nvSpPr>
        <p:spPr>
          <a:xfrm>
            <a:off x="190500" y="963790"/>
            <a:ext cx="5181600" cy="3139321"/>
          </a:xfrm>
          <a:prstGeom prst="rect">
            <a:avLst/>
          </a:prstGeom>
          <a:noFill/>
        </p:spPr>
        <p:txBody>
          <a:bodyPr wrap="square">
            <a:spAutoFit/>
          </a:bodyPr>
          <a:lstStyle/>
          <a:p>
            <a:r>
              <a:rPr lang="en-US" dirty="0" smtClean="0"/>
              <a:t>Why is glycogen is needed at all?</a:t>
            </a:r>
          </a:p>
          <a:p>
            <a:endParaRPr lang="en-US" dirty="0"/>
          </a:p>
          <a:p>
            <a:pPr marL="285750" indent="-285750">
              <a:buFont typeface="Arial"/>
              <a:buChar char="•"/>
            </a:pPr>
            <a:r>
              <a:rPr lang="en-US" dirty="0" smtClean="0"/>
              <a:t>This </a:t>
            </a:r>
            <a:r>
              <a:rPr lang="en-US" dirty="0"/>
              <a:t>is because </a:t>
            </a:r>
            <a:r>
              <a:rPr lang="en-US" dirty="0" smtClean="0"/>
              <a:t>glycogen can </a:t>
            </a:r>
            <a:r>
              <a:rPr lang="en-US" dirty="0"/>
              <a:t>be broken down to glucose </a:t>
            </a:r>
            <a:r>
              <a:rPr lang="en-US" dirty="0" smtClean="0"/>
              <a:t>rapidly</a:t>
            </a:r>
          </a:p>
          <a:p>
            <a:pPr marL="285750" indent="-285750">
              <a:buFont typeface="Arial"/>
              <a:buChar char="•"/>
            </a:pPr>
            <a:r>
              <a:rPr lang="en-US" dirty="0" smtClean="0"/>
              <a:t>and then </a:t>
            </a:r>
            <a:r>
              <a:rPr lang="en-US" dirty="0"/>
              <a:t>transported easily by the blood to </a:t>
            </a:r>
            <a:r>
              <a:rPr lang="en-US" dirty="0" smtClean="0"/>
              <a:t>where it </a:t>
            </a:r>
            <a:r>
              <a:rPr lang="en-US" dirty="0"/>
              <a:t>is </a:t>
            </a:r>
            <a:r>
              <a:rPr lang="en-US" dirty="0" smtClean="0"/>
              <a:t>needed</a:t>
            </a:r>
          </a:p>
          <a:p>
            <a:pPr marL="285750" indent="-285750">
              <a:buFont typeface="Arial"/>
              <a:buChar char="•"/>
            </a:pPr>
            <a:r>
              <a:rPr lang="en-US" dirty="0" smtClean="0"/>
              <a:t>Fats in adipose tissue cannot be mobilized as rapidly</a:t>
            </a:r>
          </a:p>
          <a:p>
            <a:pPr marL="285750" indent="-285750">
              <a:buFont typeface="Arial"/>
              <a:buChar char="•"/>
            </a:pPr>
            <a:r>
              <a:rPr lang="en-US" dirty="0" smtClean="0"/>
              <a:t>Glucose </a:t>
            </a:r>
            <a:r>
              <a:rPr lang="en-US" dirty="0"/>
              <a:t>can be used either in anaerobic or aerobic cell respiration whereas fats and fatty acids can only be used in aerobic </a:t>
            </a:r>
            <a:r>
              <a:rPr lang="en-US" dirty="0" smtClean="0"/>
              <a:t>respiration</a:t>
            </a:r>
            <a:endParaRPr lang="en-US" dirty="0">
              <a:effectLst/>
            </a:endParaRPr>
          </a:p>
        </p:txBody>
      </p:sp>
    </p:spTree>
    <p:extLst>
      <p:ext uri="{BB962C8B-B14F-4D97-AF65-F5344CB8AC3E}">
        <p14:creationId xmlns:p14="http://schemas.microsoft.com/office/powerpoint/2010/main" val="2404605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837" y="840400"/>
            <a:ext cx="8839200" cy="1938992"/>
          </a:xfrm>
          <a:prstGeom prst="rect">
            <a:avLst/>
          </a:prstGeom>
          <a:noFill/>
        </p:spPr>
        <p:txBody>
          <a:bodyPr wrap="square" rtlCol="0">
            <a:spAutoFit/>
          </a:bodyPr>
          <a:lstStyle/>
          <a:p>
            <a:r>
              <a:rPr lang="en-US" sz="2000" b="1" dirty="0" smtClean="0"/>
              <a:t>Glycogen </a:t>
            </a:r>
            <a:r>
              <a:rPr lang="en-US" sz="2000" dirty="0" smtClean="0"/>
              <a:t>is the medium-term energy storage molecule in animals. It is stored in the liver and muscles. The energy stored in glycogen is more readily available than the energy stored in fat.</a:t>
            </a:r>
          </a:p>
          <a:p>
            <a:pPr algn="ctr"/>
            <a:endParaRPr lang="en-US" sz="2000" dirty="0"/>
          </a:p>
          <a:p>
            <a:r>
              <a:rPr lang="en-US" sz="2000" b="1" dirty="0" smtClean="0"/>
              <a:t>Glucose </a:t>
            </a:r>
            <a:r>
              <a:rPr lang="en-US" sz="2000" dirty="0" smtClean="0"/>
              <a:t>in the bloodstream is for immediate use and will either be used in respiration to yield ATP or converted to glycogen or fat</a:t>
            </a:r>
            <a:endParaRPr lang="en-US" sz="2000" b="1" dirty="0" smtClean="0"/>
          </a:p>
        </p:txBody>
      </p:sp>
      <p:sp>
        <p:nvSpPr>
          <p:cNvPr id="5" name="TextBox 4"/>
          <p:cNvSpPr txBox="1"/>
          <p:nvPr/>
        </p:nvSpPr>
        <p:spPr>
          <a:xfrm>
            <a:off x="277091" y="3048000"/>
            <a:ext cx="2438400" cy="738664"/>
          </a:xfrm>
          <a:prstGeom prst="rect">
            <a:avLst/>
          </a:prstGeom>
          <a:noFill/>
        </p:spPr>
        <p:txBody>
          <a:bodyPr wrap="square" rtlCol="0">
            <a:spAutoFit/>
          </a:bodyPr>
          <a:lstStyle/>
          <a:p>
            <a:r>
              <a:rPr lang="en-US" sz="2400" dirty="0" smtClean="0">
                <a:solidFill>
                  <a:srgbClr val="FF0000"/>
                </a:solidFill>
              </a:rPr>
              <a:t>An analogy:</a:t>
            </a:r>
          </a:p>
          <a:p>
            <a:endParaRPr lang="en-AU" dirty="0">
              <a:solidFill>
                <a:srgbClr val="FF0000"/>
              </a:solidFill>
            </a:endParaRPr>
          </a:p>
        </p:txBody>
      </p:sp>
      <p:sp>
        <p:nvSpPr>
          <p:cNvPr id="6" name="TextBox 5"/>
          <p:cNvSpPr txBox="1"/>
          <p:nvPr/>
        </p:nvSpPr>
        <p:spPr>
          <a:xfrm>
            <a:off x="1357745" y="3924134"/>
            <a:ext cx="1967346" cy="954107"/>
          </a:xfrm>
          <a:prstGeom prst="rect">
            <a:avLst/>
          </a:prstGeom>
          <a:noFill/>
        </p:spPr>
        <p:txBody>
          <a:bodyPr wrap="square" rtlCol="0">
            <a:spAutoFit/>
          </a:bodyPr>
          <a:lstStyle/>
          <a:p>
            <a:pPr algn="ctr"/>
            <a:r>
              <a:rPr lang="en-US" sz="2800" dirty="0" smtClean="0"/>
              <a:t>You are</a:t>
            </a:r>
          </a:p>
          <a:p>
            <a:pPr algn="ctr"/>
            <a:r>
              <a:rPr lang="en-US" sz="2800" dirty="0" smtClean="0"/>
              <a:t>paid in cash</a:t>
            </a:r>
            <a:endParaRPr lang="en-AU" sz="2800" dirty="0"/>
          </a:p>
        </p:txBody>
      </p:sp>
      <p:sp>
        <p:nvSpPr>
          <p:cNvPr id="7" name="TextBox 6"/>
          <p:cNvSpPr txBox="1"/>
          <p:nvPr/>
        </p:nvSpPr>
        <p:spPr>
          <a:xfrm>
            <a:off x="4966855" y="2909501"/>
            <a:ext cx="1496291" cy="584775"/>
          </a:xfrm>
          <a:prstGeom prst="rect">
            <a:avLst/>
          </a:prstGeom>
          <a:noFill/>
        </p:spPr>
        <p:txBody>
          <a:bodyPr wrap="square" rtlCol="0">
            <a:spAutoFit/>
          </a:bodyPr>
          <a:lstStyle/>
          <a:p>
            <a:r>
              <a:rPr lang="en-US" sz="3200" dirty="0" smtClean="0"/>
              <a:t>Wallet </a:t>
            </a:r>
            <a:endParaRPr lang="en-AU" sz="3200" dirty="0"/>
          </a:p>
        </p:txBody>
      </p:sp>
      <p:sp>
        <p:nvSpPr>
          <p:cNvPr id="8" name="TextBox 7"/>
          <p:cNvSpPr txBox="1"/>
          <p:nvPr/>
        </p:nvSpPr>
        <p:spPr>
          <a:xfrm>
            <a:off x="7148946" y="4828914"/>
            <a:ext cx="1496291" cy="584775"/>
          </a:xfrm>
          <a:prstGeom prst="rect">
            <a:avLst/>
          </a:prstGeom>
          <a:noFill/>
        </p:spPr>
        <p:txBody>
          <a:bodyPr wrap="square" rtlCol="0">
            <a:spAutoFit/>
          </a:bodyPr>
          <a:lstStyle/>
          <a:p>
            <a:r>
              <a:rPr lang="en-US" sz="3200" dirty="0" smtClean="0"/>
              <a:t>Bank</a:t>
            </a:r>
            <a:endParaRPr lang="en-AU" sz="3200" dirty="0"/>
          </a:p>
        </p:txBody>
      </p:sp>
      <p:cxnSp>
        <p:nvCxnSpPr>
          <p:cNvPr id="10" name="Straight Arrow Connector 9"/>
          <p:cNvCxnSpPr/>
          <p:nvPr/>
        </p:nvCxnSpPr>
        <p:spPr>
          <a:xfrm flipV="1">
            <a:off x="3061855" y="3201888"/>
            <a:ext cx="1905000" cy="10098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25091" y="4696691"/>
            <a:ext cx="3726873" cy="4246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34045" y="4927534"/>
            <a:ext cx="0" cy="10346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16180" y="5903893"/>
            <a:ext cx="1967346" cy="523220"/>
          </a:xfrm>
          <a:prstGeom prst="rect">
            <a:avLst/>
          </a:prstGeom>
          <a:noFill/>
        </p:spPr>
        <p:txBody>
          <a:bodyPr wrap="square" rtlCol="0">
            <a:spAutoFit/>
          </a:bodyPr>
          <a:lstStyle/>
          <a:p>
            <a:pPr algn="ctr"/>
            <a:r>
              <a:rPr lang="en-US" sz="2800" dirty="0" smtClean="0"/>
              <a:t>Spend it!</a:t>
            </a:r>
            <a:endParaRPr lang="en-AU" sz="2800" dirty="0"/>
          </a:p>
        </p:txBody>
      </p:sp>
      <p:sp>
        <p:nvSpPr>
          <p:cNvPr id="26" name="TextBox 25"/>
          <p:cNvSpPr txBox="1"/>
          <p:nvPr/>
        </p:nvSpPr>
        <p:spPr>
          <a:xfrm rot="379135">
            <a:off x="4059382" y="4517699"/>
            <a:ext cx="1967346" cy="369332"/>
          </a:xfrm>
          <a:prstGeom prst="rect">
            <a:avLst/>
          </a:prstGeom>
          <a:noFill/>
        </p:spPr>
        <p:txBody>
          <a:bodyPr wrap="square" rtlCol="0">
            <a:spAutoFit/>
          </a:bodyPr>
          <a:lstStyle/>
          <a:p>
            <a:pPr algn="ctr"/>
            <a:r>
              <a:rPr lang="en-US" dirty="0" smtClean="0">
                <a:solidFill>
                  <a:schemeClr val="accent1"/>
                </a:solidFill>
              </a:rPr>
              <a:t>Deposit in the</a:t>
            </a:r>
            <a:endParaRPr lang="en-AU" dirty="0">
              <a:solidFill>
                <a:schemeClr val="accent1"/>
              </a:solidFill>
            </a:endParaRPr>
          </a:p>
        </p:txBody>
      </p:sp>
      <p:sp>
        <p:nvSpPr>
          <p:cNvPr id="27" name="TextBox 26"/>
          <p:cNvSpPr txBox="1"/>
          <p:nvPr/>
        </p:nvSpPr>
        <p:spPr>
          <a:xfrm rot="19912493">
            <a:off x="2985160" y="3310189"/>
            <a:ext cx="1967346" cy="369332"/>
          </a:xfrm>
          <a:prstGeom prst="rect">
            <a:avLst/>
          </a:prstGeom>
          <a:noFill/>
        </p:spPr>
        <p:txBody>
          <a:bodyPr wrap="square" rtlCol="0">
            <a:spAutoFit/>
          </a:bodyPr>
          <a:lstStyle/>
          <a:p>
            <a:pPr algn="ctr"/>
            <a:r>
              <a:rPr lang="en-US" dirty="0" smtClean="0">
                <a:solidFill>
                  <a:schemeClr val="accent1"/>
                </a:solidFill>
              </a:rPr>
              <a:t>Put it in your</a:t>
            </a:r>
            <a:endParaRPr lang="en-AU" dirty="0">
              <a:solidFill>
                <a:schemeClr val="accent1"/>
              </a:solidFill>
            </a:endParaRPr>
          </a:p>
        </p:txBody>
      </p:sp>
      <p:sp>
        <p:nvSpPr>
          <p:cNvPr id="29" name="TextBox 28"/>
          <p:cNvSpPr txBox="1"/>
          <p:nvPr/>
        </p:nvSpPr>
        <p:spPr>
          <a:xfrm>
            <a:off x="5043055" y="3320347"/>
            <a:ext cx="1496291" cy="307777"/>
          </a:xfrm>
          <a:prstGeom prst="rect">
            <a:avLst/>
          </a:prstGeom>
          <a:noFill/>
        </p:spPr>
        <p:txBody>
          <a:bodyPr wrap="square" rtlCol="0">
            <a:spAutoFit/>
          </a:bodyPr>
          <a:lstStyle/>
          <a:p>
            <a:r>
              <a:rPr lang="en-US" sz="1400" dirty="0" smtClean="0"/>
              <a:t>(Glycogen)</a:t>
            </a:r>
            <a:endParaRPr lang="en-AU" sz="1400" dirty="0"/>
          </a:p>
        </p:txBody>
      </p:sp>
      <p:sp>
        <p:nvSpPr>
          <p:cNvPr id="30" name="TextBox 29"/>
          <p:cNvSpPr txBox="1"/>
          <p:nvPr/>
        </p:nvSpPr>
        <p:spPr>
          <a:xfrm>
            <a:off x="7148946" y="5303312"/>
            <a:ext cx="1496291" cy="307777"/>
          </a:xfrm>
          <a:prstGeom prst="rect">
            <a:avLst/>
          </a:prstGeom>
          <a:noFill/>
        </p:spPr>
        <p:txBody>
          <a:bodyPr wrap="square" rtlCol="0">
            <a:spAutoFit/>
          </a:bodyPr>
          <a:lstStyle/>
          <a:p>
            <a:r>
              <a:rPr lang="en-US" sz="1400" dirty="0" smtClean="0"/>
              <a:t>(Fat)</a:t>
            </a:r>
            <a:endParaRPr lang="en-AU" sz="1400" dirty="0"/>
          </a:p>
        </p:txBody>
      </p:sp>
      <p:sp>
        <p:nvSpPr>
          <p:cNvPr id="31" name="TextBox 30"/>
          <p:cNvSpPr txBox="1"/>
          <p:nvPr/>
        </p:nvSpPr>
        <p:spPr>
          <a:xfrm>
            <a:off x="2266114" y="4724352"/>
            <a:ext cx="1496291" cy="307777"/>
          </a:xfrm>
          <a:prstGeom prst="rect">
            <a:avLst/>
          </a:prstGeom>
          <a:noFill/>
        </p:spPr>
        <p:txBody>
          <a:bodyPr wrap="square" rtlCol="0">
            <a:spAutoFit/>
          </a:bodyPr>
          <a:lstStyle/>
          <a:p>
            <a:r>
              <a:rPr lang="en-US" sz="1400" dirty="0" smtClean="0"/>
              <a:t>(Glucose)</a:t>
            </a:r>
            <a:endParaRPr lang="en-AU" sz="1400" dirty="0"/>
          </a:p>
        </p:txBody>
      </p:sp>
      <p:sp>
        <p:nvSpPr>
          <p:cNvPr id="32" name="TextBox 31"/>
          <p:cNvSpPr txBox="1"/>
          <p:nvPr/>
        </p:nvSpPr>
        <p:spPr>
          <a:xfrm>
            <a:off x="1593272" y="6273224"/>
            <a:ext cx="1496291" cy="307777"/>
          </a:xfrm>
          <a:prstGeom prst="rect">
            <a:avLst/>
          </a:prstGeom>
          <a:noFill/>
        </p:spPr>
        <p:txBody>
          <a:bodyPr wrap="square" rtlCol="0">
            <a:spAutoFit/>
          </a:bodyPr>
          <a:lstStyle/>
          <a:p>
            <a:r>
              <a:rPr lang="en-US" sz="1400" dirty="0" smtClean="0"/>
              <a:t>(Respiration)</a:t>
            </a:r>
            <a:endParaRPr lang="en-AU" sz="1400" dirty="0"/>
          </a:p>
        </p:txBody>
      </p:sp>
      <p:sp>
        <p:nvSpPr>
          <p:cNvPr id="33" name="Rectangle 32"/>
          <p:cNvSpPr/>
          <p:nvPr/>
        </p:nvSpPr>
        <p:spPr>
          <a:xfrm>
            <a:off x="6359236" y="2953159"/>
            <a:ext cx="2784763" cy="923330"/>
          </a:xfrm>
          <a:prstGeom prst="rect">
            <a:avLst/>
          </a:prstGeom>
        </p:spPr>
        <p:txBody>
          <a:bodyPr wrap="square">
            <a:spAutoFit/>
          </a:bodyPr>
          <a:lstStyle/>
          <a:p>
            <a:pPr algn="ctr"/>
            <a:r>
              <a:rPr lang="en-US" dirty="0">
                <a:solidFill>
                  <a:prstClr val="black"/>
                </a:solidFill>
              </a:rPr>
              <a:t>easy to get to, </a:t>
            </a:r>
            <a:endParaRPr lang="en-US" dirty="0" smtClean="0">
              <a:solidFill>
                <a:prstClr val="black"/>
              </a:solidFill>
            </a:endParaRPr>
          </a:p>
          <a:p>
            <a:pPr algn="ctr"/>
            <a:r>
              <a:rPr lang="en-US" dirty="0" smtClean="0">
                <a:solidFill>
                  <a:prstClr val="black"/>
                </a:solidFill>
              </a:rPr>
              <a:t>would </a:t>
            </a:r>
            <a:r>
              <a:rPr lang="en-US" dirty="0">
                <a:solidFill>
                  <a:prstClr val="black"/>
                </a:solidFill>
              </a:rPr>
              <a:t>be too big if you put in all your money</a:t>
            </a:r>
            <a:endParaRPr lang="en-AU" dirty="0"/>
          </a:p>
        </p:txBody>
      </p:sp>
      <p:sp>
        <p:nvSpPr>
          <p:cNvPr id="34" name="Rectangle 33"/>
          <p:cNvSpPr/>
          <p:nvPr/>
        </p:nvSpPr>
        <p:spPr>
          <a:xfrm>
            <a:off x="5555673" y="5611089"/>
            <a:ext cx="3394365" cy="646331"/>
          </a:xfrm>
          <a:prstGeom prst="rect">
            <a:avLst/>
          </a:prstGeom>
        </p:spPr>
        <p:txBody>
          <a:bodyPr wrap="square">
            <a:spAutoFit/>
          </a:bodyPr>
          <a:lstStyle/>
          <a:p>
            <a:pPr algn="ctr"/>
            <a:r>
              <a:rPr lang="en-US" dirty="0" smtClean="0">
                <a:solidFill>
                  <a:prstClr val="black"/>
                </a:solidFill>
              </a:rPr>
              <a:t>Can put lots of money here, more of a hassle to get it back out</a:t>
            </a:r>
            <a:endParaRPr lang="en-AU" dirty="0"/>
          </a:p>
        </p:txBody>
      </p:sp>
      <p:sp>
        <p:nvSpPr>
          <p:cNvPr id="19"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2.3.A</a:t>
            </a:r>
            <a:r>
              <a:rPr lang="en-US" sz="2200" dirty="0">
                <a:latin typeface="Arial"/>
                <a:cs typeface="Arial"/>
              </a:rPr>
              <a:t>3</a:t>
            </a:r>
            <a:r>
              <a:rPr lang="en-US" sz="2200" dirty="0" smtClean="0">
                <a:latin typeface="Arial"/>
                <a:cs typeface="Arial"/>
              </a:rPr>
              <a:t> </a:t>
            </a:r>
            <a:r>
              <a:rPr lang="en-US" sz="2400" dirty="0">
                <a:solidFill>
                  <a:srgbClr val="000000"/>
                </a:solidFill>
                <a:latin typeface="Arial"/>
                <a:cs typeface="Arial"/>
              </a:rPr>
              <a:t>Lipids are more suitable for long-term energy storage in humans than carbohydrates.</a:t>
            </a:r>
          </a:p>
        </p:txBody>
      </p:sp>
      <p:pic>
        <p:nvPicPr>
          <p:cNvPr id="20" name="Picture 1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Tree>
    <p:extLst>
      <p:ext uri="{BB962C8B-B14F-4D97-AF65-F5344CB8AC3E}">
        <p14:creationId xmlns:p14="http://schemas.microsoft.com/office/powerpoint/2010/main" val="417091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3" name="Rectangle 2"/>
          <p:cNvSpPr/>
          <p:nvPr/>
        </p:nvSpPr>
        <p:spPr>
          <a:xfrm>
            <a:off x="5119688" y="1075035"/>
            <a:ext cx="3822700" cy="3293209"/>
          </a:xfrm>
          <a:prstGeom prst="rect">
            <a:avLst/>
          </a:prstGeom>
          <a:solidFill>
            <a:schemeClr val="accent6">
              <a:lumMod val="20000"/>
              <a:lumOff val="80000"/>
            </a:schemeClr>
          </a:solidFill>
        </p:spPr>
        <p:txBody>
          <a:bodyPr wrap="square">
            <a:spAutoFit/>
          </a:bodyPr>
          <a:lstStyle/>
          <a:p>
            <a:r>
              <a:rPr lang="en-US" sz="1600" b="1" dirty="0" smtClean="0"/>
              <a:t>Body Mass Index (BMI) </a:t>
            </a:r>
            <a:r>
              <a:rPr lang="en-US" sz="1600" dirty="0"/>
              <a:t>is used as a screening tool to identify possible </a:t>
            </a:r>
            <a:r>
              <a:rPr lang="en-US" sz="1600" dirty="0" smtClean="0"/>
              <a:t>weight problems, however</a:t>
            </a:r>
            <a:r>
              <a:rPr lang="en-US" sz="1600" dirty="0"/>
              <a:t>, BMI is not a diagnostic </a:t>
            </a:r>
            <a:r>
              <a:rPr lang="en-US" sz="1600" dirty="0" smtClean="0"/>
              <a:t>tool. To </a:t>
            </a:r>
            <a:r>
              <a:rPr lang="en-US" sz="1600" dirty="0"/>
              <a:t>determine if excess weight is a health </a:t>
            </a:r>
            <a:r>
              <a:rPr lang="en-US" sz="1600" dirty="0" smtClean="0"/>
              <a:t>risk further assessments are needed such as:</a:t>
            </a:r>
          </a:p>
          <a:p>
            <a:pPr marL="285750" indent="-285750">
              <a:buFont typeface="Arial"/>
              <a:buChar char="•"/>
            </a:pPr>
            <a:r>
              <a:rPr lang="en-US" sz="1600" dirty="0" smtClean="0"/>
              <a:t>skinfold </a:t>
            </a:r>
            <a:r>
              <a:rPr lang="en-US" sz="1600" dirty="0"/>
              <a:t>thickness </a:t>
            </a:r>
            <a:r>
              <a:rPr lang="en-US" sz="1600" dirty="0" smtClean="0"/>
              <a:t>measurements</a:t>
            </a:r>
          </a:p>
          <a:p>
            <a:pPr marL="285750" indent="-285750">
              <a:buFont typeface="Arial"/>
              <a:buChar char="•"/>
            </a:pPr>
            <a:r>
              <a:rPr lang="en-US" sz="1600" dirty="0" smtClean="0"/>
              <a:t>evaluations </a:t>
            </a:r>
            <a:r>
              <a:rPr lang="en-US" sz="1600" dirty="0"/>
              <a:t>of </a:t>
            </a:r>
            <a:r>
              <a:rPr lang="en-US" sz="1600" dirty="0" smtClean="0"/>
              <a:t>diet</a:t>
            </a:r>
          </a:p>
          <a:p>
            <a:pPr marL="285750" indent="-285750">
              <a:buFont typeface="Arial"/>
              <a:buChar char="•"/>
            </a:pPr>
            <a:r>
              <a:rPr lang="en-US" sz="1600" dirty="0" smtClean="0"/>
              <a:t>physical activity</a:t>
            </a:r>
          </a:p>
          <a:p>
            <a:pPr marL="285750" indent="-285750">
              <a:buFont typeface="Arial"/>
              <a:buChar char="•"/>
            </a:pPr>
            <a:r>
              <a:rPr lang="en-US" sz="1600" dirty="0" smtClean="0"/>
              <a:t>and family history</a:t>
            </a:r>
          </a:p>
          <a:p>
            <a:pPr marL="285750" indent="-285750">
              <a:buFont typeface="Arial"/>
              <a:buChar char="•"/>
            </a:pPr>
            <a:endParaRPr lang="en-US" sz="1600" dirty="0"/>
          </a:p>
          <a:p>
            <a:r>
              <a:rPr lang="en-US" sz="1600" dirty="0" smtClean="0"/>
              <a:t>The table below can be used to assess an adult’s status</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4186846483"/>
              </p:ext>
            </p:extLst>
          </p:nvPr>
        </p:nvGraphicFramePr>
        <p:xfrm>
          <a:off x="5119688" y="4495800"/>
          <a:ext cx="3822700" cy="2113280"/>
        </p:xfrm>
        <a:graphic>
          <a:graphicData uri="http://schemas.openxmlformats.org/drawingml/2006/table">
            <a:tbl>
              <a:tblPr firstRow="1" bandRow="1">
                <a:tableStyleId>{2D5ABB26-0587-4C30-8999-92F81FD0307C}</a:tableStyleId>
              </a:tblPr>
              <a:tblGrid>
                <a:gridCol w="1816100"/>
                <a:gridCol w="2006600"/>
              </a:tblGrid>
              <a:tr h="411480">
                <a:tc>
                  <a:txBody>
                    <a:bodyPr/>
                    <a:lstStyle/>
                    <a:p>
                      <a:pPr algn="ctr"/>
                      <a:r>
                        <a:rPr lang="en-US" sz="1600" b="1" dirty="0" smtClean="0"/>
                        <a:t>BMI</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	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t>Below 18.5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Underweight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t>18.5 – 24.9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Normal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7360">
                <a:tc>
                  <a:txBody>
                    <a:bodyPr/>
                    <a:lstStyle/>
                    <a:p>
                      <a:r>
                        <a:rPr lang="en-US" sz="1600" dirty="0" smtClean="0"/>
                        <a:t>25.0 – 29.9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Overweight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t>30.0 and Above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Obese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77800" y="1070570"/>
            <a:ext cx="4572000" cy="3785652"/>
          </a:xfrm>
          <a:prstGeom prst="rect">
            <a:avLst/>
          </a:prstGeom>
          <a:solidFill>
            <a:schemeClr val="accent6">
              <a:lumMod val="20000"/>
              <a:lumOff val="80000"/>
            </a:schemeClr>
          </a:solidFill>
        </p:spPr>
        <p:txBody>
          <a:bodyPr wrap="square">
            <a:spAutoFit/>
          </a:bodyPr>
          <a:lstStyle/>
          <a:p>
            <a:r>
              <a:rPr lang="en-US" sz="1600" dirty="0"/>
              <a:t>In some parts of the world food supplies are insufficient or are unevenly distributed and many people as a result are </a:t>
            </a:r>
            <a:r>
              <a:rPr lang="en-US" sz="1600" b="1" dirty="0" smtClean="0"/>
              <a:t>underweight</a:t>
            </a:r>
            <a:r>
              <a:rPr lang="en-US" sz="1600" dirty="0" smtClean="0"/>
              <a:t>.</a:t>
            </a:r>
          </a:p>
          <a:p>
            <a:endParaRPr lang="en-US" sz="1600" dirty="0"/>
          </a:p>
          <a:p>
            <a:r>
              <a:rPr lang="en-US" sz="1600" dirty="0" smtClean="0"/>
              <a:t>In </a:t>
            </a:r>
            <a:r>
              <a:rPr lang="en-US" sz="1600" dirty="0"/>
              <a:t>other parts of the world a likelier cause of being underweight is anorexia nervosa. This is a psychological condition that involves voluntary starvation and loss of body mass. </a:t>
            </a:r>
          </a:p>
          <a:p>
            <a:endParaRPr lang="en-US" sz="1600" dirty="0" smtClean="0"/>
          </a:p>
          <a:p>
            <a:r>
              <a:rPr lang="en-US" sz="1600" b="1" dirty="0" smtClean="0"/>
              <a:t>Obesity</a:t>
            </a:r>
            <a:r>
              <a:rPr lang="en-US" sz="1600" dirty="0" smtClean="0"/>
              <a:t> </a:t>
            </a:r>
            <a:r>
              <a:rPr lang="en-US" sz="1600" dirty="0"/>
              <a:t>is an increasing problem</a:t>
            </a:r>
          </a:p>
          <a:p>
            <a:r>
              <a:rPr lang="en-US" sz="1600" dirty="0"/>
              <a:t>in some countries. Obesity increases the risk of conditions such as coronary heart disease and type </a:t>
            </a:r>
            <a:r>
              <a:rPr lang="en-US" sz="1600" dirty="0" smtClean="0"/>
              <a:t>II </a:t>
            </a:r>
            <a:r>
              <a:rPr lang="en-US" sz="1600" dirty="0"/>
              <a:t>diabetes. It reduces life expectancy significantly and is increasing </a:t>
            </a:r>
            <a:r>
              <a:rPr lang="en-US" sz="1600" dirty="0" smtClean="0"/>
              <a:t>the </a:t>
            </a:r>
            <a:r>
              <a:rPr lang="en-US" sz="1600" dirty="0"/>
              <a:t>overall costs of health care in countries where rates of obesity are rising. </a:t>
            </a:r>
          </a:p>
        </p:txBody>
      </p:sp>
    </p:spTree>
    <p:extLst>
      <p:ext uri="{BB962C8B-B14F-4D97-AF65-F5344CB8AC3E}">
        <p14:creationId xmlns:p14="http://schemas.microsoft.com/office/powerpoint/2010/main" val="1742564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pic>
        <p:nvPicPr>
          <p:cNvPr id="2" name="Picture 1"/>
          <p:cNvPicPr>
            <a:picLocks noChangeAspect="1"/>
          </p:cNvPicPr>
          <p:nvPr/>
        </p:nvPicPr>
        <p:blipFill>
          <a:blip r:embed="rId2"/>
          <a:stretch>
            <a:fillRect/>
          </a:stretch>
        </p:blipFill>
        <p:spPr>
          <a:xfrm>
            <a:off x="4007742" y="825500"/>
            <a:ext cx="4786116" cy="6032500"/>
          </a:xfrm>
          <a:prstGeom prst="rect">
            <a:avLst/>
          </a:prstGeom>
        </p:spPr>
      </p:pic>
      <p:sp>
        <p:nvSpPr>
          <p:cNvPr id="4" name="Rectangle 3"/>
          <p:cNvSpPr/>
          <p:nvPr/>
        </p:nvSpPr>
        <p:spPr>
          <a:xfrm>
            <a:off x="177800" y="6002635"/>
            <a:ext cx="3695700" cy="584776"/>
          </a:xfrm>
          <a:prstGeom prst="rect">
            <a:avLst/>
          </a:prstGeom>
          <a:solidFill>
            <a:schemeClr val="accent6">
              <a:lumMod val="20000"/>
              <a:lumOff val="80000"/>
            </a:schemeClr>
          </a:solidFill>
        </p:spPr>
        <p:txBody>
          <a:bodyPr wrap="square">
            <a:spAutoFit/>
          </a:bodyPr>
          <a:lstStyle/>
          <a:p>
            <a:r>
              <a:rPr lang="en-US" sz="1600" dirty="0" smtClean="0"/>
              <a:t>Charts such as the one to the right can also be used to assess BMI.</a:t>
            </a:r>
            <a:endParaRPr lang="en-US" sz="1600" dirty="0"/>
          </a:p>
        </p:txBody>
      </p:sp>
      <p:sp>
        <p:nvSpPr>
          <p:cNvPr id="6" name="Rectangle 5"/>
          <p:cNvSpPr/>
          <p:nvPr/>
        </p:nvSpPr>
        <p:spPr>
          <a:xfrm>
            <a:off x="165100" y="956270"/>
            <a:ext cx="3695700" cy="4688463"/>
          </a:xfrm>
          <a:prstGeom prst="rect">
            <a:avLst/>
          </a:prstGeom>
          <a:solidFill>
            <a:srgbClr val="FDEADA"/>
          </a:solidFill>
        </p:spPr>
        <p:txBody>
          <a:bodyPr wrap="square">
            <a:spAutoFit/>
          </a:bodyPr>
          <a:lstStyle/>
          <a:p>
            <a:r>
              <a:rPr lang="en-US" sz="1600" dirty="0"/>
              <a:t>BMI is calculated the same way for both adults and children. The calculation is based on the following formulas</a:t>
            </a:r>
            <a:r>
              <a:rPr lang="en-US" sz="1600" dirty="0" smtClean="0"/>
              <a:t>:</a:t>
            </a:r>
          </a:p>
          <a:p>
            <a:endParaRPr lang="en-US" sz="1600" dirty="0" smtClean="0"/>
          </a:p>
          <a:p>
            <a:r>
              <a:rPr lang="en-US" sz="1600" dirty="0" smtClean="0"/>
              <a:t>BMI   = 	</a:t>
            </a:r>
            <a:r>
              <a:rPr lang="en-US" sz="1600" u="sng" dirty="0" smtClean="0"/>
              <a:t>mass in kilograms</a:t>
            </a:r>
          </a:p>
          <a:p>
            <a:r>
              <a:rPr lang="en-US" sz="1600" dirty="0"/>
              <a:t>	</a:t>
            </a:r>
            <a:r>
              <a:rPr lang="en-US" sz="1600" dirty="0" smtClean="0"/>
              <a:t>	(height in </a:t>
            </a:r>
            <a:r>
              <a:rPr lang="en-US" sz="1600" dirty="0" err="1" smtClean="0"/>
              <a:t>metres</a:t>
            </a:r>
            <a:r>
              <a:rPr lang="en-US" sz="1600" dirty="0" smtClean="0"/>
              <a:t>)</a:t>
            </a:r>
            <a:r>
              <a:rPr lang="en-US" sz="1600" baseline="30000" dirty="0" smtClean="0"/>
              <a:t>2</a:t>
            </a:r>
          </a:p>
          <a:p>
            <a:endParaRPr lang="en-US" sz="1600" dirty="0"/>
          </a:p>
          <a:p>
            <a:r>
              <a:rPr lang="en-US" sz="1600" dirty="0" smtClean="0"/>
              <a:t>		</a:t>
            </a:r>
            <a:r>
              <a:rPr lang="en-US" sz="1600" dirty="0" err="1" smtClean="0"/>
              <a:t>n.b.</a:t>
            </a:r>
            <a:r>
              <a:rPr lang="en-US" sz="1600" dirty="0" smtClean="0"/>
              <a:t> </a:t>
            </a:r>
            <a:r>
              <a:rPr lang="en-US" sz="1600" dirty="0"/>
              <a:t>u</a:t>
            </a:r>
            <a:r>
              <a:rPr lang="en-US" sz="1600" dirty="0" smtClean="0"/>
              <a:t>nits </a:t>
            </a:r>
            <a:r>
              <a:rPr lang="en-US" sz="1600" dirty="0"/>
              <a:t>for BMI are kg m</a:t>
            </a:r>
            <a:r>
              <a:rPr lang="en-US" sz="1600" baseline="30000" dirty="0"/>
              <a:t>-</a:t>
            </a:r>
            <a:r>
              <a:rPr lang="en-US" sz="1600" baseline="30000" dirty="0" smtClean="0"/>
              <a:t>2</a:t>
            </a:r>
          </a:p>
          <a:p>
            <a:endParaRPr lang="en-US" sz="1600" dirty="0"/>
          </a:p>
          <a:p>
            <a:r>
              <a:rPr lang="en-US" sz="1600" dirty="0" smtClean="0"/>
              <a:t>Example:</a:t>
            </a:r>
          </a:p>
          <a:p>
            <a:endParaRPr lang="en-US" sz="1600" dirty="0"/>
          </a:p>
          <a:p>
            <a:pPr lvl="1"/>
            <a:r>
              <a:rPr lang="en-US" sz="1600" i="1" dirty="0" smtClean="0"/>
              <a:t>Mass = </a:t>
            </a:r>
            <a:r>
              <a:rPr lang="en-US" sz="1600" i="1" dirty="0"/>
              <a:t>68 kg, Height = 165 cm (1.65 m)</a:t>
            </a:r>
          </a:p>
          <a:p>
            <a:pPr lvl="1"/>
            <a:endParaRPr lang="en-US" sz="1600" i="1" dirty="0" smtClean="0"/>
          </a:p>
          <a:p>
            <a:pPr lvl="1"/>
            <a:r>
              <a:rPr lang="en-US" sz="1600" i="1" dirty="0" smtClean="0"/>
              <a:t>BMI = 68 </a:t>
            </a:r>
            <a:r>
              <a:rPr lang="en-US" sz="1600" i="1" dirty="0"/>
              <a:t>÷ (1.65)</a:t>
            </a:r>
            <a:r>
              <a:rPr lang="en-US" sz="1600" i="1" baseline="30000" dirty="0"/>
              <a:t>2</a:t>
            </a:r>
            <a:r>
              <a:rPr lang="en-US" sz="1600" i="1" dirty="0"/>
              <a:t> = </a:t>
            </a:r>
            <a:r>
              <a:rPr lang="en-US" sz="1600" i="1" dirty="0" smtClean="0"/>
              <a:t>24.98 </a:t>
            </a:r>
            <a:r>
              <a:rPr lang="en-US" sz="1600" i="1" dirty="0"/>
              <a:t>kg m</a:t>
            </a:r>
            <a:r>
              <a:rPr lang="en-US" sz="1600" i="1" baseline="30000" dirty="0"/>
              <a:t>-</a:t>
            </a:r>
            <a:r>
              <a:rPr lang="en-US" sz="1600" i="1" baseline="30000" dirty="0" smtClean="0"/>
              <a:t>2</a:t>
            </a:r>
          </a:p>
          <a:p>
            <a:pPr lvl="1"/>
            <a:endParaRPr lang="en-US" sz="1600" i="1" baseline="30000" dirty="0" smtClean="0"/>
          </a:p>
          <a:p>
            <a:pPr lvl="1"/>
            <a:r>
              <a:rPr lang="en-US" sz="1600" i="1" dirty="0" smtClean="0"/>
              <a:t>In this example the adult would be (borderline) overweight - see the table on the previous slide</a:t>
            </a:r>
            <a:endParaRPr lang="en-US" sz="1600" i="1" baseline="30000" dirty="0" smtClean="0"/>
          </a:p>
        </p:txBody>
      </p:sp>
    </p:spTree>
    <p:extLst>
      <p:ext uri="{BB962C8B-B14F-4D97-AF65-F5344CB8AC3E}">
        <p14:creationId xmlns:p14="http://schemas.microsoft.com/office/powerpoint/2010/main" val="2524100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6" name="Rectangle 5"/>
          <p:cNvSpPr/>
          <p:nvPr/>
        </p:nvSpPr>
        <p:spPr>
          <a:xfrm>
            <a:off x="165100" y="956270"/>
            <a:ext cx="3695700" cy="1569660"/>
          </a:xfrm>
          <a:prstGeom prst="rect">
            <a:avLst/>
          </a:prstGeom>
          <a:solidFill>
            <a:srgbClr val="FDEADA"/>
          </a:solidFill>
        </p:spPr>
        <p:txBody>
          <a:bodyPr wrap="square">
            <a:spAutoFit/>
          </a:bodyPr>
          <a:lstStyle/>
          <a:p>
            <a:r>
              <a:rPr lang="en-US" sz="1600" dirty="0" smtClean="0"/>
              <a:t>An alternative to calculating the BMI is a </a:t>
            </a:r>
            <a:r>
              <a:rPr lang="en-US" sz="1600" dirty="0" err="1" smtClean="0"/>
              <a:t>nomogram</a:t>
            </a:r>
            <a:r>
              <a:rPr lang="en-US" sz="1600" dirty="0" smtClean="0"/>
              <a:t>. Simply use a ruler to draw a line from the body mass (weight) to the height of a person. Where it intersects the BMI line the person’s status can be derived.</a:t>
            </a:r>
          </a:p>
        </p:txBody>
      </p:sp>
      <p:pic>
        <p:nvPicPr>
          <p:cNvPr id="3" name="Picture 2"/>
          <p:cNvPicPr>
            <a:picLocks noChangeAspect="1"/>
          </p:cNvPicPr>
          <p:nvPr/>
        </p:nvPicPr>
        <p:blipFill>
          <a:blip r:embed="rId2"/>
          <a:stretch>
            <a:fillRect/>
          </a:stretch>
        </p:blipFill>
        <p:spPr>
          <a:xfrm>
            <a:off x="4711700" y="971133"/>
            <a:ext cx="4064000" cy="4673600"/>
          </a:xfrm>
          <a:prstGeom prst="rect">
            <a:avLst/>
          </a:prstGeom>
        </p:spPr>
      </p:pic>
      <p:sp>
        <p:nvSpPr>
          <p:cNvPr id="5" name="Rectangle 4"/>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www.nap.edu</a:t>
            </a:r>
            <a:r>
              <a:rPr lang="en-US" sz="1000" dirty="0">
                <a:hlinkClick r:id="rId3"/>
              </a:rPr>
              <a:t>/books/0309039940/</a:t>
            </a:r>
            <a:r>
              <a:rPr lang="en-US" sz="1000" dirty="0" err="1">
                <a:hlinkClick r:id="rId3"/>
              </a:rPr>
              <a:t>xhtml</a:t>
            </a:r>
            <a:r>
              <a:rPr lang="en-US" sz="1000" dirty="0">
                <a:hlinkClick r:id="rId3"/>
              </a:rPr>
              <a:t>/img00027.gif</a:t>
            </a:r>
            <a:endParaRPr lang="en-US" sz="1000" dirty="0"/>
          </a:p>
        </p:txBody>
      </p:sp>
    </p:spTree>
    <p:extLst>
      <p:ext uri="{BB962C8B-B14F-4D97-AF65-F5344CB8AC3E}">
        <p14:creationId xmlns:p14="http://schemas.microsoft.com/office/powerpoint/2010/main" val="1099121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127000" y="991284"/>
            <a:ext cx="3987800" cy="3970318"/>
          </a:xfrm>
          <a:prstGeom prst="rect">
            <a:avLst/>
          </a:prstGeom>
        </p:spPr>
        <p:txBody>
          <a:bodyPr wrap="square">
            <a:spAutoFit/>
          </a:bodyPr>
          <a:lstStyle/>
          <a:p>
            <a:pPr marL="342900" indent="-342900">
              <a:buFont typeface="+mj-lt"/>
              <a:buAutoNum type="arabicPeriod"/>
            </a:pPr>
            <a:r>
              <a:rPr lang="en-US" dirty="0" smtClean="0"/>
              <a:t>State </a:t>
            </a:r>
            <a:r>
              <a:rPr lang="en-US" dirty="0"/>
              <a:t>the body mass index of a </a:t>
            </a:r>
            <a:r>
              <a:rPr lang="en-US" dirty="0" smtClean="0"/>
              <a:t>man who </a:t>
            </a:r>
            <a:r>
              <a:rPr lang="en-US" dirty="0"/>
              <a:t>has a mass of 75 kg and a </a:t>
            </a:r>
            <a:r>
              <a:rPr lang="en-US" dirty="0" smtClean="0"/>
              <a:t>height of </a:t>
            </a:r>
            <a:r>
              <a:rPr lang="en-US" dirty="0"/>
              <a:t>1.45 </a:t>
            </a:r>
            <a:r>
              <a:rPr lang="en-US" dirty="0" err="1" smtClean="0"/>
              <a:t>metres</a:t>
            </a:r>
            <a:r>
              <a:rPr lang="en-US" dirty="0" smtClean="0"/>
              <a:t>. (1)</a:t>
            </a:r>
            <a:endParaRPr lang="en-US" dirty="0"/>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Deduce </a:t>
            </a:r>
            <a:r>
              <a:rPr lang="en-US" dirty="0"/>
              <a:t>the body mass status of this man. </a:t>
            </a:r>
            <a:r>
              <a:rPr lang="en-US" dirty="0" smtClean="0"/>
              <a:t>(1)</a:t>
            </a:r>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r>
              <a:rPr lang="en-US" dirty="0"/>
              <a:t>Outline the relationship between height and BMI for a fixed body mass. (1</a:t>
            </a:r>
            <a:r>
              <a:rPr lang="en-US" dirty="0" smtClean="0"/>
              <a:t>)</a:t>
            </a:r>
            <a:endParaRPr lang="en-US" dirty="0"/>
          </a:p>
        </p:txBody>
      </p:sp>
    </p:spTree>
    <p:extLst>
      <p:ext uri="{BB962C8B-B14F-4D97-AF65-F5344CB8AC3E}">
        <p14:creationId xmlns:p14="http://schemas.microsoft.com/office/powerpoint/2010/main" val="420511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127000" y="991284"/>
            <a:ext cx="3987800" cy="3970318"/>
          </a:xfrm>
          <a:prstGeom prst="rect">
            <a:avLst/>
          </a:prstGeom>
        </p:spPr>
        <p:txBody>
          <a:bodyPr wrap="square">
            <a:spAutoFit/>
          </a:bodyPr>
          <a:lstStyle/>
          <a:p>
            <a:pPr marL="342900" indent="-342900">
              <a:buFont typeface="+mj-lt"/>
              <a:buAutoNum type="arabicPeriod"/>
            </a:pPr>
            <a:r>
              <a:rPr lang="en-US" dirty="0" smtClean="0"/>
              <a:t>State </a:t>
            </a:r>
            <a:r>
              <a:rPr lang="en-US" dirty="0"/>
              <a:t>the body mass index of a </a:t>
            </a:r>
            <a:r>
              <a:rPr lang="en-US" dirty="0" smtClean="0"/>
              <a:t>man who </a:t>
            </a:r>
            <a:r>
              <a:rPr lang="en-US" dirty="0"/>
              <a:t>has a mass of 75 kg and a </a:t>
            </a:r>
            <a:r>
              <a:rPr lang="en-US" dirty="0" smtClean="0"/>
              <a:t>height of </a:t>
            </a:r>
            <a:r>
              <a:rPr lang="en-US" dirty="0"/>
              <a:t>1.45 </a:t>
            </a:r>
            <a:r>
              <a:rPr lang="en-US" dirty="0" err="1" smtClean="0"/>
              <a:t>metres</a:t>
            </a:r>
            <a:r>
              <a:rPr lang="en-US" dirty="0" smtClean="0"/>
              <a:t>. (1)</a:t>
            </a:r>
            <a:endParaRPr lang="en-US" dirty="0"/>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Deduce </a:t>
            </a:r>
            <a:r>
              <a:rPr lang="en-US" dirty="0"/>
              <a:t>the body mass status of this man. </a:t>
            </a:r>
            <a:r>
              <a:rPr lang="en-US" dirty="0" smtClean="0"/>
              <a:t>(1)</a:t>
            </a:r>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r>
              <a:rPr lang="en-US" dirty="0"/>
              <a:t>Outline the relationship between height and BMI for a fixed body mass. </a:t>
            </a:r>
            <a:r>
              <a:rPr lang="en-US" dirty="0" smtClean="0"/>
              <a:t>(1)</a:t>
            </a:r>
            <a:endParaRPr lang="en-US" dirty="0"/>
          </a:p>
        </p:txBody>
      </p:sp>
      <p:sp>
        <p:nvSpPr>
          <p:cNvPr id="6" name="Rectangle 5"/>
          <p:cNvSpPr/>
          <p:nvPr/>
        </p:nvSpPr>
        <p:spPr>
          <a:xfrm>
            <a:off x="4114800" y="991968"/>
            <a:ext cx="4787900" cy="2585323"/>
          </a:xfrm>
          <a:prstGeom prst="rect">
            <a:avLst/>
          </a:prstGeom>
        </p:spPr>
        <p:txBody>
          <a:bodyPr wrap="square">
            <a:spAutoFit/>
          </a:bodyPr>
          <a:lstStyle/>
          <a:p>
            <a:r>
              <a:rPr lang="en-US" i="1" dirty="0" smtClean="0">
                <a:solidFill>
                  <a:schemeClr val="bg1">
                    <a:lumMod val="50000"/>
                  </a:schemeClr>
                </a:solidFill>
              </a:rPr>
              <a:t>BMI	= </a:t>
            </a:r>
            <a:r>
              <a:rPr lang="en-US" i="1" dirty="0">
                <a:solidFill>
                  <a:schemeClr val="bg1">
                    <a:lumMod val="50000"/>
                  </a:schemeClr>
                </a:solidFill>
              </a:rPr>
              <a:t>mass in </a:t>
            </a:r>
            <a:r>
              <a:rPr lang="en-US" i="1" dirty="0" smtClean="0">
                <a:solidFill>
                  <a:schemeClr val="bg1">
                    <a:lumMod val="50000"/>
                  </a:schemeClr>
                </a:solidFill>
              </a:rPr>
              <a:t>kilograms </a:t>
            </a:r>
            <a:r>
              <a:rPr lang="en-US" i="1" dirty="0">
                <a:solidFill>
                  <a:schemeClr val="bg1">
                    <a:lumMod val="50000"/>
                  </a:schemeClr>
                </a:solidFill>
              </a:rPr>
              <a:t>÷ </a:t>
            </a:r>
            <a:r>
              <a:rPr lang="en-US" i="1" dirty="0" smtClean="0">
                <a:solidFill>
                  <a:schemeClr val="bg1">
                    <a:lumMod val="50000"/>
                  </a:schemeClr>
                </a:solidFill>
              </a:rPr>
              <a:t>(</a:t>
            </a:r>
            <a:r>
              <a:rPr lang="en-US" i="1" dirty="0">
                <a:solidFill>
                  <a:schemeClr val="bg1">
                    <a:lumMod val="50000"/>
                  </a:schemeClr>
                </a:solidFill>
              </a:rPr>
              <a:t>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smtClean="0">
                <a:solidFill>
                  <a:schemeClr val="bg1">
                    <a:lumMod val="50000"/>
                  </a:schemeClr>
                </a:solidFill>
              </a:rPr>
              <a:t>2</a:t>
            </a:r>
          </a:p>
          <a:p>
            <a:r>
              <a:rPr lang="en-US" i="1" baseline="30000" dirty="0" smtClean="0">
                <a:solidFill>
                  <a:schemeClr val="bg1">
                    <a:lumMod val="50000"/>
                  </a:schemeClr>
                </a:solidFill>
              </a:rPr>
              <a:t>	</a:t>
            </a:r>
            <a:r>
              <a:rPr lang="en-US" i="1" dirty="0" smtClean="0">
                <a:solidFill>
                  <a:schemeClr val="bg1">
                    <a:lumMod val="50000"/>
                  </a:schemeClr>
                </a:solidFill>
              </a:rPr>
              <a:t>= 75 kg </a:t>
            </a:r>
            <a:r>
              <a:rPr lang="en-US" i="1" dirty="0">
                <a:solidFill>
                  <a:schemeClr val="bg1">
                    <a:lumMod val="50000"/>
                  </a:schemeClr>
                </a:solidFill>
              </a:rPr>
              <a:t>÷ </a:t>
            </a:r>
            <a:r>
              <a:rPr lang="en-US" i="1" dirty="0" smtClean="0">
                <a:solidFill>
                  <a:schemeClr val="bg1">
                    <a:lumMod val="50000"/>
                  </a:schemeClr>
                </a:solidFill>
              </a:rPr>
              <a:t>(1.45 m)</a:t>
            </a:r>
            <a:r>
              <a:rPr lang="en-US" i="1" baseline="30000" dirty="0" smtClean="0">
                <a:solidFill>
                  <a:schemeClr val="bg1">
                    <a:lumMod val="50000"/>
                  </a:schemeClr>
                </a:solidFill>
              </a:rPr>
              <a:t>2</a:t>
            </a:r>
            <a:endParaRPr lang="en-US" i="1" baseline="30000" dirty="0">
              <a:solidFill>
                <a:schemeClr val="bg1">
                  <a:lumMod val="50000"/>
                </a:schemeClr>
              </a:solidFill>
            </a:endParaRPr>
          </a:p>
          <a:p>
            <a:r>
              <a:rPr lang="en-US" i="1" dirty="0" smtClean="0">
                <a:solidFill>
                  <a:schemeClr val="bg1">
                    <a:lumMod val="50000"/>
                  </a:schemeClr>
                </a:solidFill>
              </a:rPr>
              <a:t>	= 75 kg </a:t>
            </a:r>
            <a:r>
              <a:rPr lang="en-US" i="1" dirty="0">
                <a:solidFill>
                  <a:schemeClr val="bg1">
                    <a:lumMod val="50000"/>
                  </a:schemeClr>
                </a:solidFill>
              </a:rPr>
              <a:t>÷ </a:t>
            </a:r>
            <a:r>
              <a:rPr lang="en-US" i="1" dirty="0" smtClean="0">
                <a:solidFill>
                  <a:schemeClr val="bg1">
                    <a:lumMod val="50000"/>
                  </a:schemeClr>
                </a:solidFill>
              </a:rPr>
              <a:t>2.10 m</a:t>
            </a:r>
            <a:r>
              <a:rPr lang="en-US" i="1" baseline="30000" dirty="0" smtClean="0">
                <a:solidFill>
                  <a:schemeClr val="bg1">
                    <a:lumMod val="50000"/>
                  </a:schemeClr>
                </a:solidFill>
              </a:rPr>
              <a:t>2</a:t>
            </a:r>
          </a:p>
          <a:p>
            <a:r>
              <a:rPr lang="en-US" i="1" baseline="30000" dirty="0">
                <a:solidFill>
                  <a:schemeClr val="bg1">
                    <a:lumMod val="50000"/>
                  </a:schemeClr>
                </a:solidFill>
              </a:rPr>
              <a:t>	</a:t>
            </a:r>
            <a:r>
              <a:rPr lang="en-US" i="1" dirty="0" smtClean="0">
                <a:solidFill>
                  <a:schemeClr val="bg1">
                    <a:lumMod val="50000"/>
                  </a:schemeClr>
                </a:solidFill>
              </a:rPr>
              <a:t>= 35.7 kg m</a:t>
            </a:r>
            <a:r>
              <a:rPr lang="en-US" i="1" baseline="30000" dirty="0" smtClean="0">
                <a:solidFill>
                  <a:schemeClr val="bg1">
                    <a:lumMod val="50000"/>
                  </a:schemeClr>
                </a:solidFill>
              </a:rPr>
              <a:t>-2</a:t>
            </a:r>
            <a:endParaRPr lang="en-US" i="1" dirty="0" smtClean="0">
              <a:solidFill>
                <a:schemeClr val="bg1">
                  <a:lumMod val="50000"/>
                </a:schemeClr>
              </a:solidFill>
            </a:endParaRPr>
          </a:p>
          <a:p>
            <a:endParaRPr lang="en-US" i="1" dirty="0">
              <a:solidFill>
                <a:schemeClr val="bg1">
                  <a:lumMod val="50000"/>
                </a:schemeClr>
              </a:solidFill>
            </a:endParaRPr>
          </a:p>
          <a:p>
            <a:endParaRPr lang="en-US" i="1" dirty="0" smtClean="0">
              <a:solidFill>
                <a:schemeClr val="bg1">
                  <a:lumMod val="50000"/>
                </a:schemeClr>
              </a:solidFill>
            </a:endParaRPr>
          </a:p>
          <a:p>
            <a:endParaRPr lang="en-US" i="1" dirty="0" smtClean="0">
              <a:solidFill>
                <a:schemeClr val="bg1">
                  <a:lumMod val="50000"/>
                </a:schemeClr>
              </a:solidFill>
            </a:endParaRPr>
          </a:p>
          <a:p>
            <a:r>
              <a:rPr lang="en-US" i="1" dirty="0" smtClean="0">
                <a:solidFill>
                  <a:schemeClr val="bg1">
                    <a:lumMod val="50000"/>
                  </a:schemeClr>
                </a:solidFill>
              </a:rPr>
              <a:t>35.7 </a:t>
            </a:r>
            <a:r>
              <a:rPr lang="en-US" i="1" dirty="0">
                <a:solidFill>
                  <a:schemeClr val="bg1">
                    <a:lumMod val="50000"/>
                  </a:schemeClr>
                </a:solidFill>
              </a:rPr>
              <a:t>kg m</a:t>
            </a:r>
            <a:r>
              <a:rPr lang="en-US" i="1" baseline="30000" dirty="0">
                <a:solidFill>
                  <a:schemeClr val="bg1">
                    <a:lumMod val="50000"/>
                  </a:schemeClr>
                </a:solidFill>
              </a:rPr>
              <a:t>-</a:t>
            </a:r>
            <a:r>
              <a:rPr lang="en-US" i="1" baseline="30000" dirty="0" smtClean="0">
                <a:solidFill>
                  <a:schemeClr val="bg1">
                    <a:lumMod val="50000"/>
                  </a:schemeClr>
                </a:solidFill>
              </a:rPr>
              <a:t>2</a:t>
            </a:r>
            <a:r>
              <a:rPr lang="en-US" i="1" dirty="0" smtClean="0">
                <a:solidFill>
                  <a:schemeClr val="bg1">
                    <a:lumMod val="50000"/>
                  </a:schemeClr>
                </a:solidFill>
              </a:rPr>
              <a:t> is above 30.0 (see table below) therefore the person would be classified obese.</a:t>
            </a:r>
            <a:endParaRPr lang="en-US" i="1" dirty="0">
              <a:solidFill>
                <a:schemeClr val="bg1">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47899598"/>
              </p:ext>
            </p:extLst>
          </p:nvPr>
        </p:nvGraphicFramePr>
        <p:xfrm>
          <a:off x="4229100" y="3937000"/>
          <a:ext cx="3822700" cy="2113280"/>
        </p:xfrm>
        <a:graphic>
          <a:graphicData uri="http://schemas.openxmlformats.org/drawingml/2006/table">
            <a:tbl>
              <a:tblPr firstRow="1" bandRow="1">
                <a:tableStyleId>{2D5ABB26-0587-4C30-8999-92F81FD0307C}</a:tableStyleId>
              </a:tblPr>
              <a:tblGrid>
                <a:gridCol w="1816100"/>
                <a:gridCol w="2006600"/>
              </a:tblGrid>
              <a:tr h="411480">
                <a:tc>
                  <a:txBody>
                    <a:bodyPr/>
                    <a:lstStyle/>
                    <a:p>
                      <a:pPr algn="ctr"/>
                      <a:r>
                        <a:rPr lang="en-US" sz="1600" b="1" dirty="0" smtClean="0">
                          <a:solidFill>
                            <a:srgbClr val="7F7F7F"/>
                          </a:solidFill>
                        </a:rPr>
                        <a:t>BMI</a:t>
                      </a:r>
                      <a:endParaRPr lang="en-US" sz="1600" b="1"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7F7F7F"/>
                          </a:solidFill>
                        </a:rPr>
                        <a:t>	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solidFill>
                            <a:srgbClr val="7F7F7F"/>
                          </a:solidFill>
                        </a:rPr>
                        <a:t>Below 18.5</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rgbClr val="7F7F7F"/>
                          </a:solidFill>
                        </a:rPr>
                        <a:t>Underweight</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solidFill>
                            <a:srgbClr val="7F7F7F"/>
                          </a:solidFill>
                        </a:rPr>
                        <a:t>18.5 – 24.9</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rgbClr val="7F7F7F"/>
                          </a:solidFill>
                        </a:rPr>
                        <a:t>Normal</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7360">
                <a:tc>
                  <a:txBody>
                    <a:bodyPr/>
                    <a:lstStyle/>
                    <a:p>
                      <a:r>
                        <a:rPr lang="en-US" sz="1600" dirty="0" smtClean="0">
                          <a:solidFill>
                            <a:srgbClr val="7F7F7F"/>
                          </a:solidFill>
                        </a:rPr>
                        <a:t>25.0 – 29.9</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rgbClr val="7F7F7F"/>
                          </a:solidFill>
                        </a:rPr>
                        <a:t>Overweight</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solidFill>
                            <a:srgbClr val="7F7F7F"/>
                          </a:solidFill>
                        </a:rPr>
                        <a:t>30.0 and Above</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rgbClr val="7F7F7F"/>
                          </a:solidFill>
                        </a:rPr>
                        <a:t>Obese</a:t>
                      </a:r>
                      <a:endParaRPr lang="en-US" sz="16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8" name="Rectangle 7"/>
          <p:cNvSpPr/>
          <p:nvPr/>
        </p:nvSpPr>
        <p:spPr>
          <a:xfrm>
            <a:off x="469900" y="5000009"/>
            <a:ext cx="3416300" cy="1477328"/>
          </a:xfrm>
          <a:prstGeom prst="rect">
            <a:avLst/>
          </a:prstGeom>
        </p:spPr>
        <p:txBody>
          <a:bodyPr wrap="square">
            <a:spAutoFit/>
          </a:bodyPr>
          <a:lstStyle/>
          <a:p>
            <a:r>
              <a:rPr lang="en-US" dirty="0" smtClean="0">
                <a:solidFill>
                  <a:schemeClr val="bg1">
                    <a:lumMod val="50000"/>
                  </a:schemeClr>
                </a:solidFill>
              </a:rPr>
              <a:t>The taller a person the smaller the BMI;</a:t>
            </a:r>
          </a:p>
          <a:p>
            <a:endParaRPr lang="en-US" dirty="0">
              <a:solidFill>
                <a:schemeClr val="bg1">
                  <a:lumMod val="50000"/>
                </a:schemeClr>
              </a:solidFill>
            </a:endParaRPr>
          </a:p>
          <a:p>
            <a:r>
              <a:rPr lang="en-US" dirty="0" smtClean="0">
                <a:solidFill>
                  <a:schemeClr val="bg1">
                    <a:lumMod val="50000"/>
                  </a:schemeClr>
                </a:solidFill>
              </a:rPr>
              <a:t>(negative correlation, but not a linear relationship)</a:t>
            </a:r>
          </a:p>
        </p:txBody>
      </p:sp>
    </p:spTree>
    <p:extLst>
      <p:ext uri="{BB962C8B-B14F-4D97-AF65-F5344CB8AC3E}">
        <p14:creationId xmlns:p14="http://schemas.microsoft.com/office/powerpoint/2010/main" val="415438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127000" y="991284"/>
            <a:ext cx="3987800" cy="3139321"/>
          </a:xfrm>
          <a:prstGeom prst="rect">
            <a:avLst/>
          </a:prstGeom>
        </p:spPr>
        <p:txBody>
          <a:bodyPr wrap="square">
            <a:spAutoFit/>
          </a:bodyPr>
          <a:lstStyle/>
          <a:p>
            <a:pPr marL="342900" indent="-342900">
              <a:buFont typeface="+mj-lt"/>
              <a:buAutoNum type="arabicPeriod" startAt="4"/>
            </a:pPr>
            <a:r>
              <a:rPr lang="en-US" dirty="0" smtClean="0"/>
              <a:t>A </a:t>
            </a:r>
            <a:r>
              <a:rPr lang="en-US" dirty="0"/>
              <a:t>woman has a height of 150 cm and</a:t>
            </a:r>
            <a:br>
              <a:rPr lang="en-US" dirty="0"/>
            </a:br>
            <a:r>
              <a:rPr lang="en-US" dirty="0"/>
              <a:t>a BMI of 40. Calculate the minimum amount of body mass she must lose to reach normal body mass status. </a:t>
            </a:r>
            <a:r>
              <a:rPr lang="en-US" dirty="0" smtClean="0"/>
              <a:t>Show all </a:t>
            </a:r>
            <a:r>
              <a:rPr lang="en-US" dirty="0"/>
              <a:t>of your working. (</a:t>
            </a:r>
            <a:r>
              <a:rPr lang="en-US" dirty="0" smtClean="0"/>
              <a:t>3)</a:t>
            </a:r>
          </a:p>
          <a:p>
            <a:pPr marL="342900" indent="-342900">
              <a:buFont typeface="+mj-lt"/>
              <a:buAutoNum type="arabicPeriod" startAt="4"/>
            </a:pPr>
            <a:endParaRPr lang="en-US" dirty="0"/>
          </a:p>
          <a:p>
            <a:pPr marL="342900" indent="-342900">
              <a:buFont typeface="+mj-lt"/>
              <a:buAutoNum type="arabicPeriod" startAt="4"/>
            </a:pPr>
            <a:endParaRPr lang="en-US" dirty="0" smtClean="0"/>
          </a:p>
          <a:p>
            <a:pPr marL="342900" indent="-342900">
              <a:buFont typeface="+mj-lt"/>
              <a:buAutoNum type="arabicPeriod" startAt="4"/>
            </a:pPr>
            <a:endParaRPr lang="en-US" dirty="0" smtClean="0"/>
          </a:p>
          <a:p>
            <a:pPr marL="342900" indent="-342900">
              <a:buFont typeface="+mj-lt"/>
              <a:buAutoNum type="arabicPeriod" startAt="4"/>
            </a:pPr>
            <a:r>
              <a:rPr lang="en-US" dirty="0" smtClean="0"/>
              <a:t>Suggest </a:t>
            </a:r>
            <a:r>
              <a:rPr lang="en-US" dirty="0"/>
              <a:t>two ways in which the woman could reduce her body mass. (</a:t>
            </a:r>
            <a:r>
              <a:rPr lang="en-US" dirty="0" smtClean="0"/>
              <a:t>2)</a:t>
            </a:r>
            <a:endParaRPr lang="en-US" dirty="0"/>
          </a:p>
        </p:txBody>
      </p:sp>
    </p:spTree>
    <p:extLst>
      <p:ext uri="{BB962C8B-B14F-4D97-AF65-F5344CB8AC3E}">
        <p14:creationId xmlns:p14="http://schemas.microsoft.com/office/powerpoint/2010/main" val="1148394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2.3.S2 </a:t>
            </a:r>
            <a:r>
              <a:rPr lang="en-US" sz="2400" dirty="0">
                <a:solidFill>
                  <a:srgbClr val="000000"/>
                </a:solidFill>
                <a:latin typeface="Arial"/>
                <a:cs typeface="Arial"/>
              </a:rPr>
              <a:t>Determination of body mass index by calculation or use of a </a:t>
            </a:r>
            <a:r>
              <a:rPr lang="en-US" sz="2400" dirty="0" err="1">
                <a:solidFill>
                  <a:srgbClr val="000000"/>
                </a:solidFill>
                <a:latin typeface="Arial"/>
                <a:cs typeface="Arial"/>
              </a:rPr>
              <a:t>nomogram</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2" name="Rectangle 1"/>
          <p:cNvSpPr/>
          <p:nvPr/>
        </p:nvSpPr>
        <p:spPr>
          <a:xfrm>
            <a:off x="127000" y="991284"/>
            <a:ext cx="3987800" cy="3139321"/>
          </a:xfrm>
          <a:prstGeom prst="rect">
            <a:avLst/>
          </a:prstGeom>
        </p:spPr>
        <p:txBody>
          <a:bodyPr wrap="square">
            <a:spAutoFit/>
          </a:bodyPr>
          <a:lstStyle/>
          <a:p>
            <a:pPr marL="342900" indent="-342900">
              <a:buFont typeface="+mj-lt"/>
              <a:buAutoNum type="arabicPeriod" startAt="4"/>
            </a:pPr>
            <a:r>
              <a:rPr lang="en-US" dirty="0" smtClean="0"/>
              <a:t>A </a:t>
            </a:r>
            <a:r>
              <a:rPr lang="en-US" dirty="0"/>
              <a:t>woman has a height of 150 cm and</a:t>
            </a:r>
            <a:br>
              <a:rPr lang="en-US" dirty="0"/>
            </a:br>
            <a:r>
              <a:rPr lang="en-US" dirty="0"/>
              <a:t>a BMI of 40. Calculate the minimum amount of body mass she must lose to reach normal body mass status. </a:t>
            </a:r>
            <a:r>
              <a:rPr lang="en-US" dirty="0" smtClean="0"/>
              <a:t>Show all </a:t>
            </a:r>
            <a:r>
              <a:rPr lang="en-US" dirty="0"/>
              <a:t>of your working. (</a:t>
            </a:r>
            <a:r>
              <a:rPr lang="en-US" dirty="0" smtClean="0"/>
              <a:t>3)</a:t>
            </a:r>
          </a:p>
          <a:p>
            <a:pPr marL="342900" indent="-342900">
              <a:buFont typeface="+mj-lt"/>
              <a:buAutoNum type="arabicPeriod" startAt="4"/>
            </a:pPr>
            <a:endParaRPr lang="en-US" dirty="0"/>
          </a:p>
          <a:p>
            <a:pPr marL="342900" indent="-342900">
              <a:buFont typeface="+mj-lt"/>
              <a:buAutoNum type="arabicPeriod" startAt="4"/>
            </a:pPr>
            <a:endParaRPr lang="en-US" dirty="0" smtClean="0"/>
          </a:p>
          <a:p>
            <a:pPr marL="342900" indent="-342900">
              <a:buFont typeface="+mj-lt"/>
              <a:buAutoNum type="arabicPeriod" startAt="4"/>
            </a:pPr>
            <a:endParaRPr lang="en-US" dirty="0" smtClean="0"/>
          </a:p>
          <a:p>
            <a:pPr marL="342900" indent="-342900">
              <a:buFont typeface="+mj-lt"/>
              <a:buAutoNum type="arabicPeriod" startAt="4"/>
            </a:pPr>
            <a:r>
              <a:rPr lang="en-US" dirty="0" smtClean="0"/>
              <a:t>Suggest </a:t>
            </a:r>
            <a:r>
              <a:rPr lang="en-US" dirty="0"/>
              <a:t>two ways in which the woman could reduce her body mass. (</a:t>
            </a:r>
            <a:r>
              <a:rPr lang="en-US" dirty="0" smtClean="0"/>
              <a:t>2)</a:t>
            </a:r>
            <a:endParaRPr lang="en-US" dirty="0"/>
          </a:p>
        </p:txBody>
      </p:sp>
      <p:sp>
        <p:nvSpPr>
          <p:cNvPr id="7" name="Rectangle 6"/>
          <p:cNvSpPr/>
          <p:nvPr/>
        </p:nvSpPr>
        <p:spPr>
          <a:xfrm>
            <a:off x="4114800" y="991968"/>
            <a:ext cx="4787900" cy="4985981"/>
          </a:xfrm>
          <a:prstGeom prst="rect">
            <a:avLst/>
          </a:prstGeom>
        </p:spPr>
        <p:txBody>
          <a:bodyPr wrap="square">
            <a:spAutoFit/>
          </a:bodyPr>
          <a:lstStyle/>
          <a:p>
            <a:r>
              <a:rPr lang="en-US" i="1" dirty="0">
                <a:solidFill>
                  <a:schemeClr val="bg1">
                    <a:lumMod val="50000"/>
                  </a:schemeClr>
                </a:solidFill>
              </a:rPr>
              <a:t>BMI	= mass in kilograms ÷ (height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a:solidFill>
                  <a:schemeClr val="bg1">
                    <a:lumMod val="50000"/>
                  </a:schemeClr>
                </a:solidFill>
              </a:rPr>
              <a:t>2</a:t>
            </a:r>
            <a:endParaRPr lang="en-US" i="1" dirty="0">
              <a:solidFill>
                <a:schemeClr val="bg1">
                  <a:lumMod val="50000"/>
                </a:schemeClr>
              </a:solidFill>
            </a:endParaRPr>
          </a:p>
          <a:p>
            <a:endParaRPr lang="en-US" i="1" dirty="0" smtClean="0">
              <a:solidFill>
                <a:schemeClr val="bg1">
                  <a:lumMod val="50000"/>
                </a:schemeClr>
              </a:solidFill>
            </a:endParaRPr>
          </a:p>
          <a:p>
            <a:r>
              <a:rPr lang="en-US" i="1" dirty="0">
                <a:solidFill>
                  <a:schemeClr val="bg1">
                    <a:lumMod val="50000"/>
                  </a:schemeClr>
                </a:solidFill>
              </a:rPr>
              <a:t>	therefore</a:t>
            </a:r>
          </a:p>
          <a:p>
            <a:endParaRPr lang="en-US" i="1" baseline="30000" dirty="0">
              <a:solidFill>
                <a:schemeClr val="bg1">
                  <a:lumMod val="50000"/>
                </a:schemeClr>
              </a:solidFill>
            </a:endParaRPr>
          </a:p>
          <a:p>
            <a:r>
              <a:rPr lang="en-US" i="1" dirty="0">
                <a:solidFill>
                  <a:schemeClr val="bg1">
                    <a:lumMod val="50000"/>
                  </a:schemeClr>
                </a:solidFill>
              </a:rPr>
              <a:t>mass in kilograms	= BMI ÷ (height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a:solidFill>
                  <a:schemeClr val="bg1">
                    <a:lumMod val="50000"/>
                  </a:schemeClr>
                </a:solidFill>
              </a:rPr>
              <a:t>2</a:t>
            </a:r>
            <a:endParaRPr lang="en-US" i="1" dirty="0">
              <a:solidFill>
                <a:schemeClr val="bg1">
                  <a:lumMod val="50000"/>
                </a:schemeClr>
              </a:solidFill>
            </a:endParaRPr>
          </a:p>
          <a:p>
            <a:endParaRPr lang="en-US" i="1" dirty="0" smtClean="0">
              <a:solidFill>
                <a:schemeClr val="bg1">
                  <a:lumMod val="50000"/>
                </a:schemeClr>
              </a:solidFill>
            </a:endParaRPr>
          </a:p>
          <a:p>
            <a:endParaRPr lang="en-US" i="1" dirty="0" smtClean="0">
              <a:solidFill>
                <a:schemeClr val="bg1">
                  <a:lumMod val="50000"/>
                </a:schemeClr>
              </a:solidFill>
            </a:endParaRPr>
          </a:p>
          <a:p>
            <a:r>
              <a:rPr lang="en-US" i="1" dirty="0" smtClean="0">
                <a:solidFill>
                  <a:schemeClr val="bg1">
                    <a:lumMod val="50000"/>
                  </a:schemeClr>
                </a:solidFill>
              </a:rPr>
              <a:t>Actual body mass</a:t>
            </a:r>
            <a:r>
              <a:rPr lang="en-US" i="1" dirty="0">
                <a:solidFill>
                  <a:schemeClr val="bg1">
                    <a:lumMod val="50000"/>
                  </a:schemeClr>
                </a:solidFill>
              </a:rPr>
              <a:t>	= BMI ÷ (height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a:solidFill>
                  <a:schemeClr val="bg1">
                    <a:lumMod val="50000"/>
                  </a:schemeClr>
                </a:solidFill>
              </a:rPr>
              <a:t>2</a:t>
            </a:r>
            <a:endParaRPr lang="en-US" i="1" dirty="0">
              <a:solidFill>
                <a:schemeClr val="bg1">
                  <a:lumMod val="50000"/>
                </a:schemeClr>
              </a:solidFill>
            </a:endParaRPr>
          </a:p>
          <a:p>
            <a:r>
              <a:rPr lang="en-US" i="1" dirty="0">
                <a:solidFill>
                  <a:schemeClr val="bg1">
                    <a:lumMod val="50000"/>
                  </a:schemeClr>
                </a:solidFill>
              </a:rPr>
              <a:t>				= 40 kg m</a:t>
            </a:r>
            <a:r>
              <a:rPr lang="en-US" i="1" baseline="30000" dirty="0">
                <a:solidFill>
                  <a:schemeClr val="bg1">
                    <a:lumMod val="50000"/>
                  </a:schemeClr>
                </a:solidFill>
              </a:rPr>
              <a:t>-2</a:t>
            </a:r>
            <a:r>
              <a:rPr lang="en-US" i="1" dirty="0">
                <a:solidFill>
                  <a:schemeClr val="bg1">
                    <a:lumMod val="50000"/>
                  </a:schemeClr>
                </a:solidFill>
              </a:rPr>
              <a:t> x (1.50 m)</a:t>
            </a:r>
            <a:r>
              <a:rPr lang="en-US" i="1" baseline="30000" dirty="0" smtClean="0">
                <a:solidFill>
                  <a:schemeClr val="bg1">
                    <a:lumMod val="50000"/>
                  </a:schemeClr>
                </a:solidFill>
              </a:rPr>
              <a:t>2</a:t>
            </a:r>
          </a:p>
          <a:p>
            <a:r>
              <a:rPr lang="en-US" i="1" baseline="30000" dirty="0">
                <a:solidFill>
                  <a:schemeClr val="bg1">
                    <a:lumMod val="50000"/>
                  </a:schemeClr>
                </a:solidFill>
              </a:rPr>
              <a:t>	</a:t>
            </a:r>
            <a:r>
              <a:rPr lang="en-US" i="1" baseline="30000" dirty="0" smtClean="0">
                <a:solidFill>
                  <a:schemeClr val="bg1">
                    <a:lumMod val="50000"/>
                  </a:schemeClr>
                </a:solidFill>
              </a:rPr>
              <a:t>			</a:t>
            </a:r>
            <a:r>
              <a:rPr lang="en-US" i="1" dirty="0" smtClean="0">
                <a:solidFill>
                  <a:schemeClr val="bg1">
                    <a:lumMod val="50000"/>
                  </a:schemeClr>
                </a:solidFill>
              </a:rPr>
              <a:t>= 90 kg</a:t>
            </a:r>
            <a:endParaRPr lang="en-US" i="1" baseline="30000" dirty="0">
              <a:solidFill>
                <a:schemeClr val="bg1">
                  <a:lumMod val="50000"/>
                </a:schemeClr>
              </a:solidFill>
            </a:endParaRPr>
          </a:p>
          <a:p>
            <a:endParaRPr lang="en-US" i="1" dirty="0">
              <a:solidFill>
                <a:schemeClr val="bg1">
                  <a:lumMod val="50000"/>
                </a:schemeClr>
              </a:solidFill>
            </a:endParaRPr>
          </a:p>
          <a:p>
            <a:r>
              <a:rPr lang="en-US" i="1" dirty="0" smtClean="0">
                <a:solidFill>
                  <a:schemeClr val="bg1">
                    <a:lumMod val="50000"/>
                  </a:schemeClr>
                </a:solidFill>
              </a:rPr>
              <a:t>Normal </a:t>
            </a:r>
            <a:r>
              <a:rPr lang="en-US" i="1" dirty="0">
                <a:solidFill>
                  <a:schemeClr val="bg1">
                    <a:lumMod val="50000"/>
                  </a:schemeClr>
                </a:solidFill>
              </a:rPr>
              <a:t>BMI is a maximum of 24.9 kg m</a:t>
            </a:r>
            <a:r>
              <a:rPr lang="en-US" i="1" baseline="30000" dirty="0">
                <a:solidFill>
                  <a:schemeClr val="bg1">
                    <a:lumMod val="50000"/>
                  </a:schemeClr>
                </a:solidFill>
              </a:rPr>
              <a:t>-2</a:t>
            </a:r>
          </a:p>
          <a:p>
            <a:endParaRPr lang="en-US" i="1" dirty="0" smtClean="0">
              <a:solidFill>
                <a:schemeClr val="bg1">
                  <a:lumMod val="50000"/>
                </a:schemeClr>
              </a:solidFill>
            </a:endParaRPr>
          </a:p>
          <a:p>
            <a:r>
              <a:rPr lang="en-US" i="1" dirty="0" smtClean="0">
                <a:solidFill>
                  <a:schemeClr val="bg1">
                    <a:lumMod val="50000"/>
                  </a:schemeClr>
                </a:solidFill>
              </a:rPr>
              <a:t>Normal body mass 	= </a:t>
            </a:r>
            <a:r>
              <a:rPr lang="en-US" i="1" dirty="0">
                <a:solidFill>
                  <a:schemeClr val="bg1">
                    <a:lumMod val="50000"/>
                  </a:schemeClr>
                </a:solidFill>
              </a:rPr>
              <a:t>24.9 kg m</a:t>
            </a:r>
            <a:r>
              <a:rPr lang="en-US" i="1" baseline="30000" dirty="0">
                <a:solidFill>
                  <a:schemeClr val="bg1">
                    <a:lumMod val="50000"/>
                  </a:schemeClr>
                </a:solidFill>
              </a:rPr>
              <a:t>-</a:t>
            </a:r>
            <a:r>
              <a:rPr lang="en-US" i="1" baseline="30000" dirty="0" smtClean="0">
                <a:solidFill>
                  <a:schemeClr val="bg1">
                    <a:lumMod val="50000"/>
                  </a:schemeClr>
                </a:solidFill>
              </a:rPr>
              <a:t>2</a:t>
            </a:r>
            <a:r>
              <a:rPr lang="en-US" i="1" dirty="0" smtClean="0">
                <a:solidFill>
                  <a:schemeClr val="bg1">
                    <a:lumMod val="50000"/>
                  </a:schemeClr>
                </a:solidFill>
              </a:rPr>
              <a:t> x (1.5 m)</a:t>
            </a:r>
            <a:r>
              <a:rPr lang="en-US" i="1" baseline="30000" dirty="0">
                <a:solidFill>
                  <a:schemeClr val="bg1">
                    <a:lumMod val="50000"/>
                  </a:schemeClr>
                </a:solidFill>
              </a:rPr>
              <a:t>2</a:t>
            </a:r>
            <a:endParaRPr lang="en-US" i="1" dirty="0">
              <a:solidFill>
                <a:schemeClr val="bg1">
                  <a:lumMod val="50000"/>
                </a:schemeClr>
              </a:solidFill>
            </a:endParaRPr>
          </a:p>
          <a:p>
            <a:r>
              <a:rPr lang="en-US" i="1" dirty="0" smtClean="0">
                <a:solidFill>
                  <a:schemeClr val="bg1">
                    <a:lumMod val="50000"/>
                  </a:schemeClr>
                </a:solidFill>
              </a:rPr>
              <a:t>				= 56 kg</a:t>
            </a:r>
          </a:p>
          <a:p>
            <a:endParaRPr lang="en-US" i="1" dirty="0" smtClean="0">
              <a:solidFill>
                <a:schemeClr val="bg1">
                  <a:lumMod val="50000"/>
                </a:schemeClr>
              </a:solidFill>
            </a:endParaRPr>
          </a:p>
          <a:p>
            <a:r>
              <a:rPr lang="en-US" i="1" dirty="0" smtClean="0">
                <a:solidFill>
                  <a:schemeClr val="bg1">
                    <a:lumMod val="50000"/>
                  </a:schemeClr>
                </a:solidFill>
              </a:rPr>
              <a:t>To reach normal status the woman needs to lose 	90 kg – 56 kg = 34 kg</a:t>
            </a:r>
          </a:p>
        </p:txBody>
      </p:sp>
      <p:sp>
        <p:nvSpPr>
          <p:cNvPr id="5" name="Rectangle 4"/>
          <p:cNvSpPr/>
          <p:nvPr/>
        </p:nvSpPr>
        <p:spPr>
          <a:xfrm>
            <a:off x="508000" y="4365009"/>
            <a:ext cx="3416300" cy="923330"/>
          </a:xfrm>
          <a:prstGeom prst="rect">
            <a:avLst/>
          </a:prstGeom>
        </p:spPr>
        <p:txBody>
          <a:bodyPr wrap="square">
            <a:spAutoFit/>
          </a:bodyPr>
          <a:lstStyle/>
          <a:p>
            <a:r>
              <a:rPr lang="en-US" dirty="0" smtClean="0">
                <a:solidFill>
                  <a:schemeClr val="bg1">
                    <a:lumMod val="50000"/>
                  </a:schemeClr>
                </a:solidFill>
              </a:rPr>
              <a:t>Reduce her nutritional intake / diet / reduce the intake of lipids;</a:t>
            </a:r>
          </a:p>
          <a:p>
            <a:r>
              <a:rPr lang="en-US" dirty="0" smtClean="0">
                <a:solidFill>
                  <a:schemeClr val="bg1">
                    <a:lumMod val="50000"/>
                  </a:schemeClr>
                </a:solidFill>
              </a:rPr>
              <a:t>Exercise / increase activity levels;</a:t>
            </a:r>
          </a:p>
        </p:txBody>
      </p:sp>
    </p:spTree>
    <p:extLst>
      <p:ext uri="{BB962C8B-B14F-4D97-AF65-F5344CB8AC3E}">
        <p14:creationId xmlns:p14="http://schemas.microsoft.com/office/powerpoint/2010/main" val="279085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5/5c/Galactose-3D-balls.png/480px-Galactose-3D-ball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068984"/>
            <a:ext cx="3365270" cy="3365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36911"/>
            <a:ext cx="4680520" cy="707886"/>
          </a:xfrm>
          <a:prstGeom prst="rect">
            <a:avLst/>
          </a:prstGeom>
          <a:solidFill>
            <a:srgbClr val="FF0000"/>
          </a:solidFill>
        </p:spPr>
        <p:txBody>
          <a:bodyPr wrap="square" rtlCol="0">
            <a:spAutoFit/>
          </a:bodyPr>
          <a:lstStyle/>
          <a:p>
            <a:r>
              <a:rPr lang="en-US" sz="4000" dirty="0" smtClean="0">
                <a:solidFill>
                  <a:schemeClr val="bg1"/>
                </a:solidFill>
              </a:rPr>
              <a:t>Monosaccharide #2</a:t>
            </a:r>
            <a:endParaRPr lang="en-US" sz="4000" baseline="-25000" dirty="0" smtClean="0">
              <a:solidFill>
                <a:schemeClr val="bg1"/>
              </a:solidFill>
            </a:endParaRPr>
          </a:p>
        </p:txBody>
      </p:sp>
      <p:sp>
        <p:nvSpPr>
          <p:cNvPr id="2" name="Rectangle 1"/>
          <p:cNvSpPr/>
          <p:nvPr/>
        </p:nvSpPr>
        <p:spPr>
          <a:xfrm>
            <a:off x="4839575" y="6304002"/>
            <a:ext cx="4304425" cy="276999"/>
          </a:xfrm>
          <a:prstGeom prst="rect">
            <a:avLst/>
          </a:prstGeom>
        </p:spPr>
        <p:txBody>
          <a:bodyPr wrap="square">
            <a:spAutoFit/>
          </a:bodyPr>
          <a:lstStyle/>
          <a:p>
            <a:r>
              <a:rPr lang="en-GB" sz="1200" dirty="0">
                <a:hlinkClick r:id="rId3"/>
              </a:rPr>
              <a:t>http://commons.wikimedia.org/wiki/File:Galactose-3D-balls.png</a:t>
            </a:r>
            <a:endParaRPr lang="en-GB" sz="1200" dirty="0"/>
          </a:p>
        </p:txBody>
      </p:sp>
      <p:pic>
        <p:nvPicPr>
          <p:cNvPr id="1028" name="Picture 4" descr="http://upload.wikimedia.org/wikipedia/commons/thumb/6/6a/Alpha-D-glucose-3D-balls.png/434px-Alpha-D-glucose-3D-ball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8799" y="2068984"/>
            <a:ext cx="2929826"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216" y="2039154"/>
            <a:ext cx="2691408" cy="461665"/>
          </a:xfrm>
          <a:prstGeom prst="rect">
            <a:avLst/>
          </a:prstGeom>
          <a:solidFill>
            <a:srgbClr val="FF0000"/>
          </a:solidFill>
        </p:spPr>
        <p:txBody>
          <a:bodyPr wrap="square" rtlCol="0">
            <a:spAutoFit/>
          </a:bodyPr>
          <a:lstStyle/>
          <a:p>
            <a:pPr algn="ctr"/>
            <a:r>
              <a:rPr lang="en-US" sz="2400" dirty="0" smtClean="0">
                <a:solidFill>
                  <a:schemeClr val="bg1"/>
                </a:solidFill>
              </a:rPr>
              <a:t>Spot the difference</a:t>
            </a:r>
            <a:endParaRPr lang="en-US" sz="2400" baseline="-25000" dirty="0" smtClean="0">
              <a:solidFill>
                <a:schemeClr val="bg1"/>
              </a:solidFill>
            </a:endParaRPr>
          </a:p>
        </p:txBody>
      </p:sp>
      <p:sp>
        <p:nvSpPr>
          <p:cNvPr id="7" name="TextBox 6"/>
          <p:cNvSpPr txBox="1"/>
          <p:nvPr/>
        </p:nvSpPr>
        <p:spPr>
          <a:xfrm>
            <a:off x="467544" y="5203421"/>
            <a:ext cx="2691408" cy="461665"/>
          </a:xfrm>
          <a:prstGeom prst="rect">
            <a:avLst/>
          </a:prstGeom>
          <a:solidFill>
            <a:srgbClr val="FF0000"/>
          </a:solidFill>
        </p:spPr>
        <p:txBody>
          <a:bodyPr wrap="square" rtlCol="0">
            <a:spAutoFit/>
          </a:bodyPr>
          <a:lstStyle/>
          <a:p>
            <a:pPr algn="ctr"/>
            <a:r>
              <a:rPr lang="en-US" sz="2400" dirty="0" err="1" smtClean="0">
                <a:solidFill>
                  <a:schemeClr val="bg1"/>
                </a:solidFill>
              </a:rPr>
              <a:t>Galactose</a:t>
            </a:r>
            <a:endParaRPr lang="en-US" sz="2400" baseline="-25000" dirty="0" smtClean="0">
              <a:solidFill>
                <a:schemeClr val="bg1"/>
              </a:solidFill>
            </a:endParaRPr>
          </a:p>
        </p:txBody>
      </p:sp>
      <p:sp>
        <p:nvSpPr>
          <p:cNvPr id="8" name="TextBox 7"/>
          <p:cNvSpPr txBox="1"/>
          <p:nvPr/>
        </p:nvSpPr>
        <p:spPr>
          <a:xfrm>
            <a:off x="3808008" y="5203420"/>
            <a:ext cx="2691408" cy="461665"/>
          </a:xfrm>
          <a:prstGeom prst="rect">
            <a:avLst/>
          </a:prstGeom>
          <a:solidFill>
            <a:srgbClr val="FF0000"/>
          </a:solidFill>
        </p:spPr>
        <p:txBody>
          <a:bodyPr wrap="square" rtlCol="0">
            <a:spAutoFit/>
          </a:bodyPr>
          <a:lstStyle/>
          <a:p>
            <a:pPr algn="ctr"/>
            <a:r>
              <a:rPr lang="en-US" sz="2400" dirty="0" smtClean="0">
                <a:solidFill>
                  <a:schemeClr val="bg1"/>
                </a:solidFill>
              </a:rPr>
              <a:t>Glucose</a:t>
            </a:r>
            <a:endParaRPr lang="en-US" sz="2400" baseline="-25000" dirty="0" smtClean="0">
              <a:solidFill>
                <a:schemeClr val="bg1"/>
              </a:solidFill>
            </a:endParaRPr>
          </a:p>
        </p:txBody>
      </p:sp>
      <p:sp>
        <p:nvSpPr>
          <p:cNvPr id="9" name="TextBox 8"/>
          <p:cNvSpPr txBox="1"/>
          <p:nvPr/>
        </p:nvSpPr>
        <p:spPr>
          <a:xfrm>
            <a:off x="6300192" y="1177379"/>
            <a:ext cx="2691408" cy="1938992"/>
          </a:xfrm>
          <a:prstGeom prst="rect">
            <a:avLst/>
          </a:prstGeom>
          <a:solidFill>
            <a:srgbClr val="FF0000"/>
          </a:solidFill>
        </p:spPr>
        <p:txBody>
          <a:bodyPr wrap="square" rtlCol="0">
            <a:spAutoFit/>
          </a:bodyPr>
          <a:lstStyle/>
          <a:p>
            <a:pPr algn="ctr"/>
            <a:r>
              <a:rPr lang="en-US" sz="2400" b="1" dirty="0" err="1" smtClean="0">
                <a:solidFill>
                  <a:schemeClr val="bg1"/>
                </a:solidFill>
              </a:rPr>
              <a:t>Galactose</a:t>
            </a:r>
            <a:r>
              <a:rPr lang="en-US" sz="2400" dirty="0" smtClean="0">
                <a:solidFill>
                  <a:schemeClr val="bg1"/>
                </a:solidFill>
              </a:rPr>
              <a:t> is also a hexose sugar</a:t>
            </a:r>
          </a:p>
          <a:p>
            <a:pPr algn="ctr"/>
            <a:r>
              <a:rPr lang="en-US" sz="2400" dirty="0" smtClean="0">
                <a:solidFill>
                  <a:schemeClr val="bg1"/>
                </a:solidFill>
              </a:rPr>
              <a:t>It has the same formula </a:t>
            </a:r>
            <a:r>
              <a:rPr lang="en-US" sz="2400" dirty="0">
                <a:solidFill>
                  <a:schemeClr val="bg1"/>
                </a:solidFill>
              </a:rPr>
              <a:t>C</a:t>
            </a:r>
            <a:r>
              <a:rPr lang="en-US" sz="2400" baseline="-25000" dirty="0">
                <a:solidFill>
                  <a:schemeClr val="bg1"/>
                </a:solidFill>
              </a:rPr>
              <a:t>6</a:t>
            </a:r>
            <a:r>
              <a:rPr lang="en-US" sz="2400" dirty="0">
                <a:solidFill>
                  <a:schemeClr val="bg1"/>
                </a:solidFill>
              </a:rPr>
              <a:t>H</a:t>
            </a:r>
            <a:r>
              <a:rPr lang="en-US" sz="2400" baseline="-25000" dirty="0">
                <a:solidFill>
                  <a:schemeClr val="bg1"/>
                </a:solidFill>
              </a:rPr>
              <a:t>12</a:t>
            </a:r>
            <a:r>
              <a:rPr lang="en-US" sz="2400" dirty="0">
                <a:solidFill>
                  <a:schemeClr val="bg1"/>
                </a:solidFill>
              </a:rPr>
              <a:t>O</a:t>
            </a:r>
            <a:r>
              <a:rPr lang="en-US" sz="2400" baseline="-25000" dirty="0">
                <a:solidFill>
                  <a:schemeClr val="bg1"/>
                </a:solidFill>
              </a:rPr>
              <a:t>6</a:t>
            </a:r>
          </a:p>
          <a:p>
            <a:pPr algn="ctr"/>
            <a:r>
              <a:rPr lang="en-US" sz="2400" dirty="0">
                <a:solidFill>
                  <a:schemeClr val="bg1"/>
                </a:solidFill>
              </a:rPr>
              <a:t>b</a:t>
            </a:r>
            <a:r>
              <a:rPr lang="en-US" sz="2400" dirty="0" smtClean="0">
                <a:solidFill>
                  <a:schemeClr val="bg1"/>
                </a:solidFill>
              </a:rPr>
              <a:t>ut is less sweet</a:t>
            </a:r>
          </a:p>
        </p:txBody>
      </p:sp>
      <p:sp>
        <p:nvSpPr>
          <p:cNvPr id="4" name="Rectangle 3"/>
          <p:cNvSpPr/>
          <p:nvPr/>
        </p:nvSpPr>
        <p:spPr>
          <a:xfrm>
            <a:off x="4572000" y="6581001"/>
            <a:ext cx="4572000" cy="276999"/>
          </a:xfrm>
          <a:prstGeom prst="rect">
            <a:avLst/>
          </a:prstGeom>
        </p:spPr>
        <p:txBody>
          <a:bodyPr>
            <a:spAutoFit/>
          </a:bodyPr>
          <a:lstStyle/>
          <a:p>
            <a:r>
              <a:rPr lang="en-GB" sz="1200" dirty="0">
                <a:hlinkClick r:id="rId5"/>
              </a:rPr>
              <a:t>http://commons.wikimedia.org/wiki/File:Alpha-D-glucose-3D-balls.png</a:t>
            </a:r>
            <a:endParaRPr lang="en-GB" sz="1200" dirty="0"/>
          </a:p>
        </p:txBody>
      </p:sp>
      <p:sp>
        <p:nvSpPr>
          <p:cNvPr id="11" name="TextBox 10"/>
          <p:cNvSpPr txBox="1"/>
          <p:nvPr/>
        </p:nvSpPr>
        <p:spPr>
          <a:xfrm>
            <a:off x="6622314" y="4013200"/>
            <a:ext cx="2217115" cy="1569660"/>
          </a:xfrm>
          <a:prstGeom prst="rect">
            <a:avLst/>
          </a:prstGeom>
          <a:solidFill>
            <a:srgbClr val="FF0000"/>
          </a:solidFill>
        </p:spPr>
        <p:txBody>
          <a:bodyPr wrap="square" rtlCol="0">
            <a:spAutoFit/>
          </a:bodyPr>
          <a:lstStyle/>
          <a:p>
            <a:pPr algn="ctr"/>
            <a:r>
              <a:rPr lang="en-US" sz="2400" dirty="0" smtClean="0">
                <a:solidFill>
                  <a:schemeClr val="bg1"/>
                </a:solidFill>
              </a:rPr>
              <a:t>Most commonly found in milk, but also found in cereals</a:t>
            </a:r>
          </a:p>
        </p:txBody>
      </p:sp>
      <p:pic>
        <p:nvPicPr>
          <p:cNvPr id="13" name="Picture 12">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4"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2744729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7564"/>
            <a:ext cx="4680520" cy="707886"/>
          </a:xfrm>
          <a:prstGeom prst="rect">
            <a:avLst/>
          </a:prstGeom>
          <a:solidFill>
            <a:schemeClr val="accent6">
              <a:lumMod val="50000"/>
            </a:schemeClr>
          </a:solidFill>
        </p:spPr>
        <p:txBody>
          <a:bodyPr wrap="square" rtlCol="0">
            <a:spAutoFit/>
          </a:bodyPr>
          <a:lstStyle/>
          <a:p>
            <a:r>
              <a:rPr lang="en-US" sz="4000" dirty="0" smtClean="0">
                <a:solidFill>
                  <a:schemeClr val="bg1"/>
                </a:solidFill>
              </a:rPr>
              <a:t>Monosaccharide #</a:t>
            </a:r>
            <a:r>
              <a:rPr lang="en-US" sz="4000" dirty="0">
                <a:solidFill>
                  <a:schemeClr val="bg1"/>
                </a:solidFill>
              </a:rPr>
              <a:t>3</a:t>
            </a:r>
            <a:endParaRPr lang="en-US" sz="4000" dirty="0" smtClean="0">
              <a:solidFill>
                <a:schemeClr val="bg1"/>
              </a:solidFill>
            </a:endParaRPr>
          </a:p>
        </p:txBody>
      </p:sp>
      <p:sp>
        <p:nvSpPr>
          <p:cNvPr id="5" name="TextBox 4"/>
          <p:cNvSpPr txBox="1"/>
          <p:nvPr/>
        </p:nvSpPr>
        <p:spPr>
          <a:xfrm>
            <a:off x="5737010" y="1018569"/>
            <a:ext cx="3168352" cy="830997"/>
          </a:xfrm>
          <a:prstGeom prst="rect">
            <a:avLst/>
          </a:prstGeom>
          <a:solidFill>
            <a:schemeClr val="accent6">
              <a:lumMod val="50000"/>
            </a:schemeClr>
          </a:solidFill>
        </p:spPr>
        <p:txBody>
          <a:bodyPr wrap="square" rtlCol="0">
            <a:spAutoFit/>
          </a:bodyPr>
          <a:lstStyle/>
          <a:p>
            <a:pPr algn="ctr"/>
            <a:r>
              <a:rPr lang="en-US" sz="2400" b="1" dirty="0" smtClean="0">
                <a:solidFill>
                  <a:schemeClr val="bg1"/>
                </a:solidFill>
              </a:rPr>
              <a:t>Fructose</a:t>
            </a:r>
            <a:r>
              <a:rPr lang="en-US" sz="2400" dirty="0" smtClean="0">
                <a:solidFill>
                  <a:schemeClr val="bg1"/>
                </a:solidFill>
              </a:rPr>
              <a:t> is another pentose sugar</a:t>
            </a:r>
            <a:endParaRPr lang="en-US" sz="2400" baseline="-25000" dirty="0" smtClean="0">
              <a:solidFill>
                <a:schemeClr val="bg1"/>
              </a:solidFill>
            </a:endParaRPr>
          </a:p>
        </p:txBody>
      </p:sp>
      <p:sp>
        <p:nvSpPr>
          <p:cNvPr id="7" name="TextBox 6"/>
          <p:cNvSpPr txBox="1"/>
          <p:nvPr/>
        </p:nvSpPr>
        <p:spPr>
          <a:xfrm>
            <a:off x="4932040" y="4771514"/>
            <a:ext cx="3168352" cy="1200329"/>
          </a:xfrm>
          <a:prstGeom prst="rect">
            <a:avLst/>
          </a:prstGeom>
          <a:solidFill>
            <a:schemeClr val="accent6">
              <a:lumMod val="50000"/>
            </a:schemeClr>
          </a:solidFill>
        </p:spPr>
        <p:txBody>
          <a:bodyPr wrap="square" rtlCol="0">
            <a:spAutoFit/>
          </a:bodyPr>
          <a:lstStyle/>
          <a:p>
            <a:pPr algn="ctr"/>
            <a:r>
              <a:rPr lang="en-US" sz="2400" dirty="0" smtClean="0">
                <a:solidFill>
                  <a:schemeClr val="bg1"/>
                </a:solidFill>
              </a:rPr>
              <a:t>It is the sweetest naturally occurring carbohydrate</a:t>
            </a:r>
            <a:endParaRPr lang="en-US" sz="2400" baseline="-25000" dirty="0" smtClean="0">
              <a:solidFill>
                <a:schemeClr val="bg1"/>
              </a:solidFill>
            </a:endParaRPr>
          </a:p>
        </p:txBody>
      </p:sp>
      <p:pic>
        <p:nvPicPr>
          <p:cNvPr id="4098" name="Picture 2" descr="http://upload.wikimedia.org/wikipedia/commons/e/e8/3dfructos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1595" y="2159679"/>
            <a:ext cx="4426469" cy="4376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8064" y="6569563"/>
            <a:ext cx="3990644" cy="276999"/>
          </a:xfrm>
          <a:prstGeom prst="rect">
            <a:avLst/>
          </a:prstGeom>
        </p:spPr>
        <p:txBody>
          <a:bodyPr wrap="square">
            <a:spAutoFit/>
          </a:bodyPr>
          <a:lstStyle/>
          <a:p>
            <a:pPr algn="r"/>
            <a:r>
              <a:rPr lang="en-GB" sz="1200" dirty="0">
                <a:hlinkClick r:id="rId3"/>
              </a:rPr>
              <a:t>http://commons.wikimedia.org/wiki/File:3dfructose.png</a:t>
            </a:r>
            <a:endParaRPr lang="en-GB" sz="1200" dirty="0"/>
          </a:p>
        </p:txBody>
      </p:sp>
      <p:pic>
        <p:nvPicPr>
          <p:cNvPr id="4100" name="Picture 4" descr="http://upload.wikimedia.org/wikipedia/commons/thumb/1/15/Red_Apple.jpg/530px-Red_Apple.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7292" l="10000" r="90000">
                        <a14:foregroundMark x1="47170" y1="36042" x2="47170" y2="36042"/>
                        <a14:backgroundMark x1="32264" y1="92500" x2="32264" y2="92500"/>
                        <a14:backgroundMark x1="63019" y1="93333" x2="63019" y2="93333"/>
                        <a14:backgroundMark x1="58868" y1="95208" x2="58868" y2="95208"/>
                        <a14:backgroundMark x1="52642" y1="95833" x2="52642" y2="95833"/>
                        <a14:backgroundMark x1="38113" y1="95000" x2="38113" y2="95000"/>
                        <a14:backgroundMark x1="46226" y1="95833" x2="46226" y2="95833"/>
                        <a14:backgroundMark x1="40566" y1="95208" x2="40566" y2="95208"/>
                      </a14:backgroundRemoval>
                    </a14:imgEffect>
                  </a14:imgLayer>
                </a14:imgProps>
              </a:ext>
              <a:ext uri="{28A0092B-C50C-407E-A947-70E740481C1C}">
                <a14:useLocalDpi xmlns:a14="http://schemas.microsoft.com/office/drawing/2010/main"/>
              </a:ext>
            </a:extLst>
          </a:blip>
          <a:srcRect/>
          <a:stretch>
            <a:fillRect/>
          </a:stretch>
        </p:blipFill>
        <p:spPr bwMode="auto">
          <a:xfrm>
            <a:off x="4677792" y="1381242"/>
            <a:ext cx="3240360" cy="29346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3862" y="3499326"/>
            <a:ext cx="3168352" cy="830997"/>
          </a:xfrm>
          <a:prstGeom prst="rect">
            <a:avLst/>
          </a:prstGeom>
          <a:solidFill>
            <a:schemeClr val="accent6">
              <a:lumMod val="50000"/>
            </a:schemeClr>
          </a:solidFill>
        </p:spPr>
        <p:txBody>
          <a:bodyPr wrap="square" rtlCol="0">
            <a:spAutoFit/>
          </a:bodyPr>
          <a:lstStyle/>
          <a:p>
            <a:pPr algn="ctr"/>
            <a:r>
              <a:rPr lang="en-US" sz="2400" dirty="0" smtClean="0">
                <a:solidFill>
                  <a:schemeClr val="bg1"/>
                </a:solidFill>
              </a:rPr>
              <a:t>Commonly found in fruits and honey</a:t>
            </a:r>
            <a:endParaRPr lang="en-US" sz="2400" baseline="-25000" dirty="0" smtClean="0">
              <a:solidFill>
                <a:schemeClr val="bg1"/>
              </a:solidFill>
            </a:endParaRPr>
          </a:p>
        </p:txBody>
      </p:sp>
      <p:sp>
        <p:nvSpPr>
          <p:cNvPr id="8" name="Rectangle 7"/>
          <p:cNvSpPr/>
          <p:nvPr/>
        </p:nvSpPr>
        <p:spPr>
          <a:xfrm>
            <a:off x="5136290" y="6292564"/>
            <a:ext cx="4014192" cy="276999"/>
          </a:xfrm>
          <a:prstGeom prst="rect">
            <a:avLst/>
          </a:prstGeom>
        </p:spPr>
        <p:txBody>
          <a:bodyPr wrap="square">
            <a:spAutoFit/>
          </a:bodyPr>
          <a:lstStyle/>
          <a:p>
            <a:pPr algn="r"/>
            <a:r>
              <a:rPr lang="en-GB" sz="1200" dirty="0">
                <a:hlinkClick r:id="rId6"/>
              </a:rPr>
              <a:t>http://commons.wikimedia.org/wiki/File:Red_Apple.jpg</a:t>
            </a:r>
            <a:endParaRPr lang="en-GB" sz="1200" dirty="0"/>
          </a:p>
        </p:txBody>
      </p:sp>
      <p:sp>
        <p:nvSpPr>
          <p:cNvPr id="9" name="Rectangle 8"/>
          <p:cNvSpPr/>
          <p:nvPr/>
        </p:nvSpPr>
        <p:spPr>
          <a:xfrm>
            <a:off x="5326062" y="6005190"/>
            <a:ext cx="3832982" cy="276999"/>
          </a:xfrm>
          <a:prstGeom prst="rect">
            <a:avLst/>
          </a:prstGeom>
        </p:spPr>
        <p:txBody>
          <a:bodyPr wrap="square">
            <a:spAutoFit/>
          </a:bodyPr>
          <a:lstStyle/>
          <a:p>
            <a:pPr algn="r"/>
            <a:r>
              <a:rPr lang="en-GB" sz="1200" dirty="0">
                <a:hlinkClick r:id="rId7"/>
              </a:rPr>
              <a:t>http://www.flickr.com/photos/max_westby/4045923/</a:t>
            </a:r>
            <a:endParaRPr lang="en-GB" sz="1200" dirty="0"/>
          </a:p>
        </p:txBody>
      </p:sp>
      <p:pic>
        <p:nvPicPr>
          <p:cNvPr id="12" name="Picture 11">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3"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379168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Ribose deoxyribos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988840"/>
            <a:ext cx="5497436"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36911"/>
            <a:ext cx="4680520" cy="707886"/>
          </a:xfrm>
          <a:prstGeom prst="rect">
            <a:avLst/>
          </a:prstGeom>
          <a:solidFill>
            <a:srgbClr val="00B050"/>
          </a:solidFill>
        </p:spPr>
        <p:txBody>
          <a:bodyPr wrap="square" rtlCol="0">
            <a:spAutoFit/>
          </a:bodyPr>
          <a:lstStyle/>
          <a:p>
            <a:r>
              <a:rPr lang="en-US" sz="4000" dirty="0" smtClean="0">
                <a:solidFill>
                  <a:schemeClr val="bg1"/>
                </a:solidFill>
              </a:rPr>
              <a:t>Monosaccharide #4</a:t>
            </a:r>
            <a:endParaRPr lang="en-US" sz="4000" baseline="-25000" dirty="0" smtClean="0">
              <a:solidFill>
                <a:schemeClr val="bg1"/>
              </a:solidFill>
            </a:endParaRPr>
          </a:p>
        </p:txBody>
      </p:sp>
      <p:sp>
        <p:nvSpPr>
          <p:cNvPr id="2" name="TextBox 1"/>
          <p:cNvSpPr txBox="1"/>
          <p:nvPr/>
        </p:nvSpPr>
        <p:spPr>
          <a:xfrm>
            <a:off x="6839744" y="6581001"/>
            <a:ext cx="2304256" cy="276999"/>
          </a:xfrm>
          <a:prstGeom prst="rect">
            <a:avLst/>
          </a:prstGeom>
          <a:noFill/>
        </p:spPr>
        <p:txBody>
          <a:bodyPr wrap="square" rtlCol="0">
            <a:spAutoFit/>
          </a:bodyPr>
          <a:lstStyle/>
          <a:p>
            <a:r>
              <a:rPr lang="en-US" sz="1200" dirty="0" smtClean="0"/>
              <a:t>Original owner of image unknown</a:t>
            </a:r>
            <a:endParaRPr lang="en-GB" sz="1200" dirty="0"/>
          </a:p>
        </p:txBody>
      </p:sp>
      <p:sp>
        <p:nvSpPr>
          <p:cNvPr id="5" name="TextBox 4"/>
          <p:cNvSpPr txBox="1"/>
          <p:nvPr/>
        </p:nvSpPr>
        <p:spPr>
          <a:xfrm>
            <a:off x="5676948" y="966311"/>
            <a:ext cx="3168352" cy="1200329"/>
          </a:xfrm>
          <a:prstGeom prst="rect">
            <a:avLst/>
          </a:prstGeom>
          <a:solidFill>
            <a:srgbClr val="00B050"/>
          </a:solidFill>
        </p:spPr>
        <p:txBody>
          <a:bodyPr wrap="square" rtlCol="0">
            <a:spAutoFit/>
          </a:bodyPr>
          <a:lstStyle/>
          <a:p>
            <a:pPr algn="ctr"/>
            <a:r>
              <a:rPr lang="en-US" sz="2400" dirty="0" smtClean="0">
                <a:solidFill>
                  <a:schemeClr val="bg1"/>
                </a:solidFill>
              </a:rPr>
              <a:t>Ribose is a pentose sugar, it has a pentagonal ring</a:t>
            </a:r>
            <a:endParaRPr lang="en-US" sz="2400" baseline="-25000" dirty="0" smtClean="0">
              <a:solidFill>
                <a:schemeClr val="bg1"/>
              </a:solidFill>
            </a:endParaRPr>
          </a:p>
        </p:txBody>
      </p:sp>
      <p:sp>
        <p:nvSpPr>
          <p:cNvPr id="6" name="TextBox 5"/>
          <p:cNvSpPr txBox="1"/>
          <p:nvPr/>
        </p:nvSpPr>
        <p:spPr>
          <a:xfrm>
            <a:off x="5676948" y="2449340"/>
            <a:ext cx="3168352" cy="830997"/>
          </a:xfrm>
          <a:prstGeom prst="rect">
            <a:avLst/>
          </a:prstGeom>
          <a:solidFill>
            <a:srgbClr val="00B050"/>
          </a:solidFill>
        </p:spPr>
        <p:txBody>
          <a:bodyPr wrap="square" rtlCol="0">
            <a:spAutoFit/>
          </a:bodyPr>
          <a:lstStyle/>
          <a:p>
            <a:pPr algn="ctr"/>
            <a:r>
              <a:rPr lang="en-US" sz="2400" dirty="0" smtClean="0">
                <a:solidFill>
                  <a:schemeClr val="bg1"/>
                </a:solidFill>
              </a:rPr>
              <a:t>It forms the backbone of RNA</a:t>
            </a:r>
            <a:endParaRPr lang="en-US" sz="2400" baseline="-25000" dirty="0" smtClean="0">
              <a:solidFill>
                <a:schemeClr val="bg1"/>
              </a:solidFill>
            </a:endParaRPr>
          </a:p>
        </p:txBody>
      </p:sp>
      <p:sp>
        <p:nvSpPr>
          <p:cNvPr id="7" name="TextBox 6"/>
          <p:cNvSpPr txBox="1"/>
          <p:nvPr/>
        </p:nvSpPr>
        <p:spPr>
          <a:xfrm>
            <a:off x="5676948" y="3789040"/>
            <a:ext cx="3168352" cy="1569660"/>
          </a:xfrm>
          <a:prstGeom prst="rect">
            <a:avLst/>
          </a:prstGeom>
          <a:solidFill>
            <a:srgbClr val="00B050"/>
          </a:solidFill>
        </p:spPr>
        <p:txBody>
          <a:bodyPr wrap="square" rtlCol="0">
            <a:spAutoFit/>
          </a:bodyPr>
          <a:lstStyle/>
          <a:p>
            <a:pPr algn="ctr"/>
            <a:r>
              <a:rPr lang="en-US" sz="2400" dirty="0" err="1" smtClean="0">
                <a:solidFill>
                  <a:schemeClr val="bg1"/>
                </a:solidFill>
              </a:rPr>
              <a:t>Deoxyribose</a:t>
            </a:r>
            <a:r>
              <a:rPr lang="en-US" sz="2400" dirty="0" smtClean="0">
                <a:solidFill>
                  <a:schemeClr val="bg1"/>
                </a:solidFill>
              </a:rPr>
              <a:t> differs as shown in the diagram, and forms the backbone of DNA</a:t>
            </a:r>
            <a:endParaRPr lang="en-US" sz="2400" baseline="-25000" dirty="0" smtClean="0">
              <a:solidFill>
                <a:schemeClr val="bg1"/>
              </a:solidFill>
            </a:endParaRPr>
          </a:p>
        </p:txBody>
      </p:sp>
      <p:pic>
        <p:nvPicPr>
          <p:cNvPr id="9" name="Picture 8">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0" name="Title 1"/>
          <p:cNvSpPr txBox="1">
            <a:spLocks/>
          </p:cNvSpPr>
          <p:nvPr/>
        </p:nvSpPr>
        <p:spPr>
          <a:xfrm>
            <a:off x="1409700" y="5554058"/>
            <a:ext cx="6083300" cy="956884"/>
          </a:xfrm>
          <a:prstGeom prst="rect">
            <a:avLst/>
          </a:prstGeom>
          <a:solidFill>
            <a:srgbClr val="C6D9F1"/>
          </a:solidFill>
        </p:spPr>
        <p:txBody>
          <a:bodyP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400" i="1" dirty="0" smtClean="0">
                <a:latin typeface="Arial"/>
                <a:cs typeface="Arial"/>
              </a:rPr>
              <a:t>N.B. the above </a:t>
            </a:r>
            <a:r>
              <a:rPr lang="en-US" sz="1400" i="1" dirty="0" err="1" smtClean="0">
                <a:latin typeface="Arial"/>
                <a:cs typeface="Arial"/>
              </a:rPr>
              <a:t>monosaccharides</a:t>
            </a:r>
            <a:r>
              <a:rPr lang="en-US" sz="1400" i="1" dirty="0" smtClean="0">
                <a:latin typeface="Arial"/>
                <a:cs typeface="Arial"/>
              </a:rPr>
              <a:t> are included for continuity from statement “2.1.S2 </a:t>
            </a:r>
            <a:r>
              <a:rPr lang="en-US" sz="1400" i="1" dirty="0" smtClean="0">
                <a:solidFill>
                  <a:srgbClr val="000000"/>
                </a:solidFill>
                <a:latin typeface="Arial"/>
                <a:cs typeface="Arial"/>
              </a:rPr>
              <a:t>Identification of </a:t>
            </a:r>
            <a:r>
              <a:rPr lang="en-US" sz="1400" i="1" dirty="0" err="1" smtClean="0">
                <a:solidFill>
                  <a:srgbClr val="000000"/>
                </a:solidFill>
                <a:latin typeface="Arial"/>
                <a:cs typeface="Arial"/>
              </a:rPr>
              <a:t>biochemicals</a:t>
            </a:r>
            <a:r>
              <a:rPr lang="en-US" sz="1400" i="1" dirty="0" smtClean="0">
                <a:solidFill>
                  <a:srgbClr val="000000"/>
                </a:solidFill>
                <a:latin typeface="Arial"/>
                <a:cs typeface="Arial"/>
              </a:rPr>
              <a:t> such as sugars, lipids or amino acids from molecular diagrams.”. They are not referred to in the formation of the following disaccharides and polysaccharides.</a:t>
            </a:r>
            <a:endParaRPr lang="en-US" sz="1400" i="1" dirty="0">
              <a:solidFill>
                <a:srgbClr val="000000"/>
              </a:solidFill>
              <a:latin typeface="Arial"/>
              <a:cs typeface="Arial"/>
            </a:endParaRPr>
          </a:p>
        </p:txBody>
      </p:sp>
      <p:sp>
        <p:nvSpPr>
          <p:cNvPr id="11"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320061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pic>
        <p:nvPicPr>
          <p:cNvPr id="11" name="Picture 2"/>
          <p:cNvPicPr>
            <a:picLocks noChangeAspect="1" noChangeArrowheads="1"/>
          </p:cNvPicPr>
          <p:nvPr/>
        </p:nvPicPr>
        <p:blipFill>
          <a:blip r:embed="rId2"/>
          <a:srcRect/>
          <a:stretch>
            <a:fillRect/>
          </a:stretch>
        </p:blipFill>
        <p:spPr bwMode="auto">
          <a:xfrm>
            <a:off x="73153" y="885953"/>
            <a:ext cx="8915400" cy="5731850"/>
          </a:xfrm>
          <a:prstGeom prst="rect">
            <a:avLst/>
          </a:prstGeom>
          <a:noFill/>
          <a:ln w="9525">
            <a:noFill/>
            <a:miter lim="800000"/>
            <a:headEnd/>
            <a:tailEnd/>
          </a:ln>
          <a:effectLst/>
        </p:spPr>
      </p:pic>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473" y="6422534"/>
            <a:ext cx="1949527" cy="467115"/>
          </a:xfrm>
          <a:prstGeom prst="rect">
            <a:avLst/>
          </a:prstGeom>
        </p:spPr>
      </p:pic>
    </p:spTree>
    <p:extLst>
      <p:ext uri="{BB962C8B-B14F-4D97-AF65-F5344CB8AC3E}">
        <p14:creationId xmlns:p14="http://schemas.microsoft.com/office/powerpoint/2010/main" val="2186052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upload.wikimedia.org/wikipedia/commons/8/81/Maltose_syrup.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593" y="0"/>
            <a:ext cx="91481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 y="936911"/>
            <a:ext cx="3923928" cy="707886"/>
          </a:xfrm>
          <a:prstGeom prst="rect">
            <a:avLst/>
          </a:prstGeom>
          <a:solidFill>
            <a:schemeClr val="tx2">
              <a:lumMod val="75000"/>
            </a:schemeClr>
          </a:solidFill>
        </p:spPr>
        <p:txBody>
          <a:bodyPr wrap="square" rtlCol="0">
            <a:spAutoFit/>
          </a:bodyPr>
          <a:lstStyle/>
          <a:p>
            <a:r>
              <a:rPr lang="en-US" sz="4000" dirty="0" smtClean="0">
                <a:solidFill>
                  <a:schemeClr val="bg1"/>
                </a:solidFill>
              </a:rPr>
              <a:t>Disaccharide #1</a:t>
            </a:r>
          </a:p>
        </p:txBody>
      </p:sp>
      <p:pic>
        <p:nvPicPr>
          <p:cNvPr id="3076" name="Picture 4" descr="http://upload.wikimedia.org/wikipedia/commons/thumb/9/93/Maltose_Haworth.svg/500px-Maltose_Haworth.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428" y="2573040"/>
            <a:ext cx="4762500" cy="2514600"/>
          </a:xfrm>
          <a:prstGeom prst="rect">
            <a:avLst/>
          </a:prstGeom>
          <a:noFill/>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5860" y="5233144"/>
            <a:ext cx="3923928" cy="646331"/>
          </a:xfrm>
          <a:prstGeom prst="rect">
            <a:avLst/>
          </a:prstGeom>
          <a:solidFill>
            <a:schemeClr val="tx2">
              <a:lumMod val="75000"/>
            </a:schemeClr>
          </a:solidFill>
        </p:spPr>
        <p:txBody>
          <a:bodyPr wrap="square" rtlCol="0">
            <a:spAutoFit/>
          </a:bodyPr>
          <a:lstStyle/>
          <a:p>
            <a:pPr algn="ctr"/>
            <a:r>
              <a:rPr lang="en-US" dirty="0" smtClean="0">
                <a:solidFill>
                  <a:schemeClr val="bg1"/>
                </a:solidFill>
              </a:rPr>
              <a:t>Gosh! Isn’t it sweet?! The two glucose molecules are holding hands.</a:t>
            </a:r>
          </a:p>
        </p:txBody>
      </p:sp>
      <p:sp>
        <p:nvSpPr>
          <p:cNvPr id="12" name="TextBox 11"/>
          <p:cNvSpPr txBox="1"/>
          <p:nvPr/>
        </p:nvSpPr>
        <p:spPr>
          <a:xfrm>
            <a:off x="4649788" y="1644797"/>
            <a:ext cx="3923928" cy="830997"/>
          </a:xfrm>
          <a:prstGeom prst="rect">
            <a:avLst/>
          </a:prstGeom>
          <a:solidFill>
            <a:schemeClr val="tx2">
              <a:lumMod val="75000"/>
            </a:schemeClr>
          </a:solidFill>
        </p:spPr>
        <p:txBody>
          <a:bodyPr wrap="square" rtlCol="0">
            <a:spAutoFit/>
          </a:bodyPr>
          <a:lstStyle/>
          <a:p>
            <a:pPr algn="ctr"/>
            <a:r>
              <a:rPr lang="en-US" sz="2400" b="1" dirty="0" smtClean="0">
                <a:solidFill>
                  <a:schemeClr val="bg1"/>
                </a:solidFill>
              </a:rPr>
              <a:t>Maltose</a:t>
            </a:r>
            <a:r>
              <a:rPr lang="en-US" sz="2400" dirty="0" smtClean="0">
                <a:solidFill>
                  <a:schemeClr val="bg1"/>
                </a:solidFill>
              </a:rPr>
              <a:t> (</a:t>
            </a:r>
            <a:r>
              <a:rPr lang="en-GB" sz="2400" dirty="0" smtClean="0">
                <a:solidFill>
                  <a:schemeClr val="bg1"/>
                </a:solidFill>
              </a:rPr>
              <a:t>C</a:t>
            </a:r>
            <a:r>
              <a:rPr lang="en-GB" sz="2400" baseline="-25000" dirty="0" smtClean="0">
                <a:solidFill>
                  <a:schemeClr val="bg1"/>
                </a:solidFill>
              </a:rPr>
              <a:t>12</a:t>
            </a:r>
            <a:r>
              <a:rPr lang="en-GB" sz="2400" dirty="0" smtClean="0">
                <a:solidFill>
                  <a:schemeClr val="bg1"/>
                </a:solidFill>
              </a:rPr>
              <a:t>H</a:t>
            </a:r>
            <a:r>
              <a:rPr lang="en-GB" sz="2400" baseline="-25000" dirty="0" smtClean="0">
                <a:solidFill>
                  <a:schemeClr val="bg1"/>
                </a:solidFill>
              </a:rPr>
              <a:t>22</a:t>
            </a:r>
            <a:r>
              <a:rPr lang="en-GB" sz="2400" dirty="0" smtClean="0">
                <a:solidFill>
                  <a:schemeClr val="bg1"/>
                </a:solidFill>
              </a:rPr>
              <a:t>O</a:t>
            </a:r>
            <a:r>
              <a:rPr lang="en-GB" sz="2400" baseline="-25000" dirty="0" smtClean="0">
                <a:solidFill>
                  <a:schemeClr val="bg1"/>
                </a:solidFill>
              </a:rPr>
              <a:t>11</a:t>
            </a:r>
            <a:r>
              <a:rPr lang="en-GB" sz="2400" dirty="0" smtClean="0">
                <a:solidFill>
                  <a:schemeClr val="bg1"/>
                </a:solidFill>
              </a:rPr>
              <a:t>) </a:t>
            </a:r>
            <a:r>
              <a:rPr lang="en-US" sz="2400" dirty="0" smtClean="0">
                <a:solidFill>
                  <a:schemeClr val="bg1"/>
                </a:solidFill>
              </a:rPr>
              <a:t>is a dimer of glucose</a:t>
            </a:r>
            <a:endParaRPr lang="en-US" sz="2400" b="1" dirty="0" smtClean="0">
              <a:solidFill>
                <a:schemeClr val="bg1"/>
              </a:solidFill>
            </a:endParaRPr>
          </a:p>
        </p:txBody>
      </p:sp>
      <p:sp>
        <p:nvSpPr>
          <p:cNvPr id="2" name="Rectangle 1"/>
          <p:cNvSpPr/>
          <p:nvPr/>
        </p:nvSpPr>
        <p:spPr>
          <a:xfrm>
            <a:off x="4572000" y="6581001"/>
            <a:ext cx="4572000" cy="276999"/>
          </a:xfrm>
          <a:prstGeom prst="rect">
            <a:avLst/>
          </a:prstGeom>
        </p:spPr>
        <p:txBody>
          <a:bodyPr>
            <a:spAutoFit/>
          </a:bodyPr>
          <a:lstStyle/>
          <a:p>
            <a:pPr algn="r"/>
            <a:r>
              <a:rPr lang="en-GB" sz="1200" dirty="0">
                <a:hlinkClick r:id="rId4"/>
              </a:rPr>
              <a:t>http://commons.wikimedia.org/wiki/File:Maltose_Haworth.svg</a:t>
            </a:r>
            <a:endParaRPr lang="en-GB" sz="1200" dirty="0"/>
          </a:p>
        </p:txBody>
      </p:sp>
      <p:sp>
        <p:nvSpPr>
          <p:cNvPr id="7" name="Rectangle 6"/>
          <p:cNvSpPr/>
          <p:nvPr/>
        </p:nvSpPr>
        <p:spPr>
          <a:xfrm>
            <a:off x="4572000" y="6306419"/>
            <a:ext cx="4572000" cy="276999"/>
          </a:xfrm>
          <a:prstGeom prst="rect">
            <a:avLst/>
          </a:prstGeom>
        </p:spPr>
        <p:txBody>
          <a:bodyPr>
            <a:spAutoFit/>
          </a:bodyPr>
          <a:lstStyle/>
          <a:p>
            <a:pPr algn="r"/>
            <a:r>
              <a:rPr lang="en-GB" sz="1200" dirty="0">
                <a:hlinkClick r:id="rId5"/>
              </a:rPr>
              <a:t>http://commons.wikimedia.org/wiki/File:Maltose_syrup.jpg</a:t>
            </a:r>
            <a:endParaRPr lang="en-GB" sz="1200" dirty="0"/>
          </a:p>
        </p:txBody>
      </p:sp>
      <p:pic>
        <p:nvPicPr>
          <p:cNvPr id="11" name="Picture 10">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3"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93444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0956"/>
            <a:ext cx="3923928" cy="913070"/>
          </a:xfrm>
          <a:prstGeom prst="rect">
            <a:avLst/>
          </a:prstGeom>
          <a:solidFill>
            <a:schemeClr val="bg2">
              <a:lumMod val="10000"/>
            </a:schemeClr>
          </a:solidFill>
        </p:spPr>
        <p:txBody>
          <a:bodyPr wrap="square" rtlCol="0">
            <a:spAutoFit/>
          </a:bodyPr>
          <a:lstStyle/>
          <a:p>
            <a:r>
              <a:rPr lang="en-US" sz="4000" dirty="0" smtClean="0">
                <a:solidFill>
                  <a:schemeClr val="bg1"/>
                </a:solidFill>
              </a:rPr>
              <a:t>Disaccharide #2</a:t>
            </a:r>
          </a:p>
          <a:p>
            <a:r>
              <a:rPr lang="en-US" sz="2000" baseline="-25000" dirty="0" smtClean="0">
                <a:solidFill>
                  <a:schemeClr val="bg1"/>
                </a:solidFill>
              </a:rPr>
              <a:t>(Literally “two sugars”)</a:t>
            </a:r>
          </a:p>
        </p:txBody>
      </p:sp>
      <p:pic>
        <p:nvPicPr>
          <p:cNvPr id="2050" name="Picture 2" descr="http://upload.wikimedia.org/wikipedia/commons/thumb/4/40/Alpha-lactose-from-xtal-3D-balls.png/546px-Alpha-lactose-from-xtal-3D-ball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348" y="1865784"/>
            <a:ext cx="520065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6016" y="994548"/>
            <a:ext cx="3923928" cy="830997"/>
          </a:xfrm>
          <a:prstGeom prst="rect">
            <a:avLst/>
          </a:prstGeom>
          <a:solidFill>
            <a:schemeClr val="bg2">
              <a:lumMod val="10000"/>
            </a:schemeClr>
          </a:solidFill>
        </p:spPr>
        <p:txBody>
          <a:bodyPr wrap="square" rtlCol="0">
            <a:spAutoFit/>
          </a:bodyPr>
          <a:lstStyle/>
          <a:p>
            <a:pPr algn="ctr"/>
            <a:r>
              <a:rPr lang="en-US" sz="2400" b="1" dirty="0" smtClean="0">
                <a:solidFill>
                  <a:schemeClr val="bg1"/>
                </a:solidFill>
              </a:rPr>
              <a:t>Lactose </a:t>
            </a:r>
            <a:r>
              <a:rPr lang="en-US" sz="2400" dirty="0" smtClean="0">
                <a:solidFill>
                  <a:schemeClr val="bg1"/>
                </a:solidFill>
              </a:rPr>
              <a:t>(</a:t>
            </a:r>
            <a:r>
              <a:rPr lang="en-GB" sz="2400" dirty="0" smtClean="0">
                <a:solidFill>
                  <a:schemeClr val="bg1"/>
                </a:solidFill>
              </a:rPr>
              <a:t>C</a:t>
            </a:r>
            <a:r>
              <a:rPr lang="en-GB" sz="2400" baseline="-25000" dirty="0" smtClean="0">
                <a:solidFill>
                  <a:schemeClr val="bg1"/>
                </a:solidFill>
              </a:rPr>
              <a:t>12</a:t>
            </a:r>
            <a:r>
              <a:rPr lang="en-GB" sz="2400" dirty="0" smtClean="0">
                <a:solidFill>
                  <a:schemeClr val="bg1"/>
                </a:solidFill>
              </a:rPr>
              <a:t>H</a:t>
            </a:r>
            <a:r>
              <a:rPr lang="en-GB" sz="2400" baseline="-25000" dirty="0" smtClean="0">
                <a:solidFill>
                  <a:schemeClr val="bg1"/>
                </a:solidFill>
              </a:rPr>
              <a:t>22</a:t>
            </a:r>
            <a:r>
              <a:rPr lang="en-GB" sz="2400" dirty="0" smtClean="0">
                <a:solidFill>
                  <a:schemeClr val="bg1"/>
                </a:solidFill>
              </a:rPr>
              <a:t>O</a:t>
            </a:r>
            <a:r>
              <a:rPr lang="en-GB" sz="2400" baseline="-25000" dirty="0" smtClean="0">
                <a:solidFill>
                  <a:schemeClr val="bg1"/>
                </a:solidFill>
              </a:rPr>
              <a:t>11</a:t>
            </a:r>
            <a:r>
              <a:rPr lang="en-GB" sz="2400" dirty="0">
                <a:solidFill>
                  <a:schemeClr val="bg1"/>
                </a:solidFill>
              </a:rPr>
              <a:t>)</a:t>
            </a:r>
            <a:r>
              <a:rPr lang="en-US" sz="2400" b="1" dirty="0" smtClean="0">
                <a:solidFill>
                  <a:schemeClr val="bg1"/>
                </a:solidFill>
              </a:rPr>
              <a:t> </a:t>
            </a:r>
            <a:r>
              <a:rPr lang="en-US" sz="2400" dirty="0" smtClean="0">
                <a:solidFill>
                  <a:schemeClr val="bg1"/>
                </a:solidFill>
              </a:rPr>
              <a:t>is most commonly found in milk</a:t>
            </a:r>
            <a:endParaRPr lang="en-US" sz="2400" b="1" baseline="-25000" dirty="0" smtClean="0">
              <a:solidFill>
                <a:schemeClr val="bg1"/>
              </a:solidFill>
            </a:endParaRPr>
          </a:p>
        </p:txBody>
      </p:sp>
      <p:sp>
        <p:nvSpPr>
          <p:cNvPr id="3" name="Rectangle 2"/>
          <p:cNvSpPr/>
          <p:nvPr/>
        </p:nvSpPr>
        <p:spPr>
          <a:xfrm>
            <a:off x="3833664" y="6569563"/>
            <a:ext cx="5310336" cy="276999"/>
          </a:xfrm>
          <a:prstGeom prst="rect">
            <a:avLst/>
          </a:prstGeom>
        </p:spPr>
        <p:txBody>
          <a:bodyPr wrap="square">
            <a:spAutoFit/>
          </a:bodyPr>
          <a:lstStyle/>
          <a:p>
            <a:pPr algn="r"/>
            <a:r>
              <a:rPr lang="en-GB" sz="1200" dirty="0">
                <a:hlinkClick r:id="rId3"/>
              </a:rPr>
              <a:t>http://commons.wikimedia.org/wiki/File:Alpha-lactose-from-xtal-3D-balls.png</a:t>
            </a:r>
            <a:endParaRPr lang="en-GB" sz="1200" dirty="0"/>
          </a:p>
        </p:txBody>
      </p:sp>
      <p:sp>
        <p:nvSpPr>
          <p:cNvPr id="6" name="TextBox 5"/>
          <p:cNvSpPr txBox="1"/>
          <p:nvPr/>
        </p:nvSpPr>
        <p:spPr>
          <a:xfrm>
            <a:off x="5724128" y="2276872"/>
            <a:ext cx="3068216" cy="1938992"/>
          </a:xfrm>
          <a:prstGeom prst="rect">
            <a:avLst/>
          </a:prstGeom>
          <a:solidFill>
            <a:schemeClr val="bg2">
              <a:lumMod val="10000"/>
            </a:schemeClr>
          </a:solidFill>
        </p:spPr>
        <p:txBody>
          <a:bodyPr wrap="square" rtlCol="0">
            <a:spAutoFit/>
          </a:bodyPr>
          <a:lstStyle/>
          <a:p>
            <a:pPr algn="ctr"/>
            <a:r>
              <a:rPr lang="en-US" sz="2400" dirty="0" smtClean="0">
                <a:solidFill>
                  <a:schemeClr val="bg1"/>
                </a:solidFill>
              </a:rPr>
              <a:t>The two subunits that make up lactose are glucose and </a:t>
            </a:r>
            <a:r>
              <a:rPr lang="en-US" sz="2400" dirty="0" err="1" smtClean="0">
                <a:solidFill>
                  <a:schemeClr val="bg1"/>
                </a:solidFill>
              </a:rPr>
              <a:t>galactose</a:t>
            </a:r>
            <a:r>
              <a:rPr lang="en-US" sz="2400" dirty="0" smtClean="0">
                <a:solidFill>
                  <a:schemeClr val="bg1"/>
                </a:solidFill>
              </a:rPr>
              <a:t>, our friends from a couple of slides ago.</a:t>
            </a:r>
            <a:endParaRPr lang="en-US" sz="2400" baseline="-25000" dirty="0" smtClean="0">
              <a:solidFill>
                <a:schemeClr val="bg1"/>
              </a:solidFill>
            </a:endParaRPr>
          </a:p>
        </p:txBody>
      </p:sp>
      <p:sp>
        <p:nvSpPr>
          <p:cNvPr id="5" name="Rectangle 4"/>
          <p:cNvSpPr/>
          <p:nvPr/>
        </p:nvSpPr>
        <p:spPr>
          <a:xfrm>
            <a:off x="4572000" y="6292564"/>
            <a:ext cx="4572000" cy="276999"/>
          </a:xfrm>
          <a:prstGeom prst="rect">
            <a:avLst/>
          </a:prstGeom>
        </p:spPr>
        <p:txBody>
          <a:bodyPr>
            <a:spAutoFit/>
          </a:bodyPr>
          <a:lstStyle/>
          <a:p>
            <a:pPr algn="r"/>
            <a:r>
              <a:rPr lang="en-GB" sz="1200" dirty="0">
                <a:hlinkClick r:id="rId4"/>
              </a:rPr>
              <a:t>http://www.flickr.com/photos/vermininc/2764742483/</a:t>
            </a:r>
            <a:endParaRPr lang="en-GB" sz="1200" dirty="0"/>
          </a:p>
        </p:txBody>
      </p:sp>
      <p:pic>
        <p:nvPicPr>
          <p:cNvPr id="9" name="Picture 8">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0" name="Title 1"/>
          <p:cNvSpPr txBox="1">
            <a:spLocks/>
          </p:cNvSpPr>
          <p:nvPr/>
        </p:nvSpPr>
        <p:spPr>
          <a:xfrm>
            <a:off x="0" y="4761"/>
            <a:ext cx="9144000" cy="8207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6158181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7113</TotalTime>
  <Words>3671</Words>
  <Application>Microsoft Office PowerPoint</Application>
  <PresentationFormat>On-screen Show (4:3)</PresentationFormat>
  <Paragraphs>405</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IB DP Student Notes</vt:lpstr>
      <vt:lpstr>2.3 Carbohydrates and lipids</vt:lpstr>
      <vt:lpstr>Understandings, Applications 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2.1.S2 Identification of biochemicals such as sugars, lipids or amino acids from molecular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Windows User</cp:lastModifiedBy>
  <cp:revision>254</cp:revision>
  <dcterms:created xsi:type="dcterms:W3CDTF">2014-04-26T01:56:54Z</dcterms:created>
  <dcterms:modified xsi:type="dcterms:W3CDTF">2014-09-02T17:59:14Z</dcterms:modified>
</cp:coreProperties>
</file>