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02BCE-801F-CB40-A2CE-ACADC812E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9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4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984A-BDB0-9E4D-B2C0-6A9D643C94B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F33F-6BC3-1142-A5CE-39120884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6400800" cy="990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>
                <a:latin typeface="Perpetua" charset="0"/>
              </a:rPr>
              <a:t>SC.912.L.14.11</a:t>
            </a:r>
            <a:r>
              <a:rPr lang="en-US" sz="2000">
                <a:latin typeface="Perpetua" charset="0"/>
              </a:rPr>
              <a:t> Classify and state the defining characteristics of epithelial tissues connective tissue, muscle tissue, and nervous tissue.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>
                <a:latin typeface="Franklin Gothic Book" charset="0"/>
              </a:rPr>
              <a:t>Tissues</a:t>
            </a:r>
          </a:p>
        </p:txBody>
      </p:sp>
    </p:spTree>
    <p:extLst>
      <p:ext uri="{BB962C8B-B14F-4D97-AF65-F5344CB8AC3E}">
        <p14:creationId xmlns:p14="http://schemas.microsoft.com/office/powerpoint/2010/main" val="18175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Adipose Tissue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Large, empty-looking cells (adipocytes) with thin margins; nucleus pressed against cell membrane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Stores fat, Energy storage, thermal insulation, space filled as cushioning, body contour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Subcutaneous fat beneath the skin &amp; surrounding organs</a:t>
            </a:r>
          </a:p>
        </p:txBody>
      </p:sp>
      <p:pic>
        <p:nvPicPr>
          <p:cNvPr id="23556" name="Picture 5" descr="OgAAAAMMXXCGkpgxs__l7vRWCOrlYacvqPPvokMhTI5Xos-GFrjYoIK2F06pYSe7-03pFOgwJ3xDYxLTJQ2XR2ZerC0A15jOjHRl8KgPWOvar9MR4VK6QFVoJB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581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Areolar Tissue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Perpetua" charset="0"/>
              </a:rPr>
              <a:t> Loose arrangement of collagen and elastic fibers, scattered cell types &amp; abundant ground substance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Perpetua" charset="0"/>
              </a:rPr>
              <a:t> Underlying all epithelia forming passageway for nerves &amp; blood vessels; fascia between muscles</a:t>
            </a:r>
          </a:p>
        </p:txBody>
      </p:sp>
      <p:pic>
        <p:nvPicPr>
          <p:cNvPr id="24580" name="Picture 5" descr="OgAAAEq-sP2snNtjScj1ZuGooZP9zZdruJyQj_aMSp2zIOAtv_sLnSYJTj1yWvthFaxQyGRAgsxPJBUkT7Gp9fVk_NMA15jOjNWUlIOkIW36eTGODgtx-KkKPP1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572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Dense Connective Tissue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Densely, packed, parallel collagen fibers; compressed fibroblast nuclei &amp; scanty open space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Few blood vessels, injuries- slow to heal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White Fibrous Tissue-• Tendons- bind muscles to bones, Ligaments- bind bones to bones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Yellow Fibrous Tissue•– found: vocal cords, vertebral column, etc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68938" y="22431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951413" y="28638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177088" y="31226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5607" name="Picture 8" descr="OgAAAGgmVvKMp4YXLpgkAhPwBK5uPh7luN1wfgqM4mk1a6LkvCyro9awgdHHQmr0lc3kMKqOcZyPcDok8-LY1sA0t5wA15jOjKmGQZTj6qDPxP-BFWA3Zo_Cuy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24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34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Hyaline Cartilage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Clear, glassy matrix; fine dispersed collagen fibers; chondrocytes in small clusters enclosed in lacunae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Supports airway, eases joint movement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Found over ends of bones at movable joints; sternal ends of ribs, supportive material in larynx, trachea, bronchi; fetal skeleton; end of the nose</a:t>
            </a:r>
          </a:p>
          <a:p>
            <a:pPr>
              <a:lnSpc>
                <a:spcPct val="80000"/>
              </a:lnSpc>
            </a:pPr>
            <a:endParaRPr lang="en-US" sz="2400">
              <a:latin typeface="Perpetua" charset="0"/>
            </a:endParaRPr>
          </a:p>
        </p:txBody>
      </p:sp>
      <p:pic>
        <p:nvPicPr>
          <p:cNvPr id="26628" name="Picture 5" descr="OgAAAPXMHh51KaHmqfImGKiS_xy1KP4WDg8EPURa3hKmkQWLfrY-7F-HhcVoLbMDKPdkKDbzS18mOn2bAXvTf6G4VT0A15jOjHIBJ-mgPWH1RVv7482UkZOtx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05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OQAAAE14GMAXxqlasuuH30Q-wF0P4AURaRs2K85jLl_2MirdydiHniytTETzchRrXffop3xAM2Gn5FhM5EfsfSGKnWgA15jOjFVx59ZKaWLqi19kHYd7eVe3FE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3813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4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Elastic Cartilage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4343400"/>
            <a:ext cx="8229600" cy="2011363"/>
          </a:xfrm>
        </p:spPr>
        <p:txBody>
          <a:bodyPr/>
          <a:lstStyle/>
          <a:p>
            <a:r>
              <a:rPr lang="en-US">
                <a:latin typeface="Perpetua" charset="0"/>
              </a:rPr>
              <a:t>Web-like mesh of elastic fibers</a:t>
            </a:r>
          </a:p>
          <a:p>
            <a:r>
              <a:rPr lang="en-US">
                <a:latin typeface="Perpetua" charset="0"/>
              </a:rPr>
              <a:t> Provides flexible, elastic support</a:t>
            </a:r>
          </a:p>
          <a:p>
            <a:r>
              <a:rPr lang="en-US">
                <a:latin typeface="Perpetua" charset="0"/>
              </a:rPr>
              <a:t> External ear and epiglottis</a:t>
            </a:r>
          </a:p>
        </p:txBody>
      </p:sp>
      <p:pic>
        <p:nvPicPr>
          <p:cNvPr id="27652" name="Picture 5" descr="OgAAAD9E8VY8r8Ru2I81feoXrTTIjXvJZbFHbriaXlMXLyXUXOhdtFQ2P9_A3VzRW15CWVYlgTfDNbX9fTG2yjS0HggA15jOjIJH3Fk4owYmc2AYHRKbZ_3Il5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10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4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Fibrocartilage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648200"/>
            <a:ext cx="8229600" cy="1935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Perpetua" charset="0"/>
              </a:rPr>
              <a:t> Cartilage containing parallel collagen fibers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Perpetua" charset="0"/>
              </a:rPr>
              <a:t> Resists compression and absorbs shock in some joints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Perpetua" charset="0"/>
              </a:rPr>
              <a:t> Found in meniscus of knee, intervertebral discs of the vertebrae, etc.</a:t>
            </a:r>
          </a:p>
          <a:p>
            <a:pPr>
              <a:lnSpc>
                <a:spcPct val="90000"/>
              </a:lnSpc>
            </a:pPr>
            <a:endParaRPr lang="en-US" sz="2400">
              <a:latin typeface="Perpetua" charset="0"/>
            </a:endParaRPr>
          </a:p>
        </p:txBody>
      </p:sp>
      <p:pic>
        <p:nvPicPr>
          <p:cNvPr id="28676" name="Picture 5" descr="OgAAALWsuFcPQyGN-tvJr94DT9nc4sl4WGDyG-VBk6Tf5ZSvn6mCCGThi_5cq7J91-Cd1EKKTEE7ZglZhXwy2JFRaekA15jOjGVGp8NoctTai_fDvRnNi5F6b8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248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6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Blood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Erythrocytes (Red blood Cells)- contain hemoglobin which allows for transportation of oxygen, anucleated, disc-shaped cells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Leucocytes (White Blood Cells) – large, nucleated cells, help to fight infection, 5 different types – each type distinguished by shape of the nucleus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Thrombocytes (Platelets)- fragments of a cell, functions in blood clotting</a:t>
            </a:r>
          </a:p>
          <a:p>
            <a:pPr>
              <a:lnSpc>
                <a:spcPct val="80000"/>
              </a:lnSpc>
            </a:pPr>
            <a:endParaRPr lang="en-US" sz="2000">
              <a:latin typeface="Perpetua" charset="0"/>
            </a:endParaRPr>
          </a:p>
        </p:txBody>
      </p:sp>
      <p:pic>
        <p:nvPicPr>
          <p:cNvPr id="29700" name="Picture 5" descr="OgAAAOsp7ASPeUVAS2plEzttrinoSXrqv04EXEy2yUXpij0ReOi5P35HZUjWocblfjT0PkQdH1p0vTHzFkib-CwkB84A15jOjORYRHgfa5AQvCGw0YxOIrX08x6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24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2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4 Basic Tissue Types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latin typeface="Perpetua" charset="0"/>
              </a:rPr>
              <a:t>Epithelial Tissue</a:t>
            </a:r>
          </a:p>
          <a:p>
            <a:pPr lvl="1"/>
            <a:r>
              <a:rPr lang="en-US">
                <a:latin typeface="Perpetua" charset="0"/>
              </a:rPr>
              <a:t>Protects, secretes, absorbs</a:t>
            </a:r>
          </a:p>
          <a:p>
            <a:pPr lvl="2"/>
            <a:r>
              <a:rPr lang="en-US">
                <a:latin typeface="Perpetua" charset="0"/>
              </a:rPr>
              <a:t>Simple squamous</a:t>
            </a:r>
          </a:p>
          <a:p>
            <a:pPr lvl="2"/>
            <a:r>
              <a:rPr lang="en-US">
                <a:latin typeface="Perpetua" charset="0"/>
              </a:rPr>
              <a:t>Simple cuboidal</a:t>
            </a:r>
          </a:p>
          <a:p>
            <a:pPr lvl="2"/>
            <a:r>
              <a:rPr lang="en-US">
                <a:latin typeface="Perpetua" charset="0"/>
              </a:rPr>
              <a:t>Simple columnar</a:t>
            </a:r>
          </a:p>
          <a:p>
            <a:pPr lvl="2"/>
            <a:r>
              <a:rPr lang="en-US">
                <a:latin typeface="Perpetua" charset="0"/>
              </a:rPr>
              <a:t>Ciliated</a:t>
            </a:r>
          </a:p>
          <a:p>
            <a:pPr lvl="2"/>
            <a:r>
              <a:rPr lang="en-US">
                <a:latin typeface="Perpetua" charset="0"/>
              </a:rPr>
              <a:t>Psuedostratified ciliated columnar</a:t>
            </a:r>
          </a:p>
        </p:txBody>
      </p:sp>
    </p:spTree>
    <p:extLst>
      <p:ext uri="{BB962C8B-B14F-4D97-AF65-F5344CB8AC3E}">
        <p14:creationId xmlns:p14="http://schemas.microsoft.com/office/powerpoint/2010/main" val="8160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7848600" cy="1143000"/>
          </a:xfrm>
        </p:spPr>
        <p:txBody>
          <a:bodyPr/>
          <a:lstStyle/>
          <a:p>
            <a:r>
              <a:rPr lang="en-US">
                <a:latin typeface="Franklin Gothic Book" charset="0"/>
              </a:rPr>
              <a:t>Squamous Epithelium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267200"/>
            <a:ext cx="7772400" cy="17065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>
                <a:latin typeface="Perpetua" charset="0"/>
              </a:rPr>
              <a:t>Flat cells</a:t>
            </a:r>
          </a:p>
          <a:p>
            <a:pPr marL="609600" indent="-609600">
              <a:lnSpc>
                <a:spcPct val="90000"/>
              </a:lnSpc>
            </a:pPr>
            <a:r>
              <a:rPr lang="en-US">
                <a:latin typeface="Perpetua" charset="0"/>
              </a:rPr>
              <a:t>Allows rapid diffusion of substances</a:t>
            </a:r>
          </a:p>
          <a:p>
            <a:pPr marL="609600" indent="-609600">
              <a:lnSpc>
                <a:spcPct val="90000"/>
              </a:lnSpc>
            </a:pPr>
            <a:r>
              <a:rPr lang="en-US">
                <a:latin typeface="Perpetua" charset="0"/>
              </a:rPr>
              <a:t>Found in the kidney, alveoli, capillaries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>
              <a:latin typeface="Perpetua" charset="0"/>
            </a:endParaRPr>
          </a:p>
        </p:txBody>
      </p:sp>
      <p:pic>
        <p:nvPicPr>
          <p:cNvPr id="16388" name="Picture 5" descr="OgAAAMXE0rkjNBut9oux9E3y4XbOgH6Bp6fqzZU2IaY7CndhfiHvbq919CLkCzGOyL1R6HLue-DcHE4-RhcRfSCf0ugA15jOjNt9wx8-Nf6LQn7XfYQy8aTVHG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657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OgAAANs60NbEF5JfkDbQSN0UvCE66k2MJNqLNbr_atUpystE7gstbSGAM8jZ8y6xYqfG1tkjXpwe6kDujn-Z5ro_HkUA15jOjLJYtfOFTc1Y6aODP4bHKU_GPH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581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Stratified Squamous Epithelium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886200"/>
            <a:ext cx="8305800" cy="2697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Composed of more than one layer of cells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Deepest layer sits on the basal surface (basement membrane)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Well suited to stress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Variations- keratinized (retards water loss, prevents penetration of disease organisms), nonkeratinized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Found:  epidermal layer of skin, tongue, etc.</a:t>
            </a:r>
          </a:p>
          <a:p>
            <a:pPr>
              <a:lnSpc>
                <a:spcPct val="80000"/>
              </a:lnSpc>
            </a:pPr>
            <a:endParaRPr lang="en-US" sz="2400">
              <a:latin typeface="Perpetua" charset="0"/>
            </a:endParaRPr>
          </a:p>
        </p:txBody>
      </p:sp>
      <p:pic>
        <p:nvPicPr>
          <p:cNvPr id="17412" name="Picture 5" descr="OgAAAJJdBL1HbcOFezZuphlaIr1amboM3vtR6OVEjffqp-uFjhd9OEP5vI2PDVGInmSncL7SRUAP4lTjRd9AGiWZC8IA15jOjN4cWKgINMQAnV0g4Zyej1KGET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81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Cuboidal Epithelium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Cube- shaped cells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Absorption &amp; secretion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Found in liver, thyroid gland, mammary gland, salivary gland, kidney tubules, etc.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Perpetua" charset="0"/>
            </a:endParaRPr>
          </a:p>
        </p:txBody>
      </p:sp>
      <p:pic>
        <p:nvPicPr>
          <p:cNvPr id="18436" name="Picture 5" descr="OgAAACIV1UKlsM8JTUrFuEceVd3mh4hDYGoySZweFN_4-_TCg1W5rW-Zees4N2nxXIWPCORc7Xh_5Fep6CyF-C8TWbAA15jOjJ6KQajsr_W9eVMzKLnGqZ4_q1L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76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Columnar </a:t>
            </a:r>
            <a:r>
              <a:rPr lang="en-US" dirty="0">
                <a:latin typeface="Franklin Gothic Book" charset="0"/>
              </a:rPr>
              <a:t>Epithelium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Tall, narrow cells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Absorption &amp; secretion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Perpetua" charset="0"/>
              </a:rPr>
              <a:t> Found in the inner lining of the gastrointestinal tract, uterus, kidney tubes, uterine (Fallopian) tubes, etc.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918200" y="35020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572125" y="31575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9462" name="Picture 7" descr="OgAAAFeO7Yl7iI-KR673473VYBg2iWsOMqXi8xrqWB2_7EYNZ1ZDo1B276TOxWOwHf9nGy27ygiUESbDs7Pdfe8ZIwIA15jOjIh1G54znjvFTiWbrTLM-rxKHg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181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Psuedostratified Ciliated Columnar Epithelium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Perpetua" charset="0"/>
              </a:rPr>
              <a:t> Single row of cells- not all will reach the free surface – each cell borders the basal surface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Perpetua" charset="0"/>
              </a:rPr>
              <a:t> secretes &amp; propels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Perpetua" charset="0"/>
              </a:rPr>
              <a:t> Found in trachea, etc</a:t>
            </a:r>
          </a:p>
          <a:p>
            <a:pPr>
              <a:lnSpc>
                <a:spcPct val="80000"/>
              </a:lnSpc>
            </a:pPr>
            <a:endParaRPr lang="en-US" sz="2800">
              <a:latin typeface="Perpetua" charset="0"/>
            </a:endParaRPr>
          </a:p>
        </p:txBody>
      </p:sp>
      <p:pic>
        <p:nvPicPr>
          <p:cNvPr id="20484" name="Picture 5" descr="OgAAABO0yVq4LIC48Br8FuMjxFq9sZXiWm6kmK9TrmlQbHfOau1OcLOt795H0MhXLyPpcal37XSpBhTnTb34_zHzUW0A15jOjJCMQ9aJ5gky7ww4xHS-wplkx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4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4 Basic Tissue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Connective Tissue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Perpetua" charset="0"/>
              </a:rPr>
              <a:t>Supports, binds together, protects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Bone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Adipose Tissue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Areolar Tissue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Perpetua" charset="0"/>
              </a:rPr>
              <a:t>“</a:t>
            </a:r>
            <a:r>
              <a:rPr lang="en-US" sz="2800">
                <a:latin typeface="Perpetua" charset="0"/>
              </a:rPr>
              <a:t>White</a:t>
            </a:r>
            <a:r>
              <a:rPr lang="ja-JP" altLang="en-US" sz="2800">
                <a:latin typeface="Perpetua" charset="0"/>
              </a:rPr>
              <a:t>”</a:t>
            </a:r>
            <a:r>
              <a:rPr lang="en-US" sz="2800">
                <a:latin typeface="Perpetua" charset="0"/>
              </a:rPr>
              <a:t> Fibrous Tissue (Tendon)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Perpetua" charset="0"/>
              </a:rPr>
              <a:t>“</a:t>
            </a:r>
            <a:r>
              <a:rPr lang="en-US" sz="2800">
                <a:latin typeface="Perpetua" charset="0"/>
              </a:rPr>
              <a:t>Yellow</a:t>
            </a:r>
            <a:r>
              <a:rPr lang="ja-JP" altLang="en-US" sz="2800">
                <a:latin typeface="Perpetua" charset="0"/>
              </a:rPr>
              <a:t>”</a:t>
            </a:r>
            <a:r>
              <a:rPr lang="en-US" sz="2800">
                <a:latin typeface="Perpetua" charset="0"/>
              </a:rPr>
              <a:t> Elastic Connective Tissue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Cartilage• Hyaline, Elastic, Fibrocartilage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Perpetua" charset="0"/>
              </a:rPr>
              <a:t>Blood• Erythrocytes, Leucocytes, Thrombocytes</a:t>
            </a:r>
          </a:p>
        </p:txBody>
      </p:sp>
    </p:spTree>
    <p:extLst>
      <p:ext uri="{BB962C8B-B14F-4D97-AF65-F5344CB8AC3E}">
        <p14:creationId xmlns:p14="http://schemas.microsoft.com/office/powerpoint/2010/main" val="41326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</a:rPr>
              <a:t>Compact Bone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Calcified matrix in concentric lamellae around Haversian canal – containing blood vessels; osteocytes in lacunae between lamellae connected by canaliculi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Physical support &amp; framework, leverage for muscles, storage of minerals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Perpetua" charset="0"/>
              </a:rPr>
              <a:t> Found in skeleton</a:t>
            </a:r>
          </a:p>
          <a:p>
            <a:pPr>
              <a:lnSpc>
                <a:spcPct val="80000"/>
              </a:lnSpc>
            </a:pPr>
            <a:endParaRPr lang="en-US" sz="2400">
              <a:latin typeface="Perpetua" charset="0"/>
            </a:endParaRPr>
          </a:p>
        </p:txBody>
      </p:sp>
      <p:pic>
        <p:nvPicPr>
          <p:cNvPr id="22532" name="Picture 5" descr="OgAAAJv4dq7Tabw5fQ2xFIvMGgzEa-gocrn12sytwEMH4N-ZzSGYuS1uT0mXCAdG682CUWPmFSXIFyV4jtIoMgngbdgA15jOjNafO8XGlNoHjI7-VsjG29i35W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42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OgAAAH2nYJQieExGFHh3DY78NYN1a3AMwJX4eVJS64zfl7psTI51XIJbN9BN6cucobjSe0zExoFS80JVCiQ4IQSuaLMA15jOjP4ZWDOWEHhVUUbRo_RdFbjdcvv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19238"/>
            <a:ext cx="2819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160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Tissues</vt:lpstr>
      <vt:lpstr>4 Basic Tissue Types</vt:lpstr>
      <vt:lpstr>Squamous Epithelium</vt:lpstr>
      <vt:lpstr>Stratified Squamous Epithelium</vt:lpstr>
      <vt:lpstr>Cuboidal Epithelium</vt:lpstr>
      <vt:lpstr>Columnar Epithelium</vt:lpstr>
      <vt:lpstr>Psuedostratified Ciliated Columnar Epithelium</vt:lpstr>
      <vt:lpstr>4 Basic Tissue Types</vt:lpstr>
      <vt:lpstr>Compact Bone</vt:lpstr>
      <vt:lpstr>Adipose Tissue</vt:lpstr>
      <vt:lpstr>Areolar Tissue</vt:lpstr>
      <vt:lpstr>Dense Connective Tissue</vt:lpstr>
      <vt:lpstr>Hyaline Cartilage</vt:lpstr>
      <vt:lpstr>Elastic Cartilage</vt:lpstr>
      <vt:lpstr>Fibrocartilage</vt:lpstr>
      <vt:lpstr>Blood</vt:lpstr>
    </vt:vector>
  </TitlesOfParts>
  <Company>G Star School of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Tissues</dc:title>
  <dc:creator>Kristina Boss</dc:creator>
  <cp:lastModifiedBy>Windows User</cp:lastModifiedBy>
  <cp:revision>4</cp:revision>
  <dcterms:created xsi:type="dcterms:W3CDTF">2013-06-26T16:52:08Z</dcterms:created>
  <dcterms:modified xsi:type="dcterms:W3CDTF">2014-09-17T14:06:53Z</dcterms:modified>
</cp:coreProperties>
</file>