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1"/>
  </p:sldMasterIdLst>
  <p:handoutMasterIdLst>
    <p:handoutMasterId r:id="rId21"/>
  </p:handoutMasterIdLst>
  <p:sldIdLst>
    <p:sldId id="256" r:id="rId2"/>
    <p:sldId id="269" r:id="rId3"/>
    <p:sldId id="258" r:id="rId4"/>
    <p:sldId id="257" r:id="rId5"/>
    <p:sldId id="259" r:id="rId6"/>
    <p:sldId id="260" r:id="rId7"/>
    <p:sldId id="261" r:id="rId8"/>
    <p:sldId id="262" r:id="rId9"/>
    <p:sldId id="264" r:id="rId10"/>
    <p:sldId id="263" r:id="rId11"/>
    <p:sldId id="265" r:id="rId12"/>
    <p:sldId id="266" r:id="rId13"/>
    <p:sldId id="267" r:id="rId14"/>
    <p:sldId id="268"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B961DD-17A5-3F43-B235-8B02D29FFE18}" type="datetimeFigureOut">
              <a:rPr lang="en-US" smtClean="0"/>
              <a:t>8/27/2014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516E3F-6193-0C42-B1BE-07FEE2C7B4B6}" type="slidenum">
              <a:rPr lang="en-US" smtClean="0"/>
              <a:t>‹#›</a:t>
            </a:fld>
            <a:endParaRPr lang="en-US"/>
          </a:p>
        </p:txBody>
      </p:sp>
    </p:spTree>
    <p:extLst>
      <p:ext uri="{BB962C8B-B14F-4D97-AF65-F5344CB8AC3E}">
        <p14:creationId xmlns:p14="http://schemas.microsoft.com/office/powerpoint/2010/main" val="42550182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862F142-67CD-4F4D-9505-6C5973F90CDC}"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1862F142-67CD-4F4D-9505-6C5973F90CDC}"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8FF087-C367-2541-ACFF-2DEB4C681E8B}" type="slidenum">
              <a:rPr lang="en-US" smtClean="0"/>
              <a:pPr/>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862F142-67CD-4F4D-9505-6C5973F90CDC}"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FF087-C367-2541-ACFF-2DEB4C681E8B}" type="slidenum">
              <a:rPr lang="en-US" smtClean="0"/>
              <a:pPr/>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862F142-67CD-4F4D-9505-6C5973F90CDC}"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FF087-C367-2541-ACFF-2DEB4C681E8B}"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862F142-67CD-4F4D-9505-6C5973F90CDC}"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FF087-C367-2541-ACFF-2DEB4C681E8B}" type="slidenum">
              <a:rPr lang="en-US" smtClean="0"/>
              <a:pPr/>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62F142-67CD-4F4D-9505-6C5973F90CDC}"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8FF087-C367-2541-ACFF-2DEB4C681E8B}" type="slidenum">
              <a:rPr lang="en-US" smtClean="0"/>
              <a:pPr/>
              <a:t>‹#›</a:t>
            </a:fld>
            <a:endParaRPr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862F142-67CD-4F4D-9505-6C5973F90CDC}"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8FF087-C367-2541-ACFF-2DEB4C681E8B}"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862F142-67CD-4F4D-9505-6C5973F90CDC}" type="datetimeFigureOut">
              <a:rPr lang="en-US" smtClean="0"/>
              <a:pPr/>
              <a:t>8/27/2014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8FF087-C367-2541-ACFF-2DEB4C681E8B}" type="slidenum">
              <a:rPr lang="en-US" smtClean="0"/>
              <a:pPr/>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862F142-67CD-4F4D-9505-6C5973F90CDC}" type="datetimeFigureOut">
              <a:rPr lang="en-US" smtClean="0"/>
              <a:pPr/>
              <a:t>8/27/2014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8FF087-C367-2541-ACFF-2DEB4C681E8B}" type="slidenum">
              <a:rPr lang="en-US" smtClean="0"/>
              <a:pPr/>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2F142-67CD-4F4D-9505-6C5973F90CDC}" type="datetimeFigureOut">
              <a:rPr lang="en-US" smtClean="0"/>
              <a:pPr/>
              <a:t>8/27/2014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8FF087-C367-2541-ACFF-2DEB4C681E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62F142-67CD-4F4D-9505-6C5973F90CDC}"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8FF087-C367-2541-ACFF-2DEB4C681E8B}" type="slidenum">
              <a:rPr lang="en-US" smtClean="0"/>
              <a:pPr/>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1862F142-67CD-4F4D-9505-6C5973F90CDC}"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8FF087-C367-2541-ACFF-2DEB4C681E8B}"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218FF087-C367-2541-ACFF-2DEB4C681E8B}" type="slidenum">
              <a:rPr lang="en-US" smtClean="0"/>
              <a:pPr/>
              <a:t>‹#›</a:t>
            </a:fld>
            <a:endParaRPr lang="en-US"/>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2F142-67CD-4F4D-9505-6C5973F90CDC}" type="datetimeFigureOut">
              <a:rPr lang="en-US" smtClean="0"/>
              <a:pPr/>
              <a:t>8/27/2014</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Macromolecules</a:t>
            </a:r>
            <a:endParaRPr lang="en-US" dirty="0"/>
          </a:p>
        </p:txBody>
      </p:sp>
      <p:sp>
        <p:nvSpPr>
          <p:cNvPr id="3" name="Subtitle 2"/>
          <p:cNvSpPr>
            <a:spLocks noGrp="1"/>
          </p:cNvSpPr>
          <p:nvPr>
            <p:ph type="subTitle" idx="1"/>
          </p:nvPr>
        </p:nvSpPr>
        <p:spPr>
          <a:xfrm>
            <a:off x="1371600" y="6466940"/>
            <a:ext cx="6400800" cy="391060"/>
          </a:xfrm>
        </p:spPr>
        <p:txBody>
          <a:bodyPr>
            <a:normAutofit/>
          </a:bodyPr>
          <a:lstStyle/>
          <a:p>
            <a:r>
              <a:rPr lang="en-US" dirty="0"/>
              <a:t>SC.912.L.18.2, SC.912.L.18.3, SC.912.L.</a:t>
            </a:r>
            <a:r>
              <a:rPr lang="en-US" dirty="0" smtClean="0"/>
              <a:t>18.4, SC.912.L.18.11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Lipids</a:t>
            </a:r>
            <a:endParaRPr lang="en-US" dirty="0"/>
          </a:p>
        </p:txBody>
      </p:sp>
      <p:sp>
        <p:nvSpPr>
          <p:cNvPr id="8" name="Content Placeholder 7"/>
          <p:cNvSpPr>
            <a:spLocks noGrp="1"/>
          </p:cNvSpPr>
          <p:nvPr>
            <p:ph idx="1"/>
          </p:nvPr>
        </p:nvSpPr>
        <p:spPr/>
        <p:txBody>
          <a:bodyPr/>
          <a:lstStyle/>
          <a:p>
            <a:r>
              <a:rPr lang="en-US" dirty="0" smtClean="0"/>
              <a:t>A </a:t>
            </a:r>
            <a:r>
              <a:rPr lang="en-US" b="1" dirty="0" smtClean="0"/>
              <a:t>fatty acid </a:t>
            </a:r>
            <a:r>
              <a:rPr lang="en-US" dirty="0" smtClean="0"/>
              <a:t>is a carboxylic acid with a long tail (chain) that is either</a:t>
            </a:r>
          </a:p>
          <a:p>
            <a:pPr lvl="1"/>
            <a:r>
              <a:rPr lang="en-US" dirty="0" smtClean="0"/>
              <a:t>Saturated (single bonds between carbons)</a:t>
            </a:r>
          </a:p>
          <a:p>
            <a:pPr lvl="1"/>
            <a:r>
              <a:rPr lang="en-US" dirty="0" smtClean="0"/>
              <a:t>Unsaturated (at least one double bond)</a:t>
            </a:r>
          </a:p>
          <a:p>
            <a:r>
              <a:rPr lang="en-US" dirty="0" smtClean="0"/>
              <a:t>Fatty acids are derived from triglycerides or phospholipids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Lipids</a:t>
            </a:r>
            <a:endParaRPr lang="en-US" dirty="0"/>
          </a:p>
        </p:txBody>
      </p:sp>
      <p:sp>
        <p:nvSpPr>
          <p:cNvPr id="3" name="Content Placeholder 2"/>
          <p:cNvSpPr>
            <a:spLocks noGrp="1"/>
          </p:cNvSpPr>
          <p:nvPr>
            <p:ph idx="1"/>
          </p:nvPr>
        </p:nvSpPr>
        <p:spPr/>
        <p:txBody>
          <a:bodyPr/>
          <a:lstStyle/>
          <a:p>
            <a:r>
              <a:rPr lang="en-US" dirty="0" smtClean="0"/>
              <a:t>Triglycerides</a:t>
            </a:r>
          </a:p>
          <a:p>
            <a:pPr lvl="1"/>
            <a:r>
              <a:rPr lang="en-US" dirty="0" smtClean="0"/>
              <a:t>Unsaturated</a:t>
            </a:r>
          </a:p>
          <a:p>
            <a:pPr lvl="1"/>
            <a:r>
              <a:rPr lang="en-US" dirty="0" smtClean="0"/>
              <a:t>Main constituents of vegetable oil, animal fats</a:t>
            </a:r>
          </a:p>
          <a:p>
            <a:pPr lvl="1"/>
            <a:r>
              <a:rPr lang="en-US" dirty="0"/>
              <a:t>S</a:t>
            </a:r>
            <a:r>
              <a:rPr lang="en-US" dirty="0" smtClean="0"/>
              <a:t>toring </a:t>
            </a:r>
            <a:r>
              <a:rPr lang="en-US" dirty="0"/>
              <a:t>unused calories,</a:t>
            </a:r>
            <a:r>
              <a:rPr lang="en-US" dirty="0" smtClean="0"/>
              <a:t> </a:t>
            </a:r>
          </a:p>
          <a:p>
            <a:pPr lvl="2"/>
            <a:r>
              <a:rPr lang="en-US" dirty="0"/>
              <a:t>H</a:t>
            </a:r>
            <a:r>
              <a:rPr lang="en-US" dirty="0" smtClean="0"/>
              <a:t>igh </a:t>
            </a:r>
            <a:r>
              <a:rPr lang="en-US" dirty="0"/>
              <a:t>concentrations in blood correlates with the consumption of starchy and fatty foods.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Lipids</a:t>
            </a:r>
            <a:endParaRPr lang="en-US" dirty="0"/>
          </a:p>
        </p:txBody>
      </p:sp>
      <p:sp>
        <p:nvSpPr>
          <p:cNvPr id="3" name="Content Placeholder 2"/>
          <p:cNvSpPr>
            <a:spLocks noGrp="1"/>
          </p:cNvSpPr>
          <p:nvPr>
            <p:ph idx="1"/>
          </p:nvPr>
        </p:nvSpPr>
        <p:spPr/>
        <p:txBody>
          <a:bodyPr/>
          <a:lstStyle/>
          <a:p>
            <a:r>
              <a:rPr lang="en-US" dirty="0" smtClean="0"/>
              <a:t>Phospholipids- major component of cell membranes by forming lipid </a:t>
            </a:r>
            <a:r>
              <a:rPr lang="en-US" dirty="0" err="1" smtClean="0"/>
              <a:t>bilayer</a:t>
            </a:r>
            <a:endParaRPr lang="en-US" dirty="0" smtClean="0"/>
          </a:p>
          <a:p>
            <a:pPr lvl="1"/>
            <a:r>
              <a:rPr lang="en-US" dirty="0" smtClean="0"/>
              <a:t>Structure:  hydro/phobic (water/fearing) tails and hydro/</a:t>
            </a:r>
            <a:r>
              <a:rPr lang="en-US" dirty="0" err="1" smtClean="0"/>
              <a:t>philic</a:t>
            </a:r>
            <a:r>
              <a:rPr lang="en-US" dirty="0" smtClean="0"/>
              <a:t> (water/loving) head</a:t>
            </a:r>
          </a:p>
          <a:p>
            <a:pPr lvl="1"/>
            <a:r>
              <a:rPr lang="en-US" dirty="0" smtClean="0"/>
              <a:t>Usually found with a cholesterol molecule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qualifies a fatty acid as saturated</a:t>
            </a:r>
            <a:endParaRPr lang="en-US" dirty="0"/>
          </a:p>
        </p:txBody>
      </p:sp>
      <p:sp>
        <p:nvSpPr>
          <p:cNvPr id="3" name="Content Placeholder 2"/>
          <p:cNvSpPr>
            <a:spLocks noGrp="1"/>
          </p:cNvSpPr>
          <p:nvPr>
            <p:ph idx="1"/>
          </p:nvPr>
        </p:nvSpPr>
        <p:spPr/>
        <p:txBody>
          <a:bodyPr/>
          <a:lstStyle/>
          <a:p>
            <a:pPr marL="514350" indent="-514350">
              <a:buAutoNum type="alphaLcParenR"/>
            </a:pPr>
            <a:r>
              <a:rPr lang="en-US" dirty="0" smtClean="0"/>
              <a:t>Single bonds</a:t>
            </a:r>
          </a:p>
          <a:p>
            <a:pPr marL="514350" indent="-514350">
              <a:buAutoNum type="alphaLcParenR"/>
            </a:pPr>
            <a:r>
              <a:rPr lang="en-US" dirty="0" smtClean="0"/>
              <a:t>At least one double bond</a:t>
            </a:r>
          </a:p>
          <a:p>
            <a:pPr marL="514350" indent="-514350">
              <a:buAutoNum type="alphaLcParenR"/>
            </a:pPr>
            <a:r>
              <a:rPr lang="en-US" dirty="0" smtClean="0"/>
              <a:t>More than one double bond</a:t>
            </a:r>
          </a:p>
          <a:p>
            <a:pPr marL="514350" indent="-514350">
              <a:buAutoNum type="alphaLcParenR"/>
            </a:pPr>
            <a:r>
              <a:rPr lang="en-US" dirty="0" smtClean="0"/>
              <a:t>1:2:1 ratio</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Proteins</a:t>
            </a:r>
            <a:endParaRPr lang="en-US" dirty="0"/>
          </a:p>
        </p:txBody>
      </p:sp>
      <p:sp>
        <p:nvSpPr>
          <p:cNvPr id="3" name="Content Placeholder 2"/>
          <p:cNvSpPr>
            <a:spLocks noGrp="1"/>
          </p:cNvSpPr>
          <p:nvPr>
            <p:ph idx="1"/>
          </p:nvPr>
        </p:nvSpPr>
        <p:spPr/>
        <p:txBody>
          <a:bodyPr/>
          <a:lstStyle/>
          <a:p>
            <a:r>
              <a:rPr lang="en-US" dirty="0" smtClean="0"/>
              <a:t>Antibodies </a:t>
            </a:r>
            <a:r>
              <a:rPr lang="en-US" dirty="0"/>
              <a:t>- are specialized proteins involved in defending the body from antigens (foreign invaders). One way antibodies destroy antigens is by immobilizing them so that they can be destroyed by white blood cells. </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Proteins</a:t>
            </a:r>
            <a:endParaRPr lang="en-US" dirty="0"/>
          </a:p>
        </p:txBody>
      </p:sp>
      <p:sp>
        <p:nvSpPr>
          <p:cNvPr id="3" name="Content Placeholder 2"/>
          <p:cNvSpPr>
            <a:spLocks noGrp="1"/>
          </p:cNvSpPr>
          <p:nvPr>
            <p:ph idx="1"/>
          </p:nvPr>
        </p:nvSpPr>
        <p:spPr/>
        <p:txBody>
          <a:bodyPr>
            <a:normAutofit/>
          </a:bodyPr>
          <a:lstStyle/>
          <a:p>
            <a:r>
              <a:rPr lang="en-US" dirty="0"/>
              <a:t>Contractile Proteins - are responsible for movement.</a:t>
            </a:r>
            <a:r>
              <a:rPr lang="en-US" dirty="0" smtClean="0"/>
              <a:t> </a:t>
            </a:r>
          </a:p>
          <a:p>
            <a:pPr lvl="1"/>
            <a:r>
              <a:rPr lang="en-US" dirty="0" smtClean="0"/>
              <a:t>Examples </a:t>
            </a:r>
            <a:r>
              <a:rPr lang="en-US" dirty="0"/>
              <a:t>include </a:t>
            </a:r>
            <a:r>
              <a:rPr lang="en-US" dirty="0" err="1"/>
              <a:t>actin</a:t>
            </a:r>
            <a:r>
              <a:rPr lang="en-US" dirty="0"/>
              <a:t> and myosin. These proteins are involved </a:t>
            </a:r>
            <a:r>
              <a:rPr lang="en-US" dirty="0" smtClean="0"/>
              <a:t>in muscle contraction and movement</a:t>
            </a:r>
          </a:p>
          <a:p>
            <a:r>
              <a:rPr lang="en-US" dirty="0"/>
              <a:t>Enzymes </a:t>
            </a:r>
            <a:r>
              <a:rPr lang="en-US" dirty="0" smtClean="0"/>
              <a:t>- speed </a:t>
            </a:r>
            <a:r>
              <a:rPr lang="en-US" dirty="0"/>
              <a:t>up chemical </a:t>
            </a:r>
            <a:r>
              <a:rPr lang="en-US" dirty="0" smtClean="0"/>
              <a:t>reactions.</a:t>
            </a:r>
          </a:p>
          <a:p>
            <a:pPr lvl="1"/>
            <a:r>
              <a:rPr lang="en-US" dirty="0" smtClean="0"/>
              <a:t>Examples </a:t>
            </a:r>
            <a:r>
              <a:rPr lang="en-US" dirty="0"/>
              <a:t>include the enzymes lactase and pepsin. Lactase breaks down the sugar lactose found in milk. Pepsin is a digestive enzyme that works in the stomach to break down proteins in food.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a:t>
            </a:r>
            <a:endParaRPr lang="en-US" dirty="0"/>
          </a:p>
        </p:txBody>
      </p:sp>
      <p:sp>
        <p:nvSpPr>
          <p:cNvPr id="3" name="Content Placeholder 2"/>
          <p:cNvSpPr>
            <a:spLocks noGrp="1"/>
          </p:cNvSpPr>
          <p:nvPr>
            <p:ph idx="1"/>
          </p:nvPr>
        </p:nvSpPr>
        <p:spPr/>
        <p:txBody>
          <a:bodyPr>
            <a:normAutofit fontScale="92500" lnSpcReduction="20000"/>
          </a:bodyPr>
          <a:lstStyle/>
          <a:p>
            <a:r>
              <a:rPr lang="en-US" dirty="0"/>
              <a:t>Hormonal Proteins - are messenger proteins which help to coordinate certain bodily activities.</a:t>
            </a:r>
            <a:r>
              <a:rPr lang="en-US" dirty="0" smtClean="0"/>
              <a:t> </a:t>
            </a:r>
          </a:p>
          <a:p>
            <a:pPr lvl="1"/>
            <a:r>
              <a:rPr lang="en-US" dirty="0" smtClean="0"/>
              <a:t>Examples </a:t>
            </a:r>
            <a:r>
              <a:rPr lang="en-US" dirty="0"/>
              <a:t>include </a:t>
            </a:r>
            <a:r>
              <a:rPr lang="en-US" dirty="0" smtClean="0"/>
              <a:t>insulin and </a:t>
            </a:r>
            <a:r>
              <a:rPr lang="en-US" dirty="0" err="1" smtClean="0"/>
              <a:t>oxytocin</a:t>
            </a:r>
            <a:r>
              <a:rPr lang="en-US" dirty="0" smtClean="0"/>
              <a:t>. </a:t>
            </a:r>
            <a:r>
              <a:rPr lang="en-US" dirty="0"/>
              <a:t>Insulin regulates glucose metabolism by controlling the blood-sugar concentration. </a:t>
            </a:r>
            <a:r>
              <a:rPr lang="en-US" dirty="0" err="1"/>
              <a:t>Oxytocin</a:t>
            </a:r>
            <a:r>
              <a:rPr lang="en-US" dirty="0"/>
              <a:t> stimulates contractions in females during childbirth.</a:t>
            </a:r>
            <a:r>
              <a:rPr lang="en-US" dirty="0" smtClean="0"/>
              <a:t> </a:t>
            </a:r>
          </a:p>
          <a:p>
            <a:r>
              <a:rPr lang="en-US" dirty="0"/>
              <a:t>Structural Proteins - are fibrous and stringy and provide support.</a:t>
            </a:r>
            <a:r>
              <a:rPr lang="en-US" dirty="0" smtClean="0"/>
              <a:t> </a:t>
            </a:r>
          </a:p>
          <a:p>
            <a:pPr lvl="1"/>
            <a:r>
              <a:rPr lang="en-US" dirty="0" smtClean="0"/>
              <a:t>Examples </a:t>
            </a:r>
            <a:r>
              <a:rPr lang="en-US" dirty="0"/>
              <a:t>include keratin, collagen, and </a:t>
            </a:r>
            <a:r>
              <a:rPr lang="en-US" dirty="0" err="1"/>
              <a:t>elastin</a:t>
            </a:r>
            <a:r>
              <a:rPr lang="en-US" dirty="0"/>
              <a:t>. Keratins strengthen protective coverings such as hair, quills, feathers, horns, and beaks. Collagens and </a:t>
            </a:r>
            <a:r>
              <a:rPr lang="en-US" dirty="0" err="1"/>
              <a:t>elastin</a:t>
            </a:r>
            <a:r>
              <a:rPr lang="en-US" dirty="0"/>
              <a:t> provide support </a:t>
            </a:r>
            <a:r>
              <a:rPr lang="en-US" dirty="0" smtClean="0"/>
              <a:t>for tendons and ligaments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Proteins</a:t>
            </a:r>
            <a:endParaRPr lang="en-US" dirty="0"/>
          </a:p>
        </p:txBody>
      </p:sp>
      <p:sp>
        <p:nvSpPr>
          <p:cNvPr id="3" name="Content Placeholder 2"/>
          <p:cNvSpPr>
            <a:spLocks noGrp="1"/>
          </p:cNvSpPr>
          <p:nvPr>
            <p:ph idx="1"/>
          </p:nvPr>
        </p:nvSpPr>
        <p:spPr/>
        <p:txBody>
          <a:bodyPr>
            <a:normAutofit/>
          </a:bodyPr>
          <a:lstStyle/>
          <a:p>
            <a:r>
              <a:rPr lang="en-US" dirty="0"/>
              <a:t>Storage Proteins - store amino </a:t>
            </a:r>
            <a:r>
              <a:rPr lang="en-US" dirty="0" smtClean="0"/>
              <a:t>acids.</a:t>
            </a:r>
          </a:p>
          <a:p>
            <a:pPr lvl="1"/>
            <a:r>
              <a:rPr lang="en-US" dirty="0" smtClean="0"/>
              <a:t>Examples </a:t>
            </a:r>
            <a:r>
              <a:rPr lang="en-US" dirty="0"/>
              <a:t>include </a:t>
            </a:r>
            <a:r>
              <a:rPr lang="en-US" dirty="0" err="1"/>
              <a:t>ovalbumin</a:t>
            </a:r>
            <a:r>
              <a:rPr lang="en-US" dirty="0"/>
              <a:t> and casein. </a:t>
            </a:r>
            <a:r>
              <a:rPr lang="en-US" dirty="0" err="1"/>
              <a:t>Ovalbumin</a:t>
            </a:r>
            <a:r>
              <a:rPr lang="en-US" dirty="0"/>
              <a:t> is found in egg whites and casein is a milk-based protein</a:t>
            </a:r>
            <a:r>
              <a:rPr lang="en-US" dirty="0" smtClean="0"/>
              <a:t>.</a:t>
            </a:r>
          </a:p>
          <a:p>
            <a:r>
              <a:rPr lang="en-US" dirty="0" smtClean="0"/>
              <a:t>Transport </a:t>
            </a:r>
            <a:r>
              <a:rPr lang="en-US" dirty="0"/>
              <a:t>Proteins - are carrier proteins which move molecules from one place to another around the body.</a:t>
            </a:r>
            <a:r>
              <a:rPr lang="en-US" dirty="0" smtClean="0"/>
              <a:t> </a:t>
            </a:r>
          </a:p>
          <a:p>
            <a:pPr lvl="1"/>
            <a:r>
              <a:rPr lang="en-US" dirty="0" smtClean="0"/>
              <a:t>Example: hemoglobin.  Hemoglobin </a:t>
            </a:r>
            <a:r>
              <a:rPr lang="en-US" dirty="0"/>
              <a:t>transports oxygen through the blood.</a:t>
            </a: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of the following is </a:t>
            </a:r>
            <a:r>
              <a:rPr lang="en-US" b="1" dirty="0" smtClean="0"/>
              <a:t>not</a:t>
            </a:r>
            <a:r>
              <a:rPr lang="en-US" dirty="0" smtClean="0"/>
              <a:t> a function of a protein?</a:t>
            </a:r>
            <a:endParaRPr lang="en-US" dirty="0"/>
          </a:p>
        </p:txBody>
      </p:sp>
      <p:sp>
        <p:nvSpPr>
          <p:cNvPr id="3" name="Content Placeholder 2"/>
          <p:cNvSpPr>
            <a:spLocks noGrp="1"/>
          </p:cNvSpPr>
          <p:nvPr>
            <p:ph idx="1"/>
          </p:nvPr>
        </p:nvSpPr>
        <p:spPr/>
        <p:txBody>
          <a:bodyPr/>
          <a:lstStyle/>
          <a:p>
            <a:pPr marL="514350" indent="-514350">
              <a:buAutoNum type="alphaLcParenR"/>
            </a:pPr>
            <a:r>
              <a:rPr lang="en-US" dirty="0" smtClean="0"/>
              <a:t>Storage of genetic material</a:t>
            </a:r>
          </a:p>
          <a:p>
            <a:pPr marL="514350" indent="-514350">
              <a:buAutoNum type="alphaLcParenR"/>
            </a:pPr>
            <a:r>
              <a:rPr lang="en-US" dirty="0" smtClean="0"/>
              <a:t>Fight diseases</a:t>
            </a:r>
          </a:p>
          <a:p>
            <a:pPr marL="514350" indent="-514350">
              <a:buAutoNum type="alphaLcParenR"/>
            </a:pPr>
            <a:r>
              <a:rPr lang="en-US" dirty="0" smtClean="0"/>
              <a:t>Movement</a:t>
            </a:r>
          </a:p>
          <a:p>
            <a:pPr marL="514350" indent="-514350">
              <a:buAutoNum type="alphaLcParenR"/>
            </a:pPr>
            <a:r>
              <a:rPr lang="en-US" dirty="0" smtClean="0"/>
              <a:t>Facilitate faster reaction rates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Enzymes</a:t>
            </a:r>
            <a:endParaRPr lang="en-US" dirty="0"/>
          </a:p>
        </p:txBody>
      </p:sp>
      <p:sp>
        <p:nvSpPr>
          <p:cNvPr id="3" name="Content Placeholder 2"/>
          <p:cNvSpPr>
            <a:spLocks noGrp="1"/>
          </p:cNvSpPr>
          <p:nvPr>
            <p:ph idx="1"/>
          </p:nvPr>
        </p:nvSpPr>
        <p:spPr/>
        <p:txBody>
          <a:bodyPr/>
          <a:lstStyle/>
          <a:p>
            <a:r>
              <a:rPr lang="en-US" dirty="0" smtClean="0"/>
              <a:t>Biological Catalysts</a:t>
            </a:r>
          </a:p>
          <a:p>
            <a:pPr lvl="1"/>
            <a:r>
              <a:rPr lang="en-US" dirty="0" smtClean="0"/>
              <a:t>Speed up the rate of biochemical reactions</a:t>
            </a:r>
          </a:p>
          <a:p>
            <a:r>
              <a:rPr lang="en-US" dirty="0" smtClean="0"/>
              <a:t>Factors affecting their activity include:</a:t>
            </a:r>
          </a:p>
          <a:p>
            <a:pPr lvl="1"/>
            <a:r>
              <a:rPr lang="en-US" dirty="0" smtClean="0"/>
              <a:t>pH</a:t>
            </a:r>
          </a:p>
          <a:p>
            <a:pPr lvl="1"/>
            <a:r>
              <a:rPr lang="en-US" dirty="0" smtClean="0"/>
              <a:t>Temperature</a:t>
            </a:r>
          </a:p>
          <a:p>
            <a:pPr lvl="1"/>
            <a:r>
              <a:rPr lang="en-US" dirty="0" smtClean="0"/>
              <a:t>Enzyme concentration</a:t>
            </a:r>
          </a:p>
          <a:p>
            <a:pPr lvl="1"/>
            <a:r>
              <a:rPr lang="en-US" dirty="0" smtClean="0"/>
              <a:t>Substrate concentration</a:t>
            </a:r>
          </a:p>
          <a:p>
            <a:pPr lvl="1"/>
            <a:r>
              <a:rPr lang="en-US" dirty="0" smtClean="0"/>
              <a:t>Presence of inhibitors or activators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Organic Compounds</a:t>
            </a:r>
            <a:endParaRPr lang="en-US" dirty="0"/>
          </a:p>
        </p:txBody>
      </p:sp>
      <p:sp>
        <p:nvSpPr>
          <p:cNvPr id="3" name="Content Placeholder 2"/>
          <p:cNvSpPr>
            <a:spLocks noGrp="1"/>
          </p:cNvSpPr>
          <p:nvPr>
            <p:ph idx="1"/>
          </p:nvPr>
        </p:nvSpPr>
        <p:spPr/>
        <p:txBody>
          <a:bodyPr>
            <a:normAutofit/>
          </a:bodyPr>
          <a:lstStyle/>
          <a:p>
            <a:r>
              <a:rPr lang="en-US" dirty="0" smtClean="0"/>
              <a:t>Poly/</a:t>
            </a:r>
            <a:r>
              <a:rPr lang="en-US" dirty="0" err="1" smtClean="0"/>
              <a:t>mers</a:t>
            </a:r>
            <a:r>
              <a:rPr lang="en-US" dirty="0" smtClean="0"/>
              <a:t> (many/part) are made of Mono/</a:t>
            </a:r>
            <a:r>
              <a:rPr lang="en-US" dirty="0" err="1" smtClean="0"/>
              <a:t>mers</a:t>
            </a:r>
            <a:r>
              <a:rPr lang="en-US" dirty="0" smtClean="0"/>
              <a:t> (one/part)</a:t>
            </a:r>
          </a:p>
          <a:p>
            <a:pPr lvl="1"/>
            <a:r>
              <a:rPr lang="en-US" dirty="0" smtClean="0"/>
              <a:t>Carbohydrates:  </a:t>
            </a:r>
            <a:r>
              <a:rPr lang="en-US" dirty="0" err="1" smtClean="0"/>
              <a:t>monosaccharides</a:t>
            </a:r>
            <a:r>
              <a:rPr lang="en-US" dirty="0" smtClean="0"/>
              <a:t> (monomer) link to form disaccharides and polysaccharides (polymer)</a:t>
            </a:r>
          </a:p>
          <a:p>
            <a:pPr lvl="1"/>
            <a:r>
              <a:rPr lang="en-US" dirty="0" smtClean="0"/>
              <a:t>Lipids: fatty acids (monomer) build phospholipids, etc.. (polymers)</a:t>
            </a:r>
          </a:p>
          <a:p>
            <a:pPr lvl="1"/>
            <a:r>
              <a:rPr lang="en-US" dirty="0" smtClean="0"/>
              <a:t>Proteins:  Amino acids (monomer) form polypeptides</a:t>
            </a:r>
          </a:p>
          <a:p>
            <a:pPr lvl="1"/>
            <a:r>
              <a:rPr lang="en-US" dirty="0" smtClean="0"/>
              <a:t>Nucleic Acids:  Nucleotides (monomer)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Carbohydrates</a:t>
            </a:r>
            <a:endParaRPr lang="en-US" dirty="0"/>
          </a:p>
        </p:txBody>
      </p:sp>
      <p:sp>
        <p:nvSpPr>
          <p:cNvPr id="3" name="Content Placeholder 2"/>
          <p:cNvSpPr>
            <a:spLocks noGrp="1"/>
          </p:cNvSpPr>
          <p:nvPr>
            <p:ph idx="1"/>
          </p:nvPr>
        </p:nvSpPr>
        <p:spPr/>
        <p:txBody>
          <a:bodyPr/>
          <a:lstStyle/>
          <a:p>
            <a:r>
              <a:rPr lang="en-US" dirty="0" smtClean="0"/>
              <a:t>Primary function in human body is for quick energy</a:t>
            </a:r>
          </a:p>
          <a:p>
            <a:r>
              <a:rPr lang="en-US" dirty="0" smtClean="0"/>
              <a:t>Secondary function is for short term energy storage (starches in plants and glycogen for animals)</a:t>
            </a:r>
          </a:p>
          <a:p>
            <a:r>
              <a:rPr lang="en-US" dirty="0" smtClean="0"/>
              <a:t>Also, structural component in cells (ex:  cellulose in plants)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Carbohydrates</a:t>
            </a:r>
            <a:endParaRPr lang="en-US" dirty="0"/>
          </a:p>
        </p:txBody>
      </p:sp>
      <p:sp>
        <p:nvSpPr>
          <p:cNvPr id="3" name="Content Placeholder 2"/>
          <p:cNvSpPr>
            <a:spLocks noGrp="1"/>
          </p:cNvSpPr>
          <p:nvPr>
            <p:ph idx="1"/>
          </p:nvPr>
        </p:nvSpPr>
        <p:spPr/>
        <p:txBody>
          <a:bodyPr>
            <a:normAutofit/>
          </a:bodyPr>
          <a:lstStyle/>
          <a:p>
            <a:r>
              <a:rPr lang="en-US" dirty="0"/>
              <a:t>A carbohydrate is an organic compound that </a:t>
            </a:r>
            <a:r>
              <a:rPr lang="en-US" dirty="0" smtClean="0"/>
              <a:t>is: Carbon, Hydrogen, Oxygen (1:2:1) </a:t>
            </a:r>
          </a:p>
          <a:p>
            <a:r>
              <a:rPr lang="en-US" dirty="0" smtClean="0"/>
              <a:t>Simple sugars:  Mono/</a:t>
            </a:r>
            <a:r>
              <a:rPr lang="en-US" dirty="0" err="1" smtClean="0"/>
              <a:t>saccharides</a:t>
            </a:r>
            <a:r>
              <a:rPr lang="en-US" dirty="0" smtClean="0"/>
              <a:t> (One/sugar)</a:t>
            </a:r>
          </a:p>
          <a:p>
            <a:pPr lvl="1"/>
            <a:r>
              <a:rPr lang="en-US" dirty="0" smtClean="0"/>
              <a:t>Example:  </a:t>
            </a:r>
          </a:p>
          <a:p>
            <a:pPr lvl="2"/>
            <a:r>
              <a:rPr lang="en-US" dirty="0" smtClean="0"/>
              <a:t>Glucose (blood sugar)</a:t>
            </a:r>
          </a:p>
          <a:p>
            <a:pPr lvl="2"/>
            <a:r>
              <a:rPr lang="en-US" dirty="0" smtClean="0"/>
              <a:t>Fructose (fruit sugar)</a:t>
            </a:r>
          </a:p>
          <a:p>
            <a:pPr lvl="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Carbohydrates</a:t>
            </a:r>
            <a:endParaRPr lang="en-US" dirty="0"/>
          </a:p>
        </p:txBody>
      </p:sp>
      <p:sp>
        <p:nvSpPr>
          <p:cNvPr id="3" name="Content Placeholder 2"/>
          <p:cNvSpPr>
            <a:spLocks noGrp="1"/>
          </p:cNvSpPr>
          <p:nvPr>
            <p:ph idx="1"/>
          </p:nvPr>
        </p:nvSpPr>
        <p:spPr/>
        <p:txBody>
          <a:bodyPr/>
          <a:lstStyle/>
          <a:p>
            <a:r>
              <a:rPr lang="en-US" dirty="0" smtClean="0"/>
              <a:t>Hooking two mono/</a:t>
            </a:r>
            <a:r>
              <a:rPr lang="en-US" dirty="0" err="1" smtClean="0"/>
              <a:t>saccharides</a:t>
            </a:r>
            <a:r>
              <a:rPr lang="en-US" dirty="0" smtClean="0"/>
              <a:t> makes 1 </a:t>
            </a:r>
            <a:r>
              <a:rPr lang="en-US" dirty="0" err="1" smtClean="0"/>
              <a:t>di/saccharide</a:t>
            </a:r>
            <a:r>
              <a:rPr lang="en-US" dirty="0" smtClean="0"/>
              <a:t> (double/sugar)</a:t>
            </a:r>
          </a:p>
          <a:p>
            <a:pPr lvl="1"/>
            <a:r>
              <a:rPr lang="en-US" dirty="0" smtClean="0"/>
              <a:t>Example:</a:t>
            </a:r>
          </a:p>
          <a:p>
            <a:pPr lvl="3"/>
            <a:r>
              <a:rPr lang="en-US" dirty="0" smtClean="0"/>
              <a:t>Glucose + Fructose = Sucrose (table sugar)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Carbohydrates</a:t>
            </a:r>
            <a:endParaRPr lang="en-US" dirty="0"/>
          </a:p>
        </p:txBody>
      </p:sp>
      <p:sp>
        <p:nvSpPr>
          <p:cNvPr id="3" name="Content Placeholder 2"/>
          <p:cNvSpPr>
            <a:spLocks noGrp="1"/>
          </p:cNvSpPr>
          <p:nvPr>
            <p:ph idx="1"/>
          </p:nvPr>
        </p:nvSpPr>
        <p:spPr/>
        <p:txBody>
          <a:bodyPr/>
          <a:lstStyle/>
          <a:p>
            <a:r>
              <a:rPr lang="en-US" dirty="0" smtClean="0"/>
              <a:t>Poly/saccharides (many/sugars) formed by linking shorter units </a:t>
            </a:r>
            <a:r>
              <a:rPr lang="en-US" dirty="0" smtClean="0"/>
              <a:t>together </a:t>
            </a:r>
            <a:r>
              <a:rPr lang="en-US" dirty="0" smtClean="0"/>
              <a:t>to form long sugar chains</a:t>
            </a:r>
          </a:p>
          <a:p>
            <a:pPr lvl="1"/>
            <a:r>
              <a:rPr lang="en-US" dirty="0" smtClean="0"/>
              <a:t>Examples:</a:t>
            </a:r>
          </a:p>
          <a:p>
            <a:pPr lvl="2"/>
            <a:r>
              <a:rPr lang="en-US" dirty="0" smtClean="0"/>
              <a:t>Starches- store energy in plants</a:t>
            </a:r>
          </a:p>
          <a:p>
            <a:pPr lvl="2"/>
            <a:r>
              <a:rPr lang="en-US" dirty="0" smtClean="0"/>
              <a:t>Cellulose- adds strength and stiffness to cell wall</a:t>
            </a:r>
          </a:p>
          <a:p>
            <a:pPr lvl="2"/>
            <a:r>
              <a:rPr lang="en-US" dirty="0" smtClean="0"/>
              <a:t>Glycogen- stored energy in liver and muscles of animals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5554" y="273050"/>
            <a:ext cx="5825067" cy="1162050"/>
          </a:xfrm>
        </p:spPr>
        <p:txBody>
          <a:bodyPr>
            <a:noAutofit/>
          </a:bodyPr>
          <a:lstStyle/>
          <a:p>
            <a:r>
              <a:rPr lang="en-US" sz="3500" b="0" dirty="0" smtClean="0"/>
              <a:t>The molecule below is a:</a:t>
            </a:r>
            <a:endParaRPr lang="en-US" sz="3500" b="0" dirty="0"/>
          </a:p>
        </p:txBody>
      </p:sp>
      <p:sp>
        <p:nvSpPr>
          <p:cNvPr id="5" name="Content Placeholder 4"/>
          <p:cNvSpPr>
            <a:spLocks noGrp="1"/>
          </p:cNvSpPr>
          <p:nvPr>
            <p:ph idx="1"/>
          </p:nvPr>
        </p:nvSpPr>
        <p:spPr>
          <a:xfrm>
            <a:off x="1692213" y="1435101"/>
            <a:ext cx="5111750" cy="2442632"/>
          </a:xfrm>
        </p:spPr>
        <p:txBody>
          <a:bodyPr/>
          <a:lstStyle/>
          <a:p>
            <a:pPr marL="514350" indent="-514350">
              <a:buAutoNum type="alphaLcParenR"/>
            </a:pPr>
            <a:r>
              <a:rPr lang="en-US" dirty="0" smtClean="0"/>
              <a:t>Disaccharide</a:t>
            </a:r>
          </a:p>
          <a:p>
            <a:pPr marL="514350" indent="-514350">
              <a:buAutoNum type="alphaLcParenR"/>
            </a:pPr>
            <a:r>
              <a:rPr lang="en-US" dirty="0" smtClean="0"/>
              <a:t>Starch</a:t>
            </a:r>
          </a:p>
          <a:p>
            <a:pPr marL="514350" indent="-514350">
              <a:buAutoNum type="alphaLcParenR"/>
            </a:pPr>
            <a:r>
              <a:rPr lang="en-US" dirty="0" smtClean="0"/>
              <a:t>Monosaccharide</a:t>
            </a:r>
          </a:p>
          <a:p>
            <a:pPr marL="514350" indent="-514350">
              <a:buAutoNum type="alphaLcParenR"/>
            </a:pPr>
            <a:r>
              <a:rPr lang="en-US" dirty="0" smtClean="0"/>
              <a:t>Complex Carbohydrate</a:t>
            </a:r>
            <a:endParaRPr lang="en-US" dirty="0"/>
          </a:p>
        </p:txBody>
      </p:sp>
      <p:pic>
        <p:nvPicPr>
          <p:cNvPr id="4" name="Picture 3"/>
          <p:cNvPicPr>
            <a:picLocks noChangeAspect="1"/>
          </p:cNvPicPr>
          <p:nvPr/>
        </p:nvPicPr>
        <p:blipFill>
          <a:blip r:embed="rId2"/>
          <a:stretch>
            <a:fillRect/>
          </a:stretch>
        </p:blipFill>
        <p:spPr>
          <a:xfrm>
            <a:off x="2774951" y="3877732"/>
            <a:ext cx="2218204" cy="251218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molecules to the right are:</a:t>
            </a:r>
            <a:endParaRPr lang="en-US" dirty="0"/>
          </a:p>
        </p:txBody>
      </p:sp>
      <p:sp>
        <p:nvSpPr>
          <p:cNvPr id="4" name="Text Placeholder 3"/>
          <p:cNvSpPr>
            <a:spLocks noGrp="1"/>
          </p:cNvSpPr>
          <p:nvPr>
            <p:ph type="body" sz="half" idx="2"/>
          </p:nvPr>
        </p:nvSpPr>
        <p:spPr/>
        <p:txBody>
          <a:bodyPr/>
          <a:lstStyle/>
          <a:p>
            <a:pPr marL="514350" indent="-514350">
              <a:buAutoNum type="alphaLcParenR"/>
            </a:pPr>
            <a:r>
              <a:rPr lang="en-US" sz="2400" dirty="0" smtClean="0"/>
              <a:t>Disaccharide</a:t>
            </a:r>
          </a:p>
          <a:p>
            <a:pPr marL="514350" indent="-514350">
              <a:buAutoNum type="alphaLcParenR"/>
            </a:pPr>
            <a:r>
              <a:rPr lang="en-US" sz="2400" dirty="0" smtClean="0"/>
              <a:t>Starch</a:t>
            </a:r>
          </a:p>
          <a:p>
            <a:pPr marL="514350" indent="-514350">
              <a:buAutoNum type="alphaLcParenR"/>
            </a:pPr>
            <a:r>
              <a:rPr lang="en-US" sz="2400" dirty="0" smtClean="0"/>
              <a:t>Monosaccharide</a:t>
            </a:r>
          </a:p>
          <a:p>
            <a:pPr marL="514350" indent="-514350">
              <a:buAutoNum type="alphaLcParenR"/>
            </a:pPr>
            <a:r>
              <a:rPr lang="en-US" sz="2400" dirty="0" smtClean="0"/>
              <a:t>Complex Carbohydrate</a:t>
            </a:r>
          </a:p>
          <a:p>
            <a:endParaRPr lang="en-US" dirty="0"/>
          </a:p>
        </p:txBody>
      </p:sp>
      <p:pic>
        <p:nvPicPr>
          <p:cNvPr id="5" name="Picture 4"/>
          <p:cNvPicPr>
            <a:picLocks noChangeAspect="1"/>
          </p:cNvPicPr>
          <p:nvPr/>
        </p:nvPicPr>
        <p:blipFill>
          <a:blip r:embed="rId2"/>
          <a:stretch>
            <a:fillRect/>
          </a:stretch>
        </p:blipFill>
        <p:spPr>
          <a:xfrm>
            <a:off x="4047067" y="1435100"/>
            <a:ext cx="4648200" cy="46482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Lipids</a:t>
            </a:r>
            <a:endParaRPr lang="en-US" dirty="0"/>
          </a:p>
        </p:txBody>
      </p:sp>
      <p:sp>
        <p:nvSpPr>
          <p:cNvPr id="3" name="Content Placeholder 2"/>
          <p:cNvSpPr>
            <a:spLocks noGrp="1"/>
          </p:cNvSpPr>
          <p:nvPr>
            <p:ph idx="1"/>
          </p:nvPr>
        </p:nvSpPr>
        <p:spPr/>
        <p:txBody>
          <a:bodyPr/>
          <a:lstStyle/>
          <a:p>
            <a:r>
              <a:rPr lang="en-US" dirty="0" smtClean="0"/>
              <a:t>Functions are for energy storage:</a:t>
            </a:r>
          </a:p>
          <a:p>
            <a:pPr lvl="1"/>
            <a:r>
              <a:rPr lang="en-US" dirty="0" smtClean="0"/>
              <a:t>When metabolized it can yield large quantities of ATP</a:t>
            </a:r>
          </a:p>
          <a:p>
            <a:pPr lvl="1"/>
            <a:r>
              <a:rPr lang="en-US" dirty="0" smtClean="0"/>
              <a:t>Heart and Skeletal muscle prefer to use fatty acids rather than glucose as their energy</a:t>
            </a:r>
          </a:p>
          <a:p>
            <a:pPr lvl="2"/>
            <a:r>
              <a:rPr lang="en-US" dirty="0" smtClean="0"/>
              <a:t>Brain only uses glucose, however</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majorFont>
      <a:minorFont>
        <a:latin typeface="Calisto MT"/>
        <a:ea typeface=""/>
        <a:cs typeface=""/>
        <a:font script="Jpan" typeface="ＭＳ 明朝"/>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812</TotalTime>
  <Words>683</Words>
  <Application>Microsoft Office PowerPoint</Application>
  <PresentationFormat>On-screen Show (4:3)</PresentationFormat>
  <Paragraphs>94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Folio</vt:lpstr>
      <vt:lpstr>Macromolecules</vt:lpstr>
      <vt:lpstr>Organic Compounds</vt:lpstr>
      <vt:lpstr>Carbohydrates</vt:lpstr>
      <vt:lpstr>Carbohydrates</vt:lpstr>
      <vt:lpstr>Carbohydrates</vt:lpstr>
      <vt:lpstr>Carbohydrates</vt:lpstr>
      <vt:lpstr>The molecule below is a:</vt:lpstr>
      <vt:lpstr>The molecules to the right are:</vt:lpstr>
      <vt:lpstr>Lipids</vt:lpstr>
      <vt:lpstr>Lipids</vt:lpstr>
      <vt:lpstr>Lipids</vt:lpstr>
      <vt:lpstr>Lipids</vt:lpstr>
      <vt:lpstr>Which of the following qualifies a fatty acid as saturated</vt:lpstr>
      <vt:lpstr>Proteins</vt:lpstr>
      <vt:lpstr>Proteins</vt:lpstr>
      <vt:lpstr>Protein</vt:lpstr>
      <vt:lpstr>Proteins</vt:lpstr>
      <vt:lpstr>Which of the following is not a function of a protein?</vt:lpstr>
      <vt:lpstr>Enzymes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of Life Boss</dc:title>
  <dc:creator>Kristina Boss</dc:creator>
  <cp:lastModifiedBy>Windows User</cp:lastModifiedBy>
  <cp:revision>5</cp:revision>
  <cp:lastPrinted>2012-05-23T01:12:50Z</cp:lastPrinted>
  <dcterms:created xsi:type="dcterms:W3CDTF">2012-05-23T01:10:19Z</dcterms:created>
  <dcterms:modified xsi:type="dcterms:W3CDTF">2014-08-27T17:13:16Z</dcterms:modified>
</cp:coreProperties>
</file>