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1DF86-A055-4D32-AF97-B2D0CCBA2F0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4BDE-EEEA-4F3D-98E6-8D4197D1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0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1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94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1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3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4696-4B1E-444B-8D65-A1620A22758E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3766-B900-4959-BD39-6EF1C4906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5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btMq9BYziIQ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thetimes.co.uk/tto/public/article3233439.ec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6" name="Shape 236"/>
          <p:cNvSpPr/>
          <p:nvPr/>
        </p:nvSpPr>
        <p:spPr>
          <a:xfrm>
            <a:off x="752468" y="361935"/>
            <a:ext cx="8134334" cy="620075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6944645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8" name="Shape 298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Wrist Bones</a:t>
            </a:r>
          </a:p>
        </p:txBody>
      </p:sp>
      <p:sp>
        <p:nvSpPr>
          <p:cNvPr id="299" name="Shape 299"/>
          <p:cNvSpPr/>
          <p:nvPr/>
        </p:nvSpPr>
        <p:spPr>
          <a:xfrm>
            <a:off x="3383280" y="822960"/>
            <a:ext cx="4648185" cy="583881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00" name="Shape 300"/>
          <p:cNvSpPr txBox="1"/>
          <p:nvPr/>
        </p:nvSpPr>
        <p:spPr>
          <a:xfrm>
            <a:off x="457201" y="1188720"/>
            <a:ext cx="2124179" cy="389929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test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Carpels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Metacarpals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*extra credit opportunity</a:t>
            </a:r>
          </a:p>
        </p:txBody>
      </p:sp>
    </p:spTree>
    <p:extLst>
      <p:ext uri="{BB962C8B-B14F-4D97-AF65-F5344CB8AC3E}">
        <p14:creationId xmlns:p14="http://schemas.microsoft.com/office/powerpoint/2010/main" val="3568821138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/>
          <p:nvPr/>
        </p:nvSpPr>
        <p:spPr>
          <a:xfrm>
            <a:off x="2654393" y="459787"/>
            <a:ext cx="6060104" cy="61409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06" name="Shape 306"/>
          <p:cNvSpPr txBox="1"/>
          <p:nvPr/>
        </p:nvSpPr>
        <p:spPr>
          <a:xfrm>
            <a:off x="276705" y="185265"/>
            <a:ext cx="4653270" cy="82896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carpals for extra credit on test.</a:t>
            </a:r>
          </a:p>
        </p:txBody>
      </p:sp>
    </p:spTree>
    <p:extLst>
      <p:ext uri="{BB962C8B-B14F-4D97-AF65-F5344CB8AC3E}">
        <p14:creationId xmlns:p14="http://schemas.microsoft.com/office/powerpoint/2010/main" val="1406097196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2" name="Shape 312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Pelvic Girdle</a:t>
            </a:r>
          </a:p>
        </p:txBody>
      </p:sp>
      <p:sp>
        <p:nvSpPr>
          <p:cNvPr id="313" name="Shape 313"/>
          <p:cNvSpPr/>
          <p:nvPr/>
        </p:nvSpPr>
        <p:spPr>
          <a:xfrm>
            <a:off x="838192" y="914377"/>
            <a:ext cx="7238992" cy="542922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13985212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9" name="Shape 319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Leg</a:t>
            </a:r>
          </a:p>
        </p:txBody>
      </p:sp>
      <p:sp>
        <p:nvSpPr>
          <p:cNvPr id="320" name="Shape 320"/>
          <p:cNvSpPr/>
          <p:nvPr/>
        </p:nvSpPr>
        <p:spPr>
          <a:xfrm>
            <a:off x="1904986" y="914378"/>
            <a:ext cx="4190984" cy="559115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64645949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26" name="Shape 326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Ankle</a:t>
            </a:r>
          </a:p>
        </p:txBody>
      </p:sp>
      <p:sp>
        <p:nvSpPr>
          <p:cNvPr id="327" name="Shape 327"/>
          <p:cNvSpPr/>
          <p:nvPr/>
        </p:nvSpPr>
        <p:spPr>
          <a:xfrm>
            <a:off x="533385" y="838192"/>
            <a:ext cx="5638792" cy="566736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28" name="Shape 328"/>
          <p:cNvSpPr/>
          <p:nvPr/>
        </p:nvSpPr>
        <p:spPr>
          <a:xfrm>
            <a:off x="6762735" y="5238743"/>
            <a:ext cx="2171700" cy="123824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29" name="Shape 329"/>
          <p:cNvSpPr txBox="1"/>
          <p:nvPr/>
        </p:nvSpPr>
        <p:spPr>
          <a:xfrm>
            <a:off x="6892921" y="5322870"/>
            <a:ext cx="1979909" cy="113854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>
              <a:lnSpc>
                <a:spcPct val="120138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Assignment – Skeleton Labeling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6400801" y="1188721"/>
            <a:ext cx="2204279" cy="334102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Test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Calcaneous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Tarsals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Metatarsals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Phalanges</a:t>
            </a:r>
          </a:p>
        </p:txBody>
      </p:sp>
    </p:spTree>
    <p:extLst>
      <p:ext uri="{BB962C8B-B14F-4D97-AF65-F5344CB8AC3E}">
        <p14:creationId xmlns:p14="http://schemas.microsoft.com/office/powerpoint/2010/main" val="3446423736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>
            <a:hlinkClick r:id="rId3"/>
          </p:cNvPr>
          <p:cNvSpPr/>
          <p:nvPr/>
        </p:nvSpPr>
        <p:spPr>
          <a:xfrm>
            <a:off x="459360" y="276502"/>
            <a:ext cx="8185658" cy="61392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10631647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/>
        </p:nvSpPr>
        <p:spPr>
          <a:xfrm>
            <a:off x="1921815" y="92723"/>
            <a:ext cx="4784198" cy="6516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23451227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1281128" y="342901"/>
            <a:ext cx="6581723" cy="617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3265976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51" name="Shape 351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Broken Bones</a:t>
            </a:r>
          </a:p>
        </p:txBody>
      </p:sp>
      <p:sp>
        <p:nvSpPr>
          <p:cNvPr id="352" name="Shape 352"/>
          <p:cNvSpPr/>
          <p:nvPr/>
        </p:nvSpPr>
        <p:spPr>
          <a:xfrm>
            <a:off x="1371600" y="1066793"/>
            <a:ext cx="5867393" cy="53149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41501512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22880263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2" name="Shape 242"/>
          <p:cNvSpPr txBox="1"/>
          <p:nvPr/>
        </p:nvSpPr>
        <p:spPr>
          <a:xfrm>
            <a:off x="6492870" y="6446836"/>
            <a:ext cx="2246625" cy="28129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r">
              <a:lnSpc>
                <a:spcPct val="119642"/>
              </a:lnSpc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6.10</a:t>
            </a:r>
          </a:p>
        </p:txBody>
      </p:sp>
      <p:sp>
        <p:nvSpPr>
          <p:cNvPr id="243" name="Shape 243"/>
          <p:cNvSpPr/>
          <p:nvPr/>
        </p:nvSpPr>
        <p:spPr>
          <a:xfrm>
            <a:off x="0" y="1133460"/>
            <a:ext cx="9144000" cy="5200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0288479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914400" y="685800"/>
            <a:ext cx="7315200" cy="548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11735155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68" name="Shape 368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Upcoming Assignments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396855" y="1189035"/>
            <a:ext cx="8495010" cy="450087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342900" indent="-274320">
              <a:lnSpc>
                <a:spcPct val="120138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Skeleton Mystery - read about a “crime scene” and reconstruct skeletons to identify the remains</a:t>
            </a:r>
          </a:p>
          <a:p>
            <a:pPr marL="342900" indent="-274320">
              <a:lnSpc>
                <a:spcPct val="120138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Watch a Bones Episode</a:t>
            </a:r>
          </a:p>
          <a:p>
            <a:pPr marL="342900" indent="-274320">
              <a:lnSpc>
                <a:spcPct val="120138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 Bones on a real skeleton </a:t>
            </a: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 Practical Test</a:t>
            </a:r>
          </a:p>
          <a:p>
            <a:pPr marL="342900" indent="-274320">
              <a:lnSpc>
                <a:spcPct val="120138"/>
              </a:lnSpc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Medical Imaging – learn how doctors view bones and diagnose problems</a:t>
            </a:r>
          </a:p>
        </p:txBody>
      </p:sp>
    </p:spTree>
    <p:extLst>
      <p:ext uri="{BB962C8B-B14F-4D97-AF65-F5344CB8AC3E}">
        <p14:creationId xmlns:p14="http://schemas.microsoft.com/office/powerpoint/2010/main" val="646046340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75" name="Shape 375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INFORMATION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701663" y="960435"/>
            <a:ext cx="7809209" cy="211009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342900" indent="-223520">
              <a:lnSpc>
                <a:spcPct val="120089"/>
              </a:lnSpc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will cover everything in your notes and on the slides presented in class</a:t>
            </a:r>
          </a:p>
          <a:p>
            <a:pPr marL="342900"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Visit biologycorner.com for study aids</a:t>
            </a:r>
          </a:p>
          <a:p>
            <a:pPr marL="342900"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second test will occur that covers the lab portion</a:t>
            </a:r>
          </a:p>
        </p:txBody>
      </p:sp>
      <p:sp>
        <p:nvSpPr>
          <p:cNvPr id="377" name="Shape 377"/>
          <p:cNvSpPr/>
          <p:nvPr/>
        </p:nvSpPr>
        <p:spPr>
          <a:xfrm>
            <a:off x="3200400" y="2971778"/>
            <a:ext cx="2743200" cy="383856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24976603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83" name="Shape 383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Abnormal Bone Conditions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4294967295"/>
          </p:nvPr>
        </p:nvSpPr>
        <p:spPr>
          <a:xfrm>
            <a:off x="777870" y="1417635"/>
            <a:ext cx="7656818" cy="409128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indent="-198120">
              <a:lnSpc>
                <a:spcPct val="107812"/>
              </a:lnSpc>
              <a:spcBef>
                <a:spcPts val="0"/>
              </a:spcBef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SPURS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abnormal growth. Can occur on any bone (e.g. heel).</a:t>
            </a:r>
          </a:p>
          <a:p>
            <a:pPr indent="-198120">
              <a:lnSpc>
                <a:spcPct val="107812"/>
              </a:lnSpc>
              <a:spcBef>
                <a:spcPts val="431"/>
              </a:spcBef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OSTEOPOROSIS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Increased activity of osteoclasts cause a break down bone, and the subsequent fewer minerals in the extracellular matrix make it fragile. The spongy bone especially becomes more porous. </a:t>
            </a:r>
          </a:p>
          <a:p>
            <a:pPr indent="-198120">
              <a:lnSpc>
                <a:spcPct val="107812"/>
              </a:lnSpc>
              <a:spcBef>
                <a:spcPts val="431"/>
              </a:spcBef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 get it as well as women. What’s the best way to prevent osteoporosis? Exercise! What does exercise do? Makes bones bigger. </a:t>
            </a:r>
          </a:p>
          <a:p>
            <a:pPr indent="-198120">
              <a:lnSpc>
                <a:spcPct val="107812"/>
              </a:lnSpc>
              <a:spcBef>
                <a:spcPts val="431"/>
              </a:spcBef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most common bone used for a bone graft is the iliac bone of the hip.</a:t>
            </a:r>
          </a:p>
        </p:txBody>
      </p:sp>
    </p:spTree>
    <p:extLst>
      <p:ext uri="{BB962C8B-B14F-4D97-AF65-F5344CB8AC3E}">
        <p14:creationId xmlns:p14="http://schemas.microsoft.com/office/powerpoint/2010/main" val="2956901962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0" name="Shape 390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Osteoporosis</a:t>
            </a:r>
          </a:p>
        </p:txBody>
      </p:sp>
      <p:sp>
        <p:nvSpPr>
          <p:cNvPr id="391" name="Shape 391"/>
          <p:cNvSpPr/>
          <p:nvPr/>
        </p:nvSpPr>
        <p:spPr>
          <a:xfrm>
            <a:off x="1523992" y="819135"/>
            <a:ext cx="6381742" cy="52196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92" name="Shape 392"/>
          <p:cNvSpPr txBox="1"/>
          <p:nvPr/>
        </p:nvSpPr>
        <p:spPr>
          <a:xfrm>
            <a:off x="6492870" y="6446836"/>
            <a:ext cx="2246625" cy="28129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r">
              <a:lnSpc>
                <a:spcPct val="119642"/>
              </a:lnSpc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6.15</a:t>
            </a:r>
          </a:p>
        </p:txBody>
      </p:sp>
    </p:spTree>
    <p:extLst>
      <p:ext uri="{BB962C8B-B14F-4D97-AF65-F5344CB8AC3E}">
        <p14:creationId xmlns:p14="http://schemas.microsoft.com/office/powerpoint/2010/main" val="716938266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273263" y="273465"/>
            <a:ext cx="8655524" cy="1078335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Rheumatoid arthritis is an autoimmune disease which causes joint stiffness and bone deformity</a:t>
            </a:r>
          </a:p>
        </p:txBody>
      </p:sp>
      <p:sp>
        <p:nvSpPr>
          <p:cNvPr id="398" name="Shape 398"/>
          <p:cNvSpPr/>
          <p:nvPr/>
        </p:nvSpPr>
        <p:spPr>
          <a:xfrm>
            <a:off x="550216" y="1373085"/>
            <a:ext cx="7527239" cy="51014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9" name="Shape 399"/>
          <p:cNvSpPr txBox="1"/>
          <p:nvPr/>
        </p:nvSpPr>
        <p:spPr>
          <a:xfrm>
            <a:off x="1280161" y="6309360"/>
            <a:ext cx="6470729" cy="441562"/>
          </a:xfrm>
          <a:prstGeom prst="rect">
            <a:avLst/>
          </a:prstGeom>
          <a:solidFill>
            <a:srgbClr val="FFFFFF"/>
          </a:solidFill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 </a:t>
            </a:r>
            <a:r>
              <a:rPr lang="en-US" sz="17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http://www.thetimes.co.uk/tto/public/article3233439.ece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4621392"/>
      </p:ext>
    </p:extLst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05" name="Shape 405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 b="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ABNORMALITIES OF THE SPINE</a:t>
            </a:r>
          </a:p>
        </p:txBody>
      </p:sp>
      <p:sp>
        <p:nvSpPr>
          <p:cNvPr id="406" name="Shape 406"/>
          <p:cNvSpPr txBox="1">
            <a:spLocks noGrp="1"/>
          </p:cNvSpPr>
          <p:nvPr>
            <p:ph type="body" idx="4294967295"/>
          </p:nvPr>
        </p:nvSpPr>
        <p:spPr>
          <a:xfrm>
            <a:off x="777870" y="1417635"/>
            <a:ext cx="7656818" cy="409128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0" indent="0">
              <a:lnSpc>
                <a:spcPct val="120089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ABNORMALITIES OF THE SPINE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SCOLIOSIS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lateral curve in the spine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KYPHOSIS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hunchback curve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LORDOSIS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swayback in the lower region.</a:t>
            </a:r>
          </a:p>
          <a:p>
            <a:pPr indent="-223520">
              <a:lnSpc>
                <a:spcPct val="120089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ANKYLOSIS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severe arthritis in the spine and the vertebrae fuse.</a:t>
            </a:r>
          </a:p>
        </p:txBody>
      </p:sp>
    </p:spTree>
    <p:extLst>
      <p:ext uri="{BB962C8B-B14F-4D97-AF65-F5344CB8AC3E}">
        <p14:creationId xmlns:p14="http://schemas.microsoft.com/office/powerpoint/2010/main" val="1574002025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2" name="Shape 412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 b="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SCOLIOSIS</a:t>
            </a:r>
          </a:p>
        </p:txBody>
      </p:sp>
      <p:sp>
        <p:nvSpPr>
          <p:cNvPr id="413" name="Shape 413"/>
          <p:cNvSpPr/>
          <p:nvPr/>
        </p:nvSpPr>
        <p:spPr>
          <a:xfrm>
            <a:off x="2057400" y="1371600"/>
            <a:ext cx="4914900" cy="51815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11459570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19" name="Shape 419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 b="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LORDOSIS</a:t>
            </a:r>
          </a:p>
        </p:txBody>
      </p:sp>
      <p:sp>
        <p:nvSpPr>
          <p:cNvPr id="420" name="Shape 420"/>
          <p:cNvSpPr/>
          <p:nvPr/>
        </p:nvSpPr>
        <p:spPr>
          <a:xfrm>
            <a:off x="3276585" y="0"/>
            <a:ext cx="2781292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357180452"/>
      </p:ext>
    </p:extLst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26" name="Shape 426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 b="1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ANKYLOSIS</a:t>
            </a:r>
          </a:p>
        </p:txBody>
      </p:sp>
      <p:sp>
        <p:nvSpPr>
          <p:cNvPr id="427" name="Shape 427"/>
          <p:cNvSpPr/>
          <p:nvPr/>
        </p:nvSpPr>
        <p:spPr>
          <a:xfrm>
            <a:off x="1295393" y="838193"/>
            <a:ext cx="6629400" cy="54768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54459822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9" name="Shape 249"/>
          <p:cNvSpPr txBox="1"/>
          <p:nvPr/>
        </p:nvSpPr>
        <p:spPr>
          <a:xfrm>
            <a:off x="6492870" y="6446836"/>
            <a:ext cx="2246625" cy="28129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r">
              <a:lnSpc>
                <a:spcPct val="119642"/>
              </a:lnSpc>
            </a:pPr>
            <a:r>
              <a:rPr lang="en-US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6.10</a:t>
            </a:r>
          </a:p>
        </p:txBody>
      </p:sp>
      <p:sp>
        <p:nvSpPr>
          <p:cNvPr id="250" name="Shape 250"/>
          <p:cNvSpPr/>
          <p:nvPr/>
        </p:nvSpPr>
        <p:spPr>
          <a:xfrm>
            <a:off x="0" y="790560"/>
            <a:ext cx="9144000" cy="541019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0566738"/>
      </p:ext>
    </p:extLst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33" name="Shape 433"/>
          <p:cNvSpPr txBox="1">
            <a:spLocks noGrp="1"/>
          </p:cNvSpPr>
          <p:nvPr>
            <p:ph type="body" idx="4294967295"/>
          </p:nvPr>
        </p:nvSpPr>
        <p:spPr>
          <a:xfrm>
            <a:off x="777870" y="1417635"/>
            <a:ext cx="7656818" cy="409128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r>
              <a:rPr lang="en-US" sz="2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 FACTS ABOUT BONES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 is made of the same type of minerals as limestone.</a:t>
            </a:r>
          </a:p>
          <a:p>
            <a:pPr indent="-223520">
              <a:lnSpc>
                <a:spcPct val="108035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Babies are born with 300 bones, but by adulthood we have only 206 in our bodies. </a:t>
            </a:r>
          </a:p>
          <a:p>
            <a:pPr indent="-223520">
              <a:lnSpc>
                <a:spcPct val="108035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giraffe has the same number of bones in its neck as a human: seven in total. </a:t>
            </a:r>
          </a:p>
          <a:p>
            <a:pPr indent="-223520">
              <a:lnSpc>
                <a:spcPct val="108035"/>
              </a:lnSpc>
              <a:spcBef>
                <a:spcPts val="507"/>
              </a:spcBef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long horned ram can take a head butt at 25 mph. The human skull will fracture at 5mph.</a:t>
            </a:r>
          </a:p>
        </p:txBody>
      </p:sp>
    </p:spTree>
    <p:extLst>
      <p:ext uri="{BB962C8B-B14F-4D97-AF65-F5344CB8AC3E}">
        <p14:creationId xmlns:p14="http://schemas.microsoft.com/office/powerpoint/2010/main" val="2843727580"/>
      </p:ext>
    </p:extLst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371600" y="457178"/>
            <a:ext cx="6348532" cy="6172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2011690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56" name="Shape 256"/>
          <p:cNvSpPr/>
          <p:nvPr/>
        </p:nvSpPr>
        <p:spPr>
          <a:xfrm>
            <a:off x="533386" y="990585"/>
            <a:ext cx="7619984" cy="55244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6489177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62" name="Shape 262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Rest of the Bones</a:t>
            </a:r>
          </a:p>
        </p:txBody>
      </p:sp>
      <p:sp>
        <p:nvSpPr>
          <p:cNvPr id="263" name="Shape 263"/>
          <p:cNvSpPr/>
          <p:nvPr/>
        </p:nvSpPr>
        <p:spPr>
          <a:xfrm>
            <a:off x="1523993" y="733410"/>
            <a:ext cx="6248384" cy="612456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9275355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120641" y="274320"/>
            <a:ext cx="3140549" cy="822488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Vertebrae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3657600" y="822961"/>
            <a:ext cx="3892522" cy="474416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
Neck = cervical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Middle Back = thoracic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Back = lumbar</a:t>
            </a:r>
          </a:p>
        </p:txBody>
      </p:sp>
      <p:sp>
        <p:nvSpPr>
          <p:cNvPr id="270" name="Shape 270"/>
          <p:cNvSpPr/>
          <p:nvPr/>
        </p:nvSpPr>
        <p:spPr>
          <a:xfrm>
            <a:off x="365760" y="457178"/>
            <a:ext cx="3245625" cy="6172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75028506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6" name="Shape 276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Thoracic Cage</a:t>
            </a:r>
          </a:p>
        </p:txBody>
      </p:sp>
      <p:sp>
        <p:nvSpPr>
          <p:cNvPr id="277" name="Shape 277"/>
          <p:cNvSpPr/>
          <p:nvPr/>
        </p:nvSpPr>
        <p:spPr>
          <a:xfrm>
            <a:off x="380993" y="990585"/>
            <a:ext cx="8391510" cy="548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764630558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3" name="Shape 283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Pectoral Girdle</a:t>
            </a:r>
          </a:p>
        </p:txBody>
      </p:sp>
      <p:sp>
        <p:nvSpPr>
          <p:cNvPr id="284" name="Shape 284"/>
          <p:cNvSpPr/>
          <p:nvPr/>
        </p:nvSpPr>
        <p:spPr>
          <a:xfrm>
            <a:off x="1447786" y="990585"/>
            <a:ext cx="5562584" cy="556258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796281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228577"/>
            <a:ext cx="9144000" cy="5238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0" name="Shape 290"/>
          <p:cNvSpPr txBox="1">
            <a:spLocks noGrp="1"/>
          </p:cNvSpPr>
          <p:nvPr>
            <p:ph type="title" idx="4294967295"/>
          </p:nvPr>
        </p:nvSpPr>
        <p:spPr>
          <a:xfrm>
            <a:off x="92070" y="274635"/>
            <a:ext cx="9028417" cy="495607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l">
              <a:lnSpc>
                <a:spcPct val="120089"/>
              </a:lnSpc>
              <a:spcBef>
                <a:spcPts val="0"/>
              </a:spcBef>
            </a:pPr>
            <a:r>
              <a:rPr lang="en-US" sz="2800">
                <a:solidFill>
                  <a:srgbClr val="CC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Bones of the Arm</a:t>
            </a:r>
          </a:p>
        </p:txBody>
      </p:sp>
      <p:sp>
        <p:nvSpPr>
          <p:cNvPr id="291" name="Shape 291"/>
          <p:cNvSpPr/>
          <p:nvPr/>
        </p:nvSpPr>
        <p:spPr>
          <a:xfrm>
            <a:off x="3840481" y="822960"/>
            <a:ext cx="3541049" cy="5545868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2" name="Shape 292"/>
          <p:cNvSpPr txBox="1"/>
          <p:nvPr/>
        </p:nvSpPr>
        <p:spPr>
          <a:xfrm>
            <a:off x="731521" y="1280138"/>
            <a:ext cx="2304269" cy="190264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 goes to pinky  (P-U)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 goes to thumb </a:t>
            </a:r>
          </a:p>
        </p:txBody>
      </p:sp>
    </p:spTree>
    <p:extLst>
      <p:ext uri="{BB962C8B-B14F-4D97-AF65-F5344CB8AC3E}">
        <p14:creationId xmlns:p14="http://schemas.microsoft.com/office/powerpoint/2010/main" val="19964836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372</Words>
  <Application>Microsoft Office PowerPoint</Application>
  <PresentationFormat>On-screen Show (4:3)</PresentationFormat>
  <Paragraphs>75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The Rest of the Bones</vt:lpstr>
      <vt:lpstr>Vertebrae</vt:lpstr>
      <vt:lpstr>Thoracic Cage</vt:lpstr>
      <vt:lpstr>Pectoral Girdle</vt:lpstr>
      <vt:lpstr>Bones of the Arm</vt:lpstr>
      <vt:lpstr>Wrist Bones</vt:lpstr>
      <vt:lpstr>PowerPoint Presentation</vt:lpstr>
      <vt:lpstr>Pelvic Girdle</vt:lpstr>
      <vt:lpstr>Bones of the Leg</vt:lpstr>
      <vt:lpstr>Bones of the Ankle</vt:lpstr>
      <vt:lpstr>PowerPoint Presentation</vt:lpstr>
      <vt:lpstr>PowerPoint Presentation</vt:lpstr>
      <vt:lpstr>PowerPoint Presentation</vt:lpstr>
      <vt:lpstr>Broken Bones</vt:lpstr>
      <vt:lpstr>PowerPoint Presentation</vt:lpstr>
      <vt:lpstr>PowerPoint Presentation</vt:lpstr>
      <vt:lpstr>Upcoming Assignments</vt:lpstr>
      <vt:lpstr>TEST INFORMATION</vt:lpstr>
      <vt:lpstr>Abnormal Bone Conditions</vt:lpstr>
      <vt:lpstr>Osteoporosis</vt:lpstr>
      <vt:lpstr>Rheumatoid arthritis is an autoimmune disease which causes joint stiffness and bone deformity</vt:lpstr>
      <vt:lpstr>ABNORMALITIES OF THE SPINE</vt:lpstr>
      <vt:lpstr>SCOLIOSIS</vt:lpstr>
      <vt:lpstr>LORDOSIS</vt:lpstr>
      <vt:lpstr>ANKYLOSIS</vt:lpstr>
      <vt:lpstr>PowerPoint Presentation</vt:lpstr>
      <vt:lpstr>PowerPoint Presentation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2014-10-20T14:29:44Z</dcterms:created>
  <dcterms:modified xsi:type="dcterms:W3CDTF">2014-10-20T14:30:55Z</dcterms:modified>
</cp:coreProperties>
</file>