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4" y="318"/>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697051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 name="Shape 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 name="Shape 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4" name="Shape 2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6" name="Shape 2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270250" y="762000"/>
            <a:ext cx="508020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youtube.com/v/r32VObKw0g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highered.mcgraw-hill.com/sites/0072495855/student_view0/chapter22/animation__conducting_system_of_the_heart.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www.youtube.com/watch?v=C-sIdppyaPQ" TargetMode="Externa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S9AqBd4RExk&amp;feature=related"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en.wiktionary.org/wiki/bulg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epts.washington.edu/physdx/heart/dem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94900" y="105000"/>
            <a:ext cx="9015574" cy="938724"/>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Heart Actions</a:t>
            </a:r>
          </a:p>
        </p:txBody>
      </p:sp>
      <p:sp>
        <p:nvSpPr>
          <p:cNvPr id="20" name="Shape 20"/>
          <p:cNvSpPr txBox="1"/>
          <p:nvPr/>
        </p:nvSpPr>
        <p:spPr>
          <a:xfrm>
            <a:off x="244950" y="1038550"/>
            <a:ext cx="9608249" cy="2935150"/>
          </a:xfrm>
          <a:prstGeom prst="rect">
            <a:avLst/>
          </a:prstGeom>
          <a:noFill/>
          <a:ln>
            <a:noFill/>
          </a:ln>
        </p:spPr>
        <p:txBody>
          <a:bodyPr lIns="38100" tIns="38100" rIns="38100" bIns="38100" anchor="t" anchorCtr="0">
            <a:noAutofit/>
          </a:bodyPr>
          <a:lstStyle/>
          <a:p>
            <a:pPr marL="381000" marR="0" lvl="0" indent="-276577" algn="l" rtl="0">
              <a:lnSpc>
                <a:spcPct val="119922"/>
              </a:lnSpc>
              <a:spcBef>
                <a:spcPts val="0"/>
              </a:spcBef>
              <a:spcAft>
                <a:spcPts val="0"/>
              </a:spcAft>
              <a:buClr>
                <a:srgbClr val="000000"/>
              </a:buClr>
              <a:buSzPct val="98765"/>
              <a:buFont typeface="Arial"/>
              <a:buChar char="●"/>
            </a:pPr>
            <a:r>
              <a:rPr lang="en-US" sz="3555" b="1">
                <a:solidFill>
                  <a:srgbClr val="000000"/>
                </a:solidFill>
                <a:latin typeface="Arial"/>
                <a:ea typeface="Arial"/>
                <a:cs typeface="Arial"/>
                <a:sym typeface="Arial"/>
              </a:rPr>
              <a:t>Cardiac Cycle</a:t>
            </a:r>
            <a:r>
              <a:rPr lang="en-US" sz="3555">
                <a:solidFill>
                  <a:srgbClr val="000000"/>
                </a:solidFill>
                <a:latin typeface="Arial"/>
                <a:ea typeface="Arial"/>
                <a:cs typeface="Arial"/>
                <a:sym typeface="Arial"/>
              </a:rPr>
              <a:t>: One complete heartbeat. The contraction of a heart chamber is called </a:t>
            </a:r>
            <a:r>
              <a:rPr lang="en-US" sz="3555" u="sng">
                <a:solidFill>
                  <a:srgbClr val="000000"/>
                </a:solidFill>
                <a:latin typeface="Arial"/>
                <a:ea typeface="Arial"/>
                <a:cs typeface="Arial"/>
                <a:sym typeface="Arial"/>
              </a:rPr>
              <a:t>systole</a:t>
            </a:r>
            <a:r>
              <a:rPr lang="en-US" sz="3555">
                <a:solidFill>
                  <a:srgbClr val="000000"/>
                </a:solidFill>
                <a:latin typeface="Arial"/>
                <a:ea typeface="Arial"/>
                <a:cs typeface="Arial"/>
                <a:sym typeface="Arial"/>
              </a:rPr>
              <a:t> and the relaxation of a chamber is called </a:t>
            </a:r>
            <a:r>
              <a:rPr lang="en-US" sz="3555" u="sng">
                <a:solidFill>
                  <a:srgbClr val="000000"/>
                </a:solidFill>
                <a:latin typeface="Arial"/>
                <a:ea typeface="Arial"/>
                <a:cs typeface="Arial"/>
                <a:sym typeface="Arial"/>
              </a:rPr>
              <a:t>diastole</a:t>
            </a:r>
            <a:r>
              <a:rPr lang="en-US" sz="3555">
                <a:solidFill>
                  <a:srgbClr val="000000"/>
                </a:solidFill>
                <a:latin typeface="Arial"/>
                <a:ea typeface="Arial"/>
                <a:cs typeface="Arial"/>
                <a:sym typeface="Arial"/>
              </a:rPr>
              <a:t>. </a:t>
            </a:r>
          </a:p>
          <a:p>
            <a:pPr marL="0" marR="0" indent="0" algn="l" rtl="0">
              <a:lnSpc>
                <a:spcPct val="119922"/>
              </a:lnSpc>
              <a:spcBef>
                <a:spcPts val="635"/>
              </a:spcBef>
              <a:spcAft>
                <a:spcPts val="0"/>
              </a:spcAft>
              <a:buNone/>
            </a:pPr>
            <a:endParaRPr sz="3555">
              <a:solidFill>
                <a:srgbClr val="000000"/>
              </a:solidFill>
              <a:latin typeface="Arial"/>
              <a:ea typeface="Arial"/>
              <a:cs typeface="Arial"/>
              <a:sym typeface="Arial"/>
            </a:endParaRPr>
          </a:p>
        </p:txBody>
      </p:sp>
      <p:sp>
        <p:nvSpPr>
          <p:cNvPr id="21" name="Shape 21">
            <a:hlinkClick r:id="rId3"/>
          </p:cNvPr>
          <p:cNvSpPr/>
          <p:nvPr/>
        </p:nvSpPr>
        <p:spPr>
          <a:xfrm>
            <a:off x="2743200" y="3860800"/>
            <a:ext cx="4585724" cy="3439299"/>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762000" y="1100650"/>
            <a:ext cx="5651500" cy="5736149"/>
          </a:xfrm>
          <a:prstGeom prst="rect">
            <a:avLst/>
          </a:prstGeom>
          <a:noFill/>
          <a:ln>
            <a:noFill/>
          </a:ln>
        </p:spPr>
      </p:pic>
      <p:sp>
        <p:nvSpPr>
          <p:cNvPr id="84" name="Shape 84"/>
          <p:cNvSpPr txBox="1"/>
          <p:nvPr/>
        </p:nvSpPr>
        <p:spPr>
          <a:xfrm>
            <a:off x="7129625" y="2845150"/>
            <a:ext cx="2411575" cy="896399"/>
          </a:xfrm>
          <a:prstGeom prst="rect">
            <a:avLst/>
          </a:prstGeom>
          <a:noFill/>
          <a:ln>
            <a:noFill/>
          </a:ln>
        </p:spPr>
        <p:txBody>
          <a:bodyPr lIns="38100" tIns="38100" rIns="38100" bIns="38100" anchor="t" anchorCtr="0">
            <a:noAutofit/>
          </a:bodyPr>
          <a:lstStyle/>
          <a:p>
            <a:pPr marL="0" marR="0" indent="0" algn="l">
              <a:lnSpc>
                <a:spcPct val="119791"/>
              </a:lnSpc>
              <a:spcBef>
                <a:spcPts val="0"/>
              </a:spcBef>
              <a:spcAft>
                <a:spcPts val="0"/>
              </a:spcAft>
              <a:buNone/>
            </a:pPr>
            <a:r>
              <a:rPr lang="en-US" sz="2666">
                <a:solidFill>
                  <a:srgbClr val="000000"/>
                </a:solidFill>
                <a:latin typeface="Arial"/>
                <a:ea typeface="Arial"/>
                <a:cs typeface="Arial"/>
                <a:sym typeface="Arial"/>
              </a:rPr>
              <a:t>Can you identify these parts?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423325" y="1354650"/>
            <a:ext cx="5651500" cy="5736149"/>
          </a:xfrm>
          <a:prstGeom prst="rect">
            <a:avLst/>
          </a:prstGeom>
          <a:noFill/>
          <a:ln>
            <a:noFill/>
          </a:ln>
        </p:spPr>
      </p:pic>
      <p:sp>
        <p:nvSpPr>
          <p:cNvPr id="90" name="Shape 90"/>
          <p:cNvSpPr txBox="1"/>
          <p:nvPr/>
        </p:nvSpPr>
        <p:spPr>
          <a:xfrm>
            <a:off x="6875625" y="2675800"/>
            <a:ext cx="3088899" cy="4589974"/>
          </a:xfrm>
          <a:prstGeom prst="rect">
            <a:avLst/>
          </a:prstGeom>
          <a:noFill/>
          <a:ln>
            <a:noFill/>
          </a:ln>
        </p:spPr>
        <p:txBody>
          <a:bodyPr lIns="38100" tIns="38100" rIns="38100" bIns="38100" anchor="t" anchorCtr="0">
            <a:noAutofit/>
          </a:bodyPr>
          <a:lstStyle/>
          <a:p>
            <a:pPr marL="0" marR="0" indent="0" algn="l">
              <a:lnSpc>
                <a:spcPct val="119791"/>
              </a:lnSpc>
              <a:spcBef>
                <a:spcPts val="0"/>
              </a:spcBef>
              <a:spcAft>
                <a:spcPts val="0"/>
              </a:spcAft>
              <a:buNone/>
            </a:pPr>
            <a:r>
              <a:rPr lang="en-US" sz="2666">
                <a:solidFill>
                  <a:srgbClr val="000000"/>
                </a:solidFill>
                <a:latin typeface="Arial"/>
                <a:ea typeface="Arial"/>
                <a:cs typeface="Arial"/>
                <a:sym typeface="Arial"/>
              </a:rPr>
              <a:t>1 Sinoatrial node (Pacemaker)</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2 Atrioventricular node</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3 Atrioventricular Bundle (Bundle of His)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4 Left &amp; Right Bundle branches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5 Bundle Branches (Purkinje Fibers)</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210875" y="503275"/>
            <a:ext cx="2828725" cy="2117175"/>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View the heart animations at </a:t>
            </a:r>
            <a:r>
              <a:rPr lang="en-US" sz="2666" u="sng">
                <a:solidFill>
                  <a:srgbClr val="0000FF"/>
                </a:solidFill>
                <a:latin typeface="Arial"/>
                <a:ea typeface="Arial"/>
                <a:cs typeface="Arial"/>
                <a:sym typeface="Arial"/>
                <a:hlinkClick r:id="rId3"/>
              </a:rPr>
              <a:t>McGraw Hill</a:t>
            </a:r>
            <a:r>
              <a:rPr lang="en-US" sz="2666">
                <a:solidFill>
                  <a:srgbClr val="000000"/>
                </a:solidFill>
                <a:latin typeface="Arial"/>
                <a:ea typeface="Arial"/>
                <a:cs typeface="Arial"/>
                <a:sym typeface="Arial"/>
              </a:rPr>
              <a:t> to understand the Cardiac Cycle</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endParaRPr sz="2666">
              <a:solidFill>
                <a:srgbClr val="000000"/>
              </a:solidFill>
              <a:latin typeface="Arial"/>
              <a:ea typeface="Arial"/>
              <a:cs typeface="Arial"/>
              <a:sym typeface="Arial"/>
            </a:endParaRPr>
          </a:p>
        </p:txBody>
      </p:sp>
      <p:pic>
        <p:nvPicPr>
          <p:cNvPr id="96" name="Shape 96"/>
          <p:cNvPicPr preferRelativeResize="0"/>
          <p:nvPr/>
        </p:nvPicPr>
        <p:blipFill>
          <a:blip r:embed="rId4">
            <a:alphaModFix/>
          </a:blip>
          <a:stretch>
            <a:fillRect/>
          </a:stretch>
        </p:blipFill>
        <p:spPr>
          <a:xfrm>
            <a:off x="2955875" y="504100"/>
            <a:ext cx="6786975"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10300" y="356300"/>
            <a:ext cx="9015574" cy="1023399"/>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Regulation of Cardiac Cycle</a:t>
            </a:r>
          </a:p>
        </p:txBody>
      </p:sp>
      <p:sp>
        <p:nvSpPr>
          <p:cNvPr id="102" name="Shape 102"/>
          <p:cNvSpPr txBox="1"/>
          <p:nvPr/>
        </p:nvSpPr>
        <p:spPr>
          <a:xfrm>
            <a:off x="610300" y="1490475"/>
            <a:ext cx="9015574" cy="2852550"/>
          </a:xfrm>
          <a:prstGeom prst="rect">
            <a:avLst/>
          </a:prstGeom>
          <a:noFill/>
          <a:ln>
            <a:noFill/>
          </a:ln>
        </p:spPr>
        <p:txBody>
          <a:bodyPr lIns="38100" tIns="38100" rIns="38100" bIns="38100" anchor="t" anchorCtr="0">
            <a:noAutofit/>
          </a:bodyPr>
          <a:lstStyle/>
          <a:p>
            <a:pPr marL="0" marR="0" indent="0" algn="l">
              <a:lnSpc>
                <a:spcPct val="119921"/>
              </a:lnSpc>
              <a:spcBef>
                <a:spcPts val="0"/>
              </a:spcBef>
              <a:spcAft>
                <a:spcPts val="0"/>
              </a:spcAft>
              <a:buNone/>
            </a:pPr>
            <a:r>
              <a:rPr lang="en-US" sz="3555">
                <a:solidFill>
                  <a:srgbClr val="000000"/>
                </a:solidFill>
                <a:latin typeface="Arial"/>
                <a:ea typeface="Arial"/>
                <a:cs typeface="Arial"/>
                <a:sym typeface="Arial"/>
              </a:rPr>
              <a:t>controlled by the </a:t>
            </a:r>
            <a:r>
              <a:rPr lang="en-US" sz="3555" u="sng">
                <a:solidFill>
                  <a:srgbClr val="000000"/>
                </a:solidFill>
                <a:latin typeface="Arial"/>
                <a:ea typeface="Arial"/>
                <a:cs typeface="Arial"/>
                <a:sym typeface="Arial"/>
              </a:rPr>
              <a:t>cardiac center</a:t>
            </a:r>
            <a:r>
              <a:rPr lang="en-US" sz="3555">
                <a:solidFill>
                  <a:srgbClr val="000000"/>
                </a:solidFill>
                <a:latin typeface="Arial"/>
                <a:ea typeface="Arial"/>
                <a:cs typeface="Arial"/>
                <a:sym typeface="Arial"/>
              </a:rPr>
              <a:t> within the </a:t>
            </a:r>
            <a:r>
              <a:rPr lang="en-US" sz="3555" u="sng">
                <a:solidFill>
                  <a:srgbClr val="000000"/>
                </a:solidFill>
                <a:latin typeface="Arial"/>
                <a:ea typeface="Arial"/>
                <a:cs typeface="Arial"/>
                <a:sym typeface="Arial"/>
              </a:rPr>
              <a:t>medulla oblongata</a:t>
            </a:r>
            <a:r>
              <a:rPr lang="en-US" sz="3555">
                <a:solidFill>
                  <a:srgbClr val="000000"/>
                </a:solidFill>
                <a:latin typeface="Arial"/>
                <a:ea typeface="Arial"/>
                <a:cs typeface="Arial"/>
                <a:sym typeface="Arial"/>
              </a:rPr>
              <a:t>. The cardiac center signals heart to increase or decrease its rate according to many factors that the brain constantly monitors.</a:t>
            </a:r>
          </a:p>
          <a:p>
            <a:pPr marL="0" marR="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103" name="Shape 103"/>
          <p:cNvSpPr txBox="1"/>
          <p:nvPr/>
        </p:nvSpPr>
        <p:spPr>
          <a:xfrm>
            <a:off x="610300" y="5300475"/>
            <a:ext cx="4951574" cy="1000474"/>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a:solidFill>
                  <a:srgbClr val="000000"/>
                </a:solidFill>
                <a:latin typeface="Arial"/>
                <a:ea typeface="Arial"/>
                <a:cs typeface="Arial"/>
                <a:sym typeface="Arial"/>
              </a:rPr>
              <a:t>Muscle Activity</a:t>
            </a:r>
          </a:p>
          <a:p>
            <a:pPr marL="0" marR="0" indent="0" algn="l">
              <a:lnSpc>
                <a:spcPct val="120138"/>
              </a:lnSpc>
              <a:spcBef>
                <a:spcPts val="0"/>
              </a:spcBef>
              <a:spcAft>
                <a:spcPts val="0"/>
              </a:spcAft>
              <a:buNone/>
            </a:pPr>
            <a:r>
              <a:rPr lang="en-US" sz="2000">
                <a:solidFill>
                  <a:srgbClr val="000000"/>
                </a:solidFill>
                <a:latin typeface="Arial"/>
                <a:ea typeface="Arial"/>
                <a:cs typeface="Arial"/>
                <a:sym typeface="Arial"/>
              </a:rPr>
              <a:t>Body Temperature</a:t>
            </a:r>
          </a:p>
          <a:p>
            <a:pPr marL="0" marR="0" indent="0" algn="l">
              <a:lnSpc>
                <a:spcPct val="120138"/>
              </a:lnSpc>
              <a:spcBef>
                <a:spcPts val="0"/>
              </a:spcBef>
              <a:spcAft>
                <a:spcPts val="0"/>
              </a:spcAft>
              <a:buNone/>
            </a:pPr>
            <a:r>
              <a:rPr lang="en-US" sz="2000">
                <a:solidFill>
                  <a:srgbClr val="000000"/>
                </a:solidFill>
                <a:latin typeface="Arial"/>
                <a:ea typeface="Arial"/>
                <a:cs typeface="Arial"/>
                <a:sym typeface="Arial"/>
              </a:rPr>
              <a:t>Blood ion levels (potassium &amp; calcium)</a:t>
            </a:r>
          </a:p>
        </p:txBody>
      </p:sp>
      <p:pic>
        <p:nvPicPr>
          <p:cNvPr id="104" name="Shape 104"/>
          <p:cNvPicPr preferRelativeResize="0"/>
          <p:nvPr/>
        </p:nvPicPr>
        <p:blipFill>
          <a:blip r:embed="rId3">
            <a:alphaModFix/>
          </a:blip>
          <a:stretch>
            <a:fillRect/>
          </a:stretch>
        </p:blipFill>
        <p:spPr>
          <a:xfrm>
            <a:off x="5249325" y="4127500"/>
            <a:ext cx="4603750" cy="3492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10300" y="356300"/>
            <a:ext cx="9015574" cy="1243874"/>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Cardiac Output</a:t>
            </a:r>
          </a:p>
        </p:txBody>
      </p:sp>
      <p:sp>
        <p:nvSpPr>
          <p:cNvPr id="110" name="Shape 110"/>
          <p:cNvSpPr txBox="1"/>
          <p:nvPr/>
        </p:nvSpPr>
        <p:spPr>
          <a:xfrm>
            <a:off x="611300" y="1831725"/>
            <a:ext cx="9439375" cy="842775"/>
          </a:xfrm>
          <a:prstGeom prst="rect">
            <a:avLst/>
          </a:prstGeom>
          <a:noFill/>
          <a:ln>
            <a:noFill/>
          </a:ln>
        </p:spPr>
        <p:txBody>
          <a:bodyPr lIns="38100" tIns="38100" rIns="38100" bIns="38100" anchor="t" anchorCtr="0">
            <a:noAutofit/>
          </a:bodyPr>
          <a:lstStyle/>
          <a:p>
            <a:pPr marL="0" marR="0" indent="0" algn="l">
              <a:lnSpc>
                <a:spcPct val="119921"/>
              </a:lnSpc>
              <a:spcBef>
                <a:spcPts val="0"/>
              </a:spcBef>
              <a:spcAft>
                <a:spcPts val="0"/>
              </a:spcAft>
              <a:buNone/>
            </a:pPr>
            <a:r>
              <a:rPr lang="en-US" sz="3555">
                <a:solidFill>
                  <a:srgbClr val="000000"/>
                </a:solidFill>
                <a:latin typeface="Arial"/>
                <a:ea typeface="Arial"/>
                <a:cs typeface="Arial"/>
                <a:sym typeface="Arial"/>
              </a:rPr>
              <a:t>Cardiac Output = Stroke Volume x Heart Rate</a:t>
            </a:r>
          </a:p>
          <a:p>
            <a:pPr marL="0" marR="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11" name="Shape 111"/>
          <p:cNvPicPr preferRelativeResize="0"/>
          <p:nvPr/>
        </p:nvPicPr>
        <p:blipFill>
          <a:blip r:embed="rId3">
            <a:alphaModFix/>
          </a:blip>
          <a:stretch>
            <a:fillRect/>
          </a:stretch>
        </p:blipFill>
        <p:spPr>
          <a:xfrm>
            <a:off x="1693325" y="2794000"/>
            <a:ext cx="6604000" cy="3450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506150" y="607750"/>
            <a:ext cx="7810500" cy="66145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295475" y="295700"/>
            <a:ext cx="9622499" cy="1986874"/>
          </a:xfrm>
          <a:prstGeom prst="rect">
            <a:avLst/>
          </a:prstGeom>
        </p:spPr>
        <p:txBody>
          <a:bodyPr lIns="38100" tIns="38100" rIns="38100" bIns="38100" anchor="t" anchorCtr="0">
            <a:noAutofit/>
          </a:bodyPr>
          <a:lstStyle/>
          <a:p>
            <a:pPr rtl="0">
              <a:lnSpc>
                <a:spcPct val="100000"/>
              </a:lnSpc>
              <a:spcBef>
                <a:spcPts val="0"/>
              </a:spcBef>
              <a:buNone/>
            </a:pPr>
            <a:r>
              <a:rPr lang="en-US" sz="4266">
                <a:solidFill>
                  <a:srgbClr val="000000"/>
                </a:solidFill>
                <a:latin typeface="Arial"/>
                <a:ea typeface="Arial"/>
                <a:cs typeface="Arial"/>
                <a:sym typeface="Arial"/>
              </a:rPr>
              <a:t>SADS  = (Sudden Arrhythmia Death Syndromes  or  Sudden Adult Death Syndrome)</a:t>
            </a:r>
          </a:p>
        </p:txBody>
      </p:sp>
      <p:sp>
        <p:nvSpPr>
          <p:cNvPr id="122" name="Shape 122"/>
          <p:cNvSpPr txBox="1">
            <a:spLocks noGrp="1"/>
          </p:cNvSpPr>
          <p:nvPr>
            <p:ph type="body" idx="1"/>
          </p:nvPr>
        </p:nvSpPr>
        <p:spPr>
          <a:xfrm>
            <a:off x="610300" y="2733125"/>
            <a:ext cx="8766725" cy="1122525"/>
          </a:xfrm>
          <a:prstGeom prst="rect">
            <a:avLst/>
          </a:prstGeom>
        </p:spPr>
        <p:txBody>
          <a:bodyPr lIns="38100" tIns="38100" rIns="38100" bIns="38100" anchor="t" anchorCtr="0">
            <a:noAutofit/>
          </a:bodyPr>
          <a:lstStyle/>
          <a:p>
            <a:pPr rtl="0">
              <a:lnSpc>
                <a:spcPct val="100000"/>
              </a:lnSpc>
              <a:spcBef>
                <a:spcPts val="0"/>
              </a:spcBef>
              <a:buNone/>
            </a:pPr>
            <a:r>
              <a:rPr lang="en-US" sz="3466">
                <a:solidFill>
                  <a:srgbClr val="000000"/>
                </a:solidFill>
                <a:latin typeface="Arial"/>
                <a:ea typeface="Arial"/>
                <a:cs typeface="Arial"/>
                <a:sym typeface="Arial"/>
              </a:rPr>
              <a:t>Routine ECG Screening may help prevent deaths in young people</a:t>
            </a:r>
          </a:p>
        </p:txBody>
      </p:sp>
      <p:pic>
        <p:nvPicPr>
          <p:cNvPr id="123" name="Shape 123"/>
          <p:cNvPicPr preferRelativeResize="0"/>
          <p:nvPr/>
        </p:nvPicPr>
        <p:blipFill>
          <a:blip r:embed="rId3">
            <a:alphaModFix/>
          </a:blip>
          <a:stretch>
            <a:fillRect/>
          </a:stretch>
        </p:blipFill>
        <p:spPr>
          <a:xfrm>
            <a:off x="2235200" y="4063975"/>
            <a:ext cx="5979375" cy="33232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10300" y="356300"/>
            <a:ext cx="9082499" cy="555000"/>
          </a:xfrm>
          <a:prstGeom prst="rect">
            <a:avLst/>
          </a:prstGeom>
          <a:noFill/>
          <a:ln>
            <a:noFill/>
          </a:ln>
        </p:spPr>
        <p:txBody>
          <a:bodyPr lIns="38100" tIns="38100" rIns="38100" bIns="38100" anchor="ctr" anchorCtr="0">
            <a:noAutofit/>
          </a:bodyPr>
          <a:lstStyle/>
          <a:p>
            <a:pPr marL="0" marR="0" indent="0" algn="ctr">
              <a:lnSpc>
                <a:spcPct val="119886"/>
              </a:lnSpc>
              <a:spcBef>
                <a:spcPts val="0"/>
              </a:spcBef>
              <a:spcAft>
                <a:spcPts val="0"/>
              </a:spcAft>
              <a:buNone/>
            </a:pPr>
            <a:r>
              <a:rPr lang="en-US" sz="4888">
                <a:solidFill>
                  <a:srgbClr val="000000"/>
                </a:solidFill>
                <a:latin typeface="Arial"/>
                <a:ea typeface="Arial"/>
                <a:cs typeface="Arial"/>
                <a:sym typeface="Arial"/>
              </a:rPr>
              <a:t>Interpreting ECGs</a:t>
            </a:r>
          </a:p>
        </p:txBody>
      </p:sp>
      <p:sp>
        <p:nvSpPr>
          <p:cNvPr id="129" name="Shape 129"/>
          <p:cNvSpPr txBox="1"/>
          <p:nvPr/>
        </p:nvSpPr>
        <p:spPr>
          <a:xfrm>
            <a:off x="317225" y="911300"/>
            <a:ext cx="9635400" cy="3365399"/>
          </a:xfrm>
          <a:prstGeom prst="rect">
            <a:avLst/>
          </a:prstGeom>
          <a:noFill/>
          <a:ln>
            <a:noFill/>
          </a:ln>
        </p:spPr>
        <p:txBody>
          <a:bodyPr lIns="38100" tIns="38100" rIns="38100" bIns="38100" anchor="t" anchorCtr="0">
            <a:noAutofit/>
          </a:bodyPr>
          <a:lstStyle/>
          <a:p>
            <a:pPr lvl="0" rtl="0">
              <a:spcBef>
                <a:spcPts val="438"/>
              </a:spcBef>
              <a:buClr>
                <a:srgbClr val="000000"/>
              </a:buClr>
              <a:buFont typeface="Arial"/>
              <a:buNone/>
            </a:pPr>
            <a:endParaRPr sz="2600"/>
          </a:p>
          <a:p>
            <a:pPr marL="0" marR="0" indent="0" algn="l" rtl="0">
              <a:lnSpc>
                <a:spcPct val="100000"/>
              </a:lnSpc>
              <a:spcBef>
                <a:spcPts val="0"/>
              </a:spcBef>
              <a:spcAft>
                <a:spcPts val="0"/>
              </a:spcAft>
              <a:buNone/>
            </a:pPr>
            <a:r>
              <a:rPr lang="en-US" sz="2600">
                <a:solidFill>
                  <a:srgbClr val="000000"/>
                </a:solidFill>
                <a:latin typeface="Arial"/>
                <a:ea typeface="Arial"/>
                <a:cs typeface="Arial"/>
                <a:sym typeface="Arial"/>
              </a:rPr>
              <a:t>An ECG is printed on paper covered with a grid of squares.</a:t>
            </a:r>
          </a:p>
          <a:p>
            <a:pPr marL="0" marR="0" lvl="0" indent="0" algn="l" rtl="0">
              <a:lnSpc>
                <a:spcPct val="100000"/>
              </a:lnSpc>
              <a:spcBef>
                <a:spcPts val="438"/>
              </a:spcBef>
              <a:spcAft>
                <a:spcPts val="0"/>
              </a:spcAft>
              <a:buNone/>
            </a:pPr>
            <a:r>
              <a:rPr lang="en-US" sz="2600">
                <a:solidFill>
                  <a:srgbClr val="000000"/>
                </a:solidFill>
                <a:latin typeface="Arial"/>
                <a:ea typeface="Arial"/>
                <a:cs typeface="Arial"/>
                <a:sym typeface="Arial"/>
              </a:rPr>
              <a:t>Notice that five small squares on the paper form a larger square. The width of a single small square on ECG paper represents 0.04 seconds.  </a:t>
            </a:r>
          </a:p>
          <a:p>
            <a:pPr marL="0" marR="0" lvl="0" indent="0" algn="l" rtl="0">
              <a:lnSpc>
                <a:spcPct val="100000"/>
              </a:lnSpc>
              <a:spcBef>
                <a:spcPts val="438"/>
              </a:spcBef>
              <a:spcAft>
                <a:spcPts val="0"/>
              </a:spcAft>
              <a:buNone/>
            </a:pPr>
            <a:endParaRPr sz="2600"/>
          </a:p>
          <a:p>
            <a:pPr marL="0" marR="0" indent="0" algn="l" rtl="0">
              <a:lnSpc>
                <a:spcPct val="100000"/>
              </a:lnSpc>
              <a:spcBef>
                <a:spcPts val="438"/>
              </a:spcBef>
              <a:spcAft>
                <a:spcPts val="0"/>
              </a:spcAft>
              <a:buNone/>
            </a:pPr>
            <a:r>
              <a:rPr lang="en-US" sz="2600">
                <a:solidFill>
                  <a:srgbClr val="000000"/>
                </a:solidFill>
                <a:latin typeface="Arial"/>
                <a:ea typeface="Arial"/>
                <a:cs typeface="Arial"/>
                <a:sym typeface="Arial"/>
              </a:rPr>
              <a:t>A common length of an ECG printout is 6 seconds; this is known as a "six second strip." </a:t>
            </a:r>
          </a:p>
        </p:txBody>
      </p:sp>
      <p:pic>
        <p:nvPicPr>
          <p:cNvPr id="130" name="Shape 130"/>
          <p:cNvPicPr preferRelativeResize="0"/>
          <p:nvPr/>
        </p:nvPicPr>
        <p:blipFill>
          <a:blip r:embed="rId3">
            <a:alphaModFix/>
          </a:blip>
          <a:stretch>
            <a:fillRect/>
          </a:stretch>
        </p:blipFill>
        <p:spPr>
          <a:xfrm>
            <a:off x="787200" y="4876575"/>
            <a:ext cx="5037649" cy="1365225"/>
          </a:xfrm>
          <a:prstGeom prst="rect">
            <a:avLst/>
          </a:prstGeom>
          <a:noFill/>
          <a:ln>
            <a:noFill/>
          </a:ln>
        </p:spPr>
      </p:pic>
      <p:pic>
        <p:nvPicPr>
          <p:cNvPr id="131" name="Shape 131"/>
          <p:cNvPicPr preferRelativeResize="0"/>
          <p:nvPr/>
        </p:nvPicPr>
        <p:blipFill>
          <a:blip r:embed="rId4">
            <a:alphaModFix/>
          </a:blip>
          <a:stretch>
            <a:fillRect/>
          </a:stretch>
        </p:blipFill>
        <p:spPr>
          <a:xfrm>
            <a:off x="6752900" y="4818362"/>
            <a:ext cx="2127249" cy="1481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1016000" y="1100650"/>
            <a:ext cx="7799899" cy="50799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2032000" y="0"/>
            <a:ext cx="5249325" cy="4201574"/>
          </a:xfrm>
          <a:prstGeom prst="rect">
            <a:avLst/>
          </a:prstGeom>
          <a:noFill/>
          <a:ln>
            <a:noFill/>
          </a:ln>
        </p:spPr>
      </p:pic>
      <p:pic>
        <p:nvPicPr>
          <p:cNvPr id="142" name="Shape 142"/>
          <p:cNvPicPr preferRelativeResize="0"/>
          <p:nvPr/>
        </p:nvPicPr>
        <p:blipFill>
          <a:blip r:embed="rId4">
            <a:alphaModFix/>
          </a:blip>
          <a:stretch>
            <a:fillRect/>
          </a:stretch>
        </p:blipFill>
        <p:spPr>
          <a:xfrm>
            <a:off x="2540000" y="4741325"/>
            <a:ext cx="4318000" cy="2667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6" name="Shape 26"/>
          <p:cNvPicPr preferRelativeResize="0"/>
          <p:nvPr/>
        </p:nvPicPr>
        <p:blipFill>
          <a:blip r:embed="rId3">
            <a:alphaModFix/>
          </a:blip>
          <a:stretch>
            <a:fillRect/>
          </a:stretch>
        </p:blipFill>
        <p:spPr>
          <a:xfrm>
            <a:off x="203350" y="203225"/>
            <a:ext cx="9799574" cy="7309974"/>
          </a:xfrm>
          <a:prstGeom prst="rect">
            <a:avLst/>
          </a:prstGeom>
          <a:noFill/>
          <a:ln>
            <a:noFill/>
          </a:ln>
        </p:spPr>
      </p:pic>
      <p:sp>
        <p:nvSpPr>
          <p:cNvPr id="27" name="Shape 27"/>
          <p:cNvSpPr txBox="1"/>
          <p:nvPr/>
        </p:nvSpPr>
        <p:spPr>
          <a:xfrm>
            <a:off x="304800" y="507975"/>
            <a:ext cx="3367549" cy="528225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FFFFFF"/>
                </a:solidFill>
                <a:latin typeface="Arial"/>
                <a:ea typeface="Arial"/>
                <a:cs typeface="Arial"/>
                <a:sym typeface="Arial"/>
              </a:rPr>
              <a:t>Blood pressure is the force of blood against the walls of arteries.</a:t>
            </a:r>
          </a:p>
          <a:p>
            <a:pPr rtl="0">
              <a:lnSpc>
                <a:spcPct val="100000"/>
              </a:lnSpc>
              <a:spcBef>
                <a:spcPts val="0"/>
              </a:spcBef>
              <a:buNone/>
            </a:pPr>
            <a:endParaRPr sz="2666">
              <a:solidFill>
                <a:srgbClr val="FFFFFF"/>
              </a:solidFill>
              <a:latin typeface="Arial"/>
              <a:ea typeface="Arial"/>
              <a:cs typeface="Arial"/>
              <a:sym typeface="Arial"/>
            </a:endParaRPr>
          </a:p>
          <a:p>
            <a:pPr rtl="0">
              <a:lnSpc>
                <a:spcPct val="100000"/>
              </a:lnSpc>
              <a:spcBef>
                <a:spcPts val="0"/>
              </a:spcBef>
              <a:buNone/>
            </a:pPr>
            <a:r>
              <a:rPr lang="en-US" sz="2666">
                <a:solidFill>
                  <a:srgbClr val="FFFFFF"/>
                </a:solidFill>
                <a:latin typeface="Arial"/>
                <a:ea typeface="Arial"/>
                <a:cs typeface="Arial"/>
                <a:sym typeface="Arial"/>
              </a:rPr>
              <a:t>Blood pressure is recorded as two numbers—the systolic pressure (as the heart beats) over the diastolic pressure (as the heart relaxes between beats). </a:t>
            </a:r>
          </a:p>
          <a:p>
            <a:pPr rtl="0">
              <a:lnSpc>
                <a:spcPct val="100000"/>
              </a:lnSpc>
              <a:spcBef>
                <a:spcPts val="0"/>
              </a:spcBef>
              <a:buNone/>
            </a:pPr>
            <a:endParaRPr sz="2666">
              <a:solidFill>
                <a:srgbClr val="FFFFFF"/>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10300" y="356300"/>
            <a:ext cx="9015574" cy="854868"/>
          </a:xfrm>
          <a:prstGeom prst="rect">
            <a:avLst/>
          </a:prstGeom>
          <a:noFill/>
          <a:ln>
            <a:noFill/>
          </a:ln>
        </p:spPr>
        <p:txBody>
          <a:bodyPr lIns="38100" tIns="38100" rIns="38100" bIns="38100" anchor="ctr" anchorCtr="0">
            <a:noAutofit/>
          </a:bodyPr>
          <a:lstStyle/>
          <a:p>
            <a:pPr marL="0" marR="0" indent="0" algn="ctr">
              <a:lnSpc>
                <a:spcPct val="120000"/>
              </a:lnSpc>
              <a:spcBef>
                <a:spcPts val="0"/>
              </a:spcBef>
              <a:spcAft>
                <a:spcPts val="0"/>
              </a:spcAft>
              <a:buNone/>
            </a:pPr>
            <a:r>
              <a:rPr lang="en-US" sz="4444">
                <a:solidFill>
                  <a:srgbClr val="000000"/>
                </a:solidFill>
                <a:latin typeface="Arial"/>
                <a:ea typeface="Arial"/>
                <a:cs typeface="Arial"/>
                <a:sym typeface="Arial"/>
              </a:rPr>
              <a:t>Analyze an ECG</a:t>
            </a:r>
          </a:p>
        </p:txBody>
      </p:sp>
      <p:pic>
        <p:nvPicPr>
          <p:cNvPr id="148" name="Shape 148"/>
          <p:cNvPicPr preferRelativeResize="0"/>
          <p:nvPr/>
        </p:nvPicPr>
        <p:blipFill>
          <a:blip r:embed="rId3">
            <a:alphaModFix/>
          </a:blip>
          <a:stretch>
            <a:fillRect/>
          </a:stretch>
        </p:blipFill>
        <p:spPr>
          <a:xfrm>
            <a:off x="423325" y="1608650"/>
            <a:ext cx="4667250" cy="1714500"/>
          </a:xfrm>
          <a:prstGeom prst="rect">
            <a:avLst/>
          </a:prstGeom>
          <a:noFill/>
          <a:ln>
            <a:noFill/>
          </a:ln>
        </p:spPr>
      </p:pic>
      <p:pic>
        <p:nvPicPr>
          <p:cNvPr id="149" name="Shape 149"/>
          <p:cNvPicPr preferRelativeResize="0"/>
          <p:nvPr/>
        </p:nvPicPr>
        <p:blipFill>
          <a:blip r:embed="rId4">
            <a:alphaModFix/>
          </a:blip>
          <a:stretch>
            <a:fillRect/>
          </a:stretch>
        </p:blipFill>
        <p:spPr>
          <a:xfrm>
            <a:off x="423325" y="3556000"/>
            <a:ext cx="4667250" cy="1714500"/>
          </a:xfrm>
          <a:prstGeom prst="rect">
            <a:avLst/>
          </a:prstGeom>
          <a:noFill/>
          <a:ln>
            <a:noFill/>
          </a:ln>
        </p:spPr>
      </p:pic>
      <p:pic>
        <p:nvPicPr>
          <p:cNvPr id="150" name="Shape 150"/>
          <p:cNvPicPr preferRelativeResize="0"/>
          <p:nvPr/>
        </p:nvPicPr>
        <p:blipFill>
          <a:blip r:embed="rId5">
            <a:alphaModFix/>
          </a:blip>
          <a:stretch>
            <a:fillRect/>
          </a:stretch>
        </p:blipFill>
        <p:spPr>
          <a:xfrm>
            <a:off x="423325" y="5588000"/>
            <a:ext cx="4667250" cy="1714500"/>
          </a:xfrm>
          <a:prstGeom prst="rect">
            <a:avLst/>
          </a:prstGeom>
          <a:noFill/>
          <a:ln>
            <a:noFill/>
          </a:ln>
        </p:spPr>
      </p:pic>
      <p:sp>
        <p:nvSpPr>
          <p:cNvPr id="151" name="Shape 151"/>
          <p:cNvSpPr txBox="1"/>
          <p:nvPr/>
        </p:nvSpPr>
        <p:spPr>
          <a:xfrm>
            <a:off x="5690300" y="1913800"/>
            <a:ext cx="3850900" cy="2229149"/>
          </a:xfrm>
          <a:prstGeom prst="rect">
            <a:avLst/>
          </a:prstGeom>
          <a:noFill/>
          <a:ln>
            <a:noFill/>
          </a:ln>
        </p:spPr>
        <p:txBody>
          <a:bodyPr lIns="38100" tIns="38100" rIns="38100" bIns="38100" anchor="t" anchorCtr="0">
            <a:noAutofit/>
          </a:bodyPr>
          <a:lstStyle/>
          <a:p>
            <a:pPr marL="0" marR="0" indent="0" algn="l" rtl="0">
              <a:lnSpc>
                <a:spcPct val="120138"/>
              </a:lnSpc>
              <a:spcBef>
                <a:spcPts val="0"/>
              </a:spcBef>
              <a:spcAft>
                <a:spcPts val="0"/>
              </a:spcAft>
              <a:buNone/>
            </a:pPr>
            <a:r>
              <a:rPr lang="en-US" sz="2000">
                <a:solidFill>
                  <a:srgbClr val="000000"/>
                </a:solidFill>
                <a:latin typeface="Arial"/>
                <a:ea typeface="Arial"/>
                <a:cs typeface="Arial"/>
                <a:sym typeface="Arial"/>
              </a:rPr>
              <a:t>Each one of the figures represents an ECG pattern displaying three types of abnormal rhythms: </a:t>
            </a:r>
            <a:r>
              <a:rPr lang="en-US" sz="2000" b="1">
                <a:solidFill>
                  <a:srgbClr val="000000"/>
                </a:solidFill>
                <a:latin typeface="Arial"/>
                <a:ea typeface="Arial"/>
                <a:cs typeface="Arial"/>
                <a:sym typeface="Arial"/>
              </a:rPr>
              <a:t>Tachycardia</a:t>
            </a:r>
            <a:r>
              <a:rPr lang="en-US" sz="2000">
                <a:solidFill>
                  <a:srgbClr val="000000"/>
                </a:solidFill>
                <a:latin typeface="Arial"/>
                <a:ea typeface="Arial"/>
                <a:cs typeface="Arial"/>
                <a:sym typeface="Arial"/>
              </a:rPr>
              <a:t>, </a:t>
            </a:r>
            <a:r>
              <a:rPr lang="en-US" sz="2000" b="1">
                <a:solidFill>
                  <a:srgbClr val="000000"/>
                </a:solidFill>
                <a:latin typeface="Arial"/>
                <a:ea typeface="Arial"/>
                <a:cs typeface="Arial"/>
                <a:sym typeface="Arial"/>
              </a:rPr>
              <a:t>Bradycardia</a:t>
            </a:r>
            <a:r>
              <a:rPr lang="en-US" sz="2000">
                <a:solidFill>
                  <a:srgbClr val="000000"/>
                </a:solidFill>
                <a:latin typeface="Arial"/>
                <a:ea typeface="Arial"/>
                <a:cs typeface="Arial"/>
                <a:sym typeface="Arial"/>
              </a:rPr>
              <a:t>, and </a:t>
            </a:r>
            <a:r>
              <a:rPr lang="en-US" sz="2000" b="1">
                <a:solidFill>
                  <a:srgbClr val="000000"/>
                </a:solidFill>
                <a:latin typeface="Arial"/>
                <a:ea typeface="Arial"/>
                <a:cs typeface="Arial"/>
                <a:sym typeface="Arial"/>
              </a:rPr>
              <a:t>Arrhythmia</a:t>
            </a:r>
            <a:r>
              <a:rPr lang="en-US" sz="2000">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2000">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2000">
                <a:solidFill>
                  <a:srgbClr val="000000"/>
                </a:solidFill>
                <a:latin typeface="Arial"/>
                <a:ea typeface="Arial"/>
                <a:cs typeface="Arial"/>
                <a:sym typeface="Arial"/>
              </a:rPr>
              <a:t>Identify each.</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95800" y="300800"/>
            <a:ext cx="3680124" cy="808124"/>
          </a:xfrm>
          <a:prstGeom prst="rect">
            <a:avLst/>
          </a:prstGeom>
        </p:spPr>
        <p:txBody>
          <a:bodyPr lIns="38100" tIns="38100" rIns="38100" bIns="38100" anchor="t" anchorCtr="0">
            <a:noAutofit/>
          </a:bodyPr>
          <a:lstStyle/>
          <a:p>
            <a:pPr rtl="0">
              <a:lnSpc>
                <a:spcPct val="100000"/>
              </a:lnSpc>
              <a:spcBef>
                <a:spcPts val="0"/>
              </a:spcBef>
              <a:buNone/>
            </a:pPr>
            <a:r>
              <a:rPr lang="en-US" sz="4266">
                <a:solidFill>
                  <a:srgbClr val="000000"/>
                </a:solidFill>
                <a:latin typeface="Arial"/>
                <a:ea typeface="Arial"/>
                <a:cs typeface="Arial"/>
                <a:sym typeface="Arial"/>
              </a:rPr>
              <a:t>Defibrillator</a:t>
            </a:r>
          </a:p>
        </p:txBody>
      </p:sp>
      <p:sp>
        <p:nvSpPr>
          <p:cNvPr id="157" name="Shape 157"/>
          <p:cNvSpPr txBox="1">
            <a:spLocks noGrp="1"/>
          </p:cNvSpPr>
          <p:nvPr>
            <p:ph type="body" idx="1"/>
          </p:nvPr>
        </p:nvSpPr>
        <p:spPr>
          <a:xfrm>
            <a:off x="100300" y="1321650"/>
            <a:ext cx="4905350" cy="5091174"/>
          </a:xfrm>
          <a:prstGeom prst="rect">
            <a:avLst/>
          </a:prstGeom>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common treatment for life-threatening </a:t>
            </a:r>
            <a:r>
              <a:rPr lang="en-US" sz="2666" u="sng">
                <a:solidFill>
                  <a:srgbClr val="000000"/>
                </a:solidFill>
                <a:latin typeface="Arial"/>
                <a:ea typeface="Arial"/>
                <a:cs typeface="Arial"/>
                <a:sym typeface="Arial"/>
              </a:rPr>
              <a:t>cardiac arrhythmia</a:t>
            </a:r>
          </a:p>
          <a:p>
            <a:pPr rtl="0">
              <a:lnSpc>
                <a:spcPct val="100000"/>
              </a:lnSpc>
              <a:spcBef>
                <a:spcPts val="0"/>
              </a:spcBef>
              <a:buNone/>
            </a:pPr>
            <a:endParaRPr sz="2666" u="sng">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The device shocks the heart and allows it to re-establish its normal rhythm</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The device can also be used to start a heart that has stopped. </a:t>
            </a:r>
          </a:p>
        </p:txBody>
      </p:sp>
      <p:pic>
        <p:nvPicPr>
          <p:cNvPr id="158" name="Shape 158"/>
          <p:cNvPicPr preferRelativeResize="0"/>
          <p:nvPr/>
        </p:nvPicPr>
        <p:blipFill>
          <a:blip r:embed="rId3">
            <a:alphaModFix/>
          </a:blip>
          <a:stretch>
            <a:fillRect/>
          </a:stretch>
        </p:blipFill>
        <p:spPr>
          <a:xfrm>
            <a:off x="4978400" y="203200"/>
            <a:ext cx="4790299" cy="3756774"/>
          </a:xfrm>
          <a:prstGeom prst="rect">
            <a:avLst/>
          </a:prstGeom>
          <a:noFill/>
          <a:ln>
            <a:noFill/>
          </a:ln>
        </p:spPr>
      </p:pic>
      <p:pic>
        <p:nvPicPr>
          <p:cNvPr id="159" name="Shape 159"/>
          <p:cNvPicPr preferRelativeResize="0"/>
          <p:nvPr/>
        </p:nvPicPr>
        <p:blipFill>
          <a:blip r:embed="rId4">
            <a:alphaModFix/>
          </a:blip>
          <a:stretch>
            <a:fillRect/>
          </a:stretch>
        </p:blipFill>
        <p:spPr>
          <a:xfrm>
            <a:off x="4978750" y="3657775"/>
            <a:ext cx="4800874" cy="3231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04800" y="0"/>
            <a:ext cx="6314424" cy="812999"/>
          </a:xfrm>
          <a:prstGeom prst="rect">
            <a:avLst/>
          </a:prstGeom>
        </p:spPr>
        <p:txBody>
          <a:bodyPr lIns="38100" tIns="38100" rIns="38100" bIns="38100" anchor="t" anchorCtr="0">
            <a:noAutofit/>
          </a:bodyPr>
          <a:lstStyle/>
          <a:p>
            <a:pPr rtl="0">
              <a:lnSpc>
                <a:spcPct val="115000"/>
              </a:lnSpc>
              <a:spcBef>
                <a:spcPts val="0"/>
              </a:spcBef>
              <a:buNone/>
            </a:pPr>
            <a:r>
              <a:rPr lang="en-US" sz="2133" b="1">
                <a:solidFill>
                  <a:srgbClr val="000000"/>
                </a:solidFill>
                <a:latin typeface="Arial"/>
                <a:ea typeface="Arial"/>
                <a:cs typeface="Arial"/>
                <a:sym typeface="Arial"/>
              </a:rPr>
              <a:t>13.4  BLOOD VESSELS</a:t>
            </a:r>
          </a:p>
        </p:txBody>
      </p:sp>
      <p:sp>
        <p:nvSpPr>
          <p:cNvPr id="165" name="Shape 165"/>
          <p:cNvSpPr txBox="1">
            <a:spLocks noGrp="1"/>
          </p:cNvSpPr>
          <p:nvPr>
            <p:ph type="body" idx="1"/>
          </p:nvPr>
        </p:nvSpPr>
        <p:spPr>
          <a:xfrm>
            <a:off x="511525" y="812425"/>
            <a:ext cx="8740950" cy="6380525"/>
          </a:xfrm>
          <a:prstGeom prst="rect">
            <a:avLst/>
          </a:prstGeom>
        </p:spPr>
        <p:txBody>
          <a:bodyPr lIns="38100" tIns="38100" rIns="38100" bIns="38100" anchor="t" anchorCtr="0">
            <a:noAutofit/>
          </a:bodyPr>
          <a:lstStyle/>
          <a:p>
            <a:pPr rtl="0">
              <a:lnSpc>
                <a:spcPct val="100000"/>
              </a:lnSpc>
              <a:spcBef>
                <a:spcPts val="0"/>
              </a:spcBef>
              <a:buNone/>
            </a:pPr>
            <a:r>
              <a:rPr lang="en-US" sz="2666" u="sng">
                <a:solidFill>
                  <a:srgbClr val="000000"/>
                </a:solidFill>
                <a:latin typeface="Arial"/>
                <a:ea typeface="Arial"/>
                <a:cs typeface="Arial"/>
                <a:sym typeface="Arial"/>
              </a:rPr>
              <a:t>Blood Vessels</a:t>
            </a:r>
            <a:r>
              <a:rPr lang="en-US" sz="2666">
                <a:solidFill>
                  <a:srgbClr val="000000"/>
                </a:solidFill>
                <a:latin typeface="Arial"/>
                <a:ea typeface="Arial"/>
                <a:cs typeface="Arial"/>
                <a:sym typeface="Arial"/>
              </a:rPr>
              <a:t>:  arteries, veins, capillaries</a:t>
            </a:r>
          </a:p>
          <a:p>
            <a:pPr rtl="0">
              <a:lnSpc>
                <a:spcPct val="100000"/>
              </a:lnSpc>
              <a:spcBef>
                <a:spcPts val="0"/>
              </a:spcBef>
              <a:buNone/>
            </a:pPr>
            <a:endParaRPr sz="2666" b="1" u="sng">
              <a:solidFill>
                <a:srgbClr val="000000"/>
              </a:solidFill>
              <a:latin typeface="Arial"/>
              <a:ea typeface="Arial"/>
              <a:cs typeface="Arial"/>
              <a:sym typeface="Arial"/>
            </a:endParaRPr>
          </a:p>
          <a:p>
            <a:pPr rtl="0">
              <a:lnSpc>
                <a:spcPct val="100000"/>
              </a:lnSpc>
              <a:spcBef>
                <a:spcPts val="0"/>
              </a:spcBef>
              <a:buNone/>
            </a:pPr>
            <a:r>
              <a:rPr lang="en-US" sz="2666" b="1" u="sng">
                <a:solidFill>
                  <a:srgbClr val="000000"/>
                </a:solidFill>
                <a:latin typeface="Arial"/>
                <a:ea typeface="Arial"/>
                <a:cs typeface="Arial"/>
                <a:sym typeface="Arial"/>
              </a:rPr>
              <a:t>ARTERIES </a:t>
            </a:r>
            <a:r>
              <a:rPr lang="en-US" sz="2666">
                <a:solidFill>
                  <a:srgbClr val="000000"/>
                </a:solidFill>
                <a:latin typeface="Arial"/>
                <a:ea typeface="Arial"/>
                <a:cs typeface="Arial"/>
                <a:sym typeface="Arial"/>
              </a:rPr>
              <a:t>:  strong elastic vessels which carry blood moving away from the heart.   Smallest ones are </a:t>
            </a:r>
            <a:r>
              <a:rPr lang="en-US" sz="2666" u="sng">
                <a:solidFill>
                  <a:srgbClr val="000000"/>
                </a:solidFill>
                <a:latin typeface="Arial"/>
                <a:ea typeface="Arial"/>
                <a:cs typeface="Arial"/>
                <a:sym typeface="Arial"/>
              </a:rPr>
              <a:t>arterioles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b="1" u="sng">
                <a:solidFill>
                  <a:srgbClr val="000000"/>
                </a:solidFill>
                <a:latin typeface="Arial"/>
                <a:ea typeface="Arial"/>
                <a:cs typeface="Arial"/>
                <a:sym typeface="Arial"/>
              </a:rPr>
              <a:t>VEINS</a:t>
            </a:r>
            <a:r>
              <a:rPr lang="en-US" sz="2666" b="0">
                <a:solidFill>
                  <a:srgbClr val="000000"/>
                </a:solidFill>
                <a:latin typeface="Arial"/>
                <a:ea typeface="Arial"/>
                <a:cs typeface="Arial"/>
                <a:sym typeface="Arial"/>
              </a:rPr>
              <a:t> - Thinner, less muscular vessels carrying blood toward the heart.  </a:t>
            </a:r>
            <a:r>
              <a:rPr lang="en-US" sz="2666" b="1">
                <a:solidFill>
                  <a:srgbClr val="000000"/>
                </a:solidFill>
                <a:latin typeface="Arial"/>
                <a:ea typeface="Arial"/>
                <a:cs typeface="Arial"/>
                <a:sym typeface="Arial"/>
              </a:rPr>
              <a:t/>
            </a:r>
            <a:br>
              <a:rPr lang="en-US" sz="2666" b="1">
                <a:solidFill>
                  <a:srgbClr val="000000"/>
                </a:solidFill>
                <a:latin typeface="Arial"/>
                <a:ea typeface="Arial"/>
                <a:cs typeface="Arial"/>
                <a:sym typeface="Arial"/>
              </a:rPr>
            </a:br>
            <a:endParaRPr lang="en-US" sz="2666" b="1">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Smallest ones are called </a:t>
            </a:r>
            <a:r>
              <a:rPr lang="en-US" sz="2666" u="sng">
                <a:solidFill>
                  <a:srgbClr val="000000"/>
                </a:solidFill>
                <a:latin typeface="Arial"/>
                <a:ea typeface="Arial"/>
                <a:cs typeface="Arial"/>
                <a:sym typeface="Arial"/>
              </a:rPr>
              <a:t>venules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Contain </a:t>
            </a:r>
            <a:r>
              <a:rPr lang="en-US" sz="2666" u="sng">
                <a:solidFill>
                  <a:srgbClr val="000000"/>
                </a:solidFill>
                <a:latin typeface="Arial"/>
                <a:ea typeface="Arial"/>
                <a:cs typeface="Arial"/>
                <a:sym typeface="Arial"/>
              </a:rPr>
              <a:t>valves</a:t>
            </a:r>
            <a:r>
              <a:rPr lang="en-US" sz="2666">
                <a:solidFill>
                  <a:srgbClr val="000000"/>
                </a:solidFill>
                <a:latin typeface="Arial"/>
                <a:ea typeface="Arial"/>
                <a:cs typeface="Arial"/>
                <a:sym typeface="Arial"/>
              </a:rPr>
              <a:t>.</a:t>
            </a:r>
          </a:p>
          <a:p>
            <a:pPr rtl="0">
              <a:lnSpc>
                <a:spcPct val="100000"/>
              </a:lnSpc>
              <a:spcBef>
                <a:spcPts val="0"/>
              </a:spcBef>
              <a:buNone/>
            </a:pPr>
            <a:endParaRPr sz="2666" b="1" u="sng">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204050" y="203800"/>
            <a:ext cx="9676400" cy="2480899"/>
          </a:xfrm>
          <a:prstGeom prst="rect">
            <a:avLst/>
          </a:prstGeom>
        </p:spPr>
        <p:txBody>
          <a:bodyPr lIns="38100" tIns="38100" rIns="38100" bIns="38100" anchor="t" anchorCtr="0">
            <a:noAutofit/>
          </a:bodyPr>
          <a:lstStyle/>
          <a:p>
            <a:pPr rtl="0">
              <a:lnSpc>
                <a:spcPct val="100000"/>
              </a:lnSpc>
              <a:spcBef>
                <a:spcPts val="0"/>
              </a:spcBef>
              <a:buNone/>
            </a:pPr>
            <a:endParaRPr sz="2666" u="sng">
              <a:solidFill>
                <a:srgbClr val="000000"/>
              </a:solidFill>
              <a:latin typeface="Arial"/>
              <a:ea typeface="Arial"/>
              <a:cs typeface="Arial"/>
              <a:sym typeface="Arial"/>
            </a:endParaRPr>
          </a:p>
          <a:p>
            <a:pPr rtl="0">
              <a:lnSpc>
                <a:spcPct val="100000"/>
              </a:lnSpc>
              <a:spcBef>
                <a:spcPts val="0"/>
              </a:spcBef>
              <a:buNone/>
            </a:pPr>
            <a:r>
              <a:rPr lang="en-US" sz="2666" b="1"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Penetrate nearly all tissues.  Walls are composed of a single layer of squamous cells – very thin.  Critical function: allows exchange of materials (oxygen, nutrients) between blood and tissues.</a:t>
            </a:r>
          </a:p>
        </p:txBody>
      </p:sp>
      <p:pic>
        <p:nvPicPr>
          <p:cNvPr id="171" name="Shape 171"/>
          <p:cNvPicPr preferRelativeResize="0"/>
          <p:nvPr/>
        </p:nvPicPr>
        <p:blipFill>
          <a:blip r:embed="rId3">
            <a:alphaModFix/>
          </a:blip>
          <a:stretch>
            <a:fillRect/>
          </a:stretch>
        </p:blipFill>
        <p:spPr>
          <a:xfrm>
            <a:off x="711200" y="2743200"/>
            <a:ext cx="8142074" cy="4532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101600" y="101600"/>
            <a:ext cx="9842400" cy="3661800"/>
          </a:xfrm>
          <a:prstGeom prst="rect">
            <a:avLst/>
          </a:prstGeom>
        </p:spPr>
        <p:txBody>
          <a:bodyPr lIns="38100" tIns="38100" rIns="38100" bIns="38100" anchor="t" anchorCtr="0">
            <a:noAutofit/>
          </a:bodyPr>
          <a:lstStyle/>
          <a:p>
            <a:pPr algn="l" rtl="0">
              <a:lnSpc>
                <a:spcPct val="100000"/>
              </a:lnSpc>
              <a:spcBef>
                <a:spcPts val="0"/>
              </a:spcBef>
              <a:buNone/>
            </a:pPr>
            <a:r>
              <a:rPr lang="en-US" sz="2688">
                <a:solidFill>
                  <a:srgbClr val="000000"/>
                </a:solidFill>
                <a:latin typeface="Arial"/>
                <a:ea typeface="Arial"/>
                <a:cs typeface="Arial"/>
                <a:sym typeface="Arial"/>
              </a:rPr>
              <a:t>Control of Blood Flow:</a:t>
            </a:r>
          </a:p>
          <a:p>
            <a:pPr algn="l" rtl="0">
              <a:lnSpc>
                <a:spcPct val="100000"/>
              </a:lnSpc>
              <a:spcBef>
                <a:spcPts val="0"/>
              </a:spcBef>
              <a:buNone/>
            </a:pPr>
            <a:endParaRPr sz="2933">
              <a:solidFill>
                <a:srgbClr val="000000"/>
              </a:solidFill>
              <a:latin typeface="Arial"/>
              <a:ea typeface="Arial"/>
              <a:cs typeface="Arial"/>
              <a:sym typeface="Arial"/>
            </a:endParaRPr>
          </a:p>
          <a:p>
            <a:pPr algn="l" rtl="0">
              <a:lnSpc>
                <a:spcPct val="100000"/>
              </a:lnSpc>
              <a:spcBef>
                <a:spcPts val="0"/>
              </a:spcBef>
              <a:buNone/>
            </a:pPr>
            <a:r>
              <a:rPr lang="en-US" sz="2933">
                <a:solidFill>
                  <a:srgbClr val="000000"/>
                </a:solidFill>
                <a:latin typeface="Arial"/>
                <a:ea typeface="Arial"/>
                <a:cs typeface="Arial"/>
                <a:sym typeface="Arial"/>
              </a:rPr>
              <a:t>Precapillary sphincters – circular, valve-like muscle at arteriole-capillary junction</a:t>
            </a:r>
          </a:p>
          <a:p>
            <a:pPr algn="l" rtl="0">
              <a:lnSpc>
                <a:spcPct val="100000"/>
              </a:lnSpc>
              <a:spcBef>
                <a:spcPts val="0"/>
              </a:spcBef>
              <a:buNone/>
            </a:pPr>
            <a:endParaRPr sz="2933">
              <a:solidFill>
                <a:srgbClr val="000000"/>
              </a:solidFill>
              <a:latin typeface="Arial"/>
              <a:ea typeface="Arial"/>
              <a:cs typeface="Arial"/>
              <a:sym typeface="Arial"/>
            </a:endParaRPr>
          </a:p>
          <a:p>
            <a:pPr lvl="0" algn="l" rtl="0">
              <a:lnSpc>
                <a:spcPct val="100000"/>
              </a:lnSpc>
              <a:spcBef>
                <a:spcPts val="0"/>
              </a:spcBef>
              <a:buNone/>
            </a:pPr>
            <a:r>
              <a:rPr lang="en-US" sz="2933">
                <a:solidFill>
                  <a:srgbClr val="000000"/>
                </a:solidFill>
                <a:latin typeface="Arial"/>
                <a:ea typeface="Arial"/>
                <a:cs typeface="Arial"/>
                <a:sym typeface="Arial"/>
              </a:rPr>
              <a:t>Vasoconstriction – narrowing  </a:t>
            </a:r>
            <a:r>
              <a:rPr lang="en-US" sz="2933"/>
              <a:t>of vessel</a:t>
            </a:r>
          </a:p>
          <a:p>
            <a:pPr lvl="0" algn="l" rtl="0">
              <a:lnSpc>
                <a:spcPct val="100000"/>
              </a:lnSpc>
              <a:spcBef>
                <a:spcPts val="0"/>
              </a:spcBef>
              <a:buNone/>
            </a:pPr>
            <a:r>
              <a:rPr lang="en-US" sz="2933">
                <a:solidFill>
                  <a:srgbClr val="000000"/>
                </a:solidFill>
                <a:latin typeface="Arial"/>
                <a:ea typeface="Arial"/>
                <a:cs typeface="Arial"/>
                <a:sym typeface="Arial"/>
              </a:rPr>
              <a:t>Vasodilation –expanding blood ves</a:t>
            </a:r>
            <a:r>
              <a:rPr lang="en-US" sz="2933"/>
              <a:t>sel</a:t>
            </a:r>
          </a:p>
        </p:txBody>
      </p:sp>
      <p:pic>
        <p:nvPicPr>
          <p:cNvPr id="177" name="Shape 177"/>
          <p:cNvPicPr preferRelativeResize="0"/>
          <p:nvPr/>
        </p:nvPicPr>
        <p:blipFill>
          <a:blip r:embed="rId3">
            <a:alphaModFix/>
          </a:blip>
          <a:stretch>
            <a:fillRect/>
          </a:stretch>
        </p:blipFill>
        <p:spPr>
          <a:xfrm>
            <a:off x="460737" y="3981650"/>
            <a:ext cx="9238524" cy="2957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304800" y="6705600"/>
            <a:ext cx="9550500" cy="609599"/>
          </a:xfrm>
          <a:prstGeom prst="rect">
            <a:avLst/>
          </a:prstGeom>
        </p:spPr>
        <p:txBody>
          <a:bodyPr lIns="91425" tIns="91425" rIns="91425" bIns="91425" anchor="t" anchorCtr="0">
            <a:noAutofit/>
          </a:bodyPr>
          <a:lstStyle/>
          <a:p>
            <a:pPr>
              <a:spcBef>
                <a:spcPts val="0"/>
              </a:spcBef>
              <a:buNone/>
            </a:pPr>
            <a:r>
              <a:rPr lang="en-US"/>
              <a:t>Sphincters open and close</a:t>
            </a:r>
          </a:p>
        </p:txBody>
      </p:sp>
      <p:pic>
        <p:nvPicPr>
          <p:cNvPr id="183" name="Shape 183"/>
          <p:cNvPicPr preferRelativeResize="0"/>
          <p:nvPr/>
        </p:nvPicPr>
        <p:blipFill>
          <a:blip r:embed="rId3">
            <a:alphaModFix/>
          </a:blip>
          <a:stretch>
            <a:fillRect/>
          </a:stretch>
        </p:blipFill>
        <p:spPr>
          <a:xfrm>
            <a:off x="1202125" y="728575"/>
            <a:ext cx="7389824" cy="5251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5170700" y="417950"/>
            <a:ext cx="4828775" cy="6448650"/>
          </a:xfrm>
          <a:prstGeom prst="rect">
            <a:avLst/>
          </a:prstGeom>
          <a:noFill/>
          <a:ln>
            <a:noFill/>
          </a:ln>
        </p:spPr>
      </p:pic>
      <p:sp>
        <p:nvSpPr>
          <p:cNvPr id="189" name="Shape 189"/>
          <p:cNvSpPr txBox="1"/>
          <p:nvPr/>
        </p:nvSpPr>
        <p:spPr>
          <a:xfrm>
            <a:off x="304800" y="304800"/>
            <a:ext cx="4677899" cy="667494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3200">
                <a:solidFill>
                  <a:srgbClr val="000000"/>
                </a:solidFill>
                <a:latin typeface="Arial"/>
                <a:ea typeface="Arial"/>
                <a:cs typeface="Arial"/>
                <a:sym typeface="Arial"/>
              </a:rPr>
              <a:t>Blood flow through veins – not very efficient. Slow, weak</a:t>
            </a:r>
            <a:r>
              <a:rPr lang="en-US" sz="3200"/>
              <a:t>, the following helps blood return to heart</a:t>
            </a:r>
          </a:p>
          <a:p>
            <a:pPr rtl="0">
              <a:lnSpc>
                <a:spcPct val="100000"/>
              </a:lnSpc>
              <a:spcBef>
                <a:spcPts val="0"/>
              </a:spcBef>
              <a:buNone/>
            </a:pPr>
            <a:r>
              <a:rPr lang="en-US" sz="3200">
                <a:solidFill>
                  <a:srgbClr val="000000"/>
                </a:solidFill>
                <a:latin typeface="Arial"/>
                <a:ea typeface="Arial"/>
                <a:cs typeface="Arial"/>
                <a:sym typeface="Arial"/>
              </a:rPr>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1. Contraction of the diaphragm.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2. Pumping action of the skeletal muscles.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
            </a: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3. Valves in the veins.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04800" y="203200"/>
            <a:ext cx="9855299" cy="2865899"/>
          </a:xfrm>
          <a:prstGeom prst="rect">
            <a:avLst/>
          </a:prstGeom>
        </p:spPr>
        <p:txBody>
          <a:bodyPr lIns="38100" tIns="38100" rIns="38100" bIns="38100" anchor="t" anchorCtr="0">
            <a:noAutofit/>
          </a:bodyPr>
          <a:lstStyle/>
          <a:p>
            <a:pPr rtl="0">
              <a:lnSpc>
                <a:spcPct val="100000"/>
              </a:lnSpc>
              <a:spcBef>
                <a:spcPts val="0"/>
              </a:spcBef>
              <a:buNone/>
            </a:pPr>
            <a:r>
              <a:rPr lang="en-US" sz="2666" b="1">
                <a:solidFill>
                  <a:srgbClr val="000000"/>
                </a:solidFill>
                <a:latin typeface="Arial"/>
                <a:ea typeface="Arial"/>
                <a:cs typeface="Arial"/>
                <a:sym typeface="Arial"/>
              </a:rPr>
              <a:t>Factors affecting blood pressure:</a:t>
            </a:r>
            <a:r>
              <a:rPr lang="en-US" sz="2666">
                <a:solidFill>
                  <a:srgbClr val="000000"/>
                </a:solidFill>
                <a:latin typeface="Arial"/>
                <a:ea typeface="Arial"/>
                <a:cs typeface="Arial"/>
                <a:sym typeface="Arial"/>
              </a:rPr>
              <a:t>           Average is 120/80   (higher number is the systolic pressure)</a:t>
            </a:r>
          </a:p>
          <a:p>
            <a:pPr marL="0" marR="0" lvl="0" indent="0" rtl="0">
              <a:lnSpc>
                <a:spcPct val="100000"/>
              </a:lnSpc>
              <a:spcBef>
                <a:spcPts val="0"/>
              </a:spcBef>
              <a:spcAft>
                <a:spcPts val="0"/>
              </a:spcAft>
              <a:buNone/>
            </a:pPr>
            <a:endParaRP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1.       Cardiac Output</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2.       Blood volume (5 liters for avg adult)</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3.       Blood Viscosity</a:t>
            </a:r>
          </a:p>
          <a:p>
            <a:pPr marL="0" marR="0" indent="0" rtl="0">
              <a:lnSpc>
                <a:spcPct val="100000"/>
              </a:lnSpc>
              <a:spcBef>
                <a:spcPts val="0"/>
              </a:spcBef>
              <a:spcAft>
                <a:spcPts val="0"/>
              </a:spcAft>
              <a:buNone/>
            </a:pPr>
            <a:r>
              <a:rPr lang="en-US" sz="2666">
                <a:solidFill>
                  <a:srgbClr val="000000"/>
                </a:solidFill>
                <a:latin typeface="Arial"/>
                <a:ea typeface="Arial"/>
                <a:cs typeface="Arial"/>
                <a:sym typeface="Arial"/>
              </a:rPr>
              <a:t>4.       Peripheral Resistance</a:t>
            </a:r>
          </a:p>
        </p:txBody>
      </p:sp>
      <p:pic>
        <p:nvPicPr>
          <p:cNvPr id="195" name="Shape 195"/>
          <p:cNvPicPr preferRelativeResize="0"/>
          <p:nvPr/>
        </p:nvPicPr>
        <p:blipFill>
          <a:blip r:embed="rId3">
            <a:alphaModFix/>
          </a:blip>
          <a:stretch>
            <a:fillRect/>
          </a:stretch>
        </p:blipFill>
        <p:spPr>
          <a:xfrm>
            <a:off x="609600" y="3251200"/>
            <a:ext cx="5080000" cy="4063975"/>
          </a:xfrm>
          <a:prstGeom prst="rect">
            <a:avLst/>
          </a:prstGeom>
          <a:noFill/>
          <a:ln>
            <a:noFill/>
          </a:ln>
        </p:spPr>
      </p:pic>
      <p:sp>
        <p:nvSpPr>
          <p:cNvPr id="196" name="Shape 196"/>
          <p:cNvSpPr txBox="1"/>
          <p:nvPr/>
        </p:nvSpPr>
        <p:spPr>
          <a:xfrm>
            <a:off x="6604000" y="3149575"/>
            <a:ext cx="3287499" cy="202790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Cardiac output =</a:t>
            </a:r>
          </a:p>
          <a:p>
            <a:pPr rtl="0">
              <a:lnSpc>
                <a:spcPct val="100000"/>
              </a:lnSpc>
              <a:spcBef>
                <a:spcPts val="0"/>
              </a:spcBef>
              <a:buNone/>
            </a:pPr>
            <a:endParaRPr sz="2666">
              <a:solidFill>
                <a:srgbClr val="000000"/>
              </a:solidFill>
              <a:latin typeface="Arial"/>
              <a:ea typeface="Arial"/>
              <a:cs typeface="Arial"/>
              <a:sym typeface="Arial"/>
            </a:endParaRPr>
          </a:p>
          <a:p>
            <a:pPr rtl="0">
              <a:lnSpc>
                <a:spcPct val="100000"/>
              </a:lnSpc>
              <a:spcBef>
                <a:spcPts val="0"/>
              </a:spcBef>
              <a:buNone/>
            </a:pPr>
            <a:r>
              <a:rPr lang="en-US" sz="2666">
                <a:solidFill>
                  <a:srgbClr val="000000"/>
                </a:solidFill>
                <a:latin typeface="Arial"/>
                <a:ea typeface="Arial"/>
                <a:cs typeface="Arial"/>
                <a:sym typeface="Arial"/>
              </a:rPr>
              <a:t>stroke volume x</a:t>
            </a:r>
          </a:p>
          <a:p>
            <a:pPr rtl="0">
              <a:lnSpc>
                <a:spcPct val="100000"/>
              </a:lnSpc>
              <a:spcBef>
                <a:spcPts val="0"/>
              </a:spcBef>
              <a:buNone/>
            </a:pPr>
            <a:r>
              <a:rPr lang="en-US" sz="2666">
                <a:solidFill>
                  <a:srgbClr val="000000"/>
                </a:solidFill>
                <a:latin typeface="Arial"/>
                <a:ea typeface="Arial"/>
                <a:cs typeface="Arial"/>
                <a:sym typeface="Arial"/>
              </a:rPr>
              <a:t>heart rate</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304800" y="101600"/>
            <a:ext cx="9692625" cy="10223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Blood Clots can occur if blood does not flow properly through the veins - can occur if a person does not move enough</a:t>
            </a:r>
          </a:p>
        </p:txBody>
      </p:sp>
      <p:pic>
        <p:nvPicPr>
          <p:cNvPr id="202" name="Shape 202"/>
          <p:cNvPicPr preferRelativeResize="0"/>
          <p:nvPr/>
        </p:nvPicPr>
        <p:blipFill>
          <a:blip r:embed="rId3">
            <a:alphaModFix/>
          </a:blip>
          <a:stretch>
            <a:fillRect/>
          </a:stretch>
        </p:blipFill>
        <p:spPr>
          <a:xfrm>
            <a:off x="1016000" y="1219200"/>
            <a:ext cx="7962900" cy="5969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291575" y="202175"/>
            <a:ext cx="9485999" cy="738599"/>
          </a:xfrm>
          <a:prstGeom prst="rect">
            <a:avLst/>
          </a:prstGeom>
          <a:noFill/>
          <a:ln>
            <a:noFill/>
          </a:ln>
        </p:spPr>
        <p:txBody>
          <a:bodyPr lIns="91425" tIns="91425" rIns="91425" bIns="91425" anchor="t" anchorCtr="0">
            <a:noAutofit/>
          </a:bodyPr>
          <a:lstStyle/>
          <a:p>
            <a:pPr>
              <a:spcBef>
                <a:spcPts val="0"/>
              </a:spcBef>
              <a:buNone/>
            </a:pPr>
            <a:r>
              <a:rPr lang="en-US" sz="3000"/>
              <a:t>Varicose veins occur when blood pools in the veins.</a:t>
            </a:r>
          </a:p>
        </p:txBody>
      </p:sp>
      <p:pic>
        <p:nvPicPr>
          <p:cNvPr id="208" name="Shape 208"/>
          <p:cNvPicPr preferRelativeResize="0"/>
          <p:nvPr/>
        </p:nvPicPr>
        <p:blipFill>
          <a:blip r:embed="rId3">
            <a:alphaModFix/>
          </a:blip>
          <a:stretch>
            <a:fillRect/>
          </a:stretch>
        </p:blipFill>
        <p:spPr>
          <a:xfrm>
            <a:off x="4995150" y="1358712"/>
            <a:ext cx="5164851" cy="4664523"/>
          </a:xfrm>
          <a:prstGeom prst="rect">
            <a:avLst/>
          </a:prstGeom>
          <a:noFill/>
          <a:ln>
            <a:noFill/>
          </a:ln>
        </p:spPr>
      </p:pic>
      <p:pic>
        <p:nvPicPr>
          <p:cNvPr id="209" name="Shape 209"/>
          <p:cNvPicPr preferRelativeResize="0"/>
          <p:nvPr/>
        </p:nvPicPr>
        <p:blipFill>
          <a:blip r:embed="rId4">
            <a:alphaModFix/>
          </a:blip>
          <a:stretch>
            <a:fillRect/>
          </a:stretch>
        </p:blipFill>
        <p:spPr>
          <a:xfrm>
            <a:off x="0" y="1314075"/>
            <a:ext cx="5942249" cy="4753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p:nvPr/>
        </p:nvSpPr>
        <p:spPr>
          <a:xfrm>
            <a:off x="694950" y="389800"/>
            <a:ext cx="9184900" cy="2513875"/>
          </a:xfrm>
          <a:prstGeom prst="rect">
            <a:avLst/>
          </a:prstGeom>
          <a:noFill/>
          <a:ln>
            <a:noFill/>
          </a:ln>
        </p:spPr>
        <p:txBody>
          <a:bodyPr lIns="38100" tIns="38100" rIns="38100" bIns="38100" anchor="t" anchorCtr="0">
            <a:noAutofit/>
          </a:bodyPr>
          <a:lstStyle/>
          <a:p>
            <a:pPr marL="0" marR="0" indent="0" algn="l">
              <a:lnSpc>
                <a:spcPct val="120089"/>
              </a:lnSpc>
              <a:spcBef>
                <a:spcPts val="0"/>
              </a:spcBef>
              <a:spcAft>
                <a:spcPts val="0"/>
              </a:spcAft>
              <a:buNone/>
            </a:pPr>
            <a:r>
              <a:rPr lang="en-US" sz="3111">
                <a:solidFill>
                  <a:srgbClr val="000000"/>
                </a:solidFill>
                <a:latin typeface="Arial"/>
                <a:ea typeface="Arial"/>
                <a:cs typeface="Arial"/>
                <a:sym typeface="Arial"/>
              </a:rPr>
              <a:t>The </a:t>
            </a:r>
            <a:r>
              <a:rPr lang="en-US" sz="3111" u="sng">
                <a:solidFill>
                  <a:srgbClr val="000000"/>
                </a:solidFill>
                <a:latin typeface="Arial"/>
                <a:ea typeface="Arial"/>
                <a:cs typeface="Arial"/>
                <a:sym typeface="Arial"/>
              </a:rPr>
              <a:t>cusps</a:t>
            </a:r>
            <a:r>
              <a:rPr lang="en-US" sz="3111">
                <a:solidFill>
                  <a:srgbClr val="000000"/>
                </a:solidFill>
                <a:latin typeface="Arial"/>
                <a:ea typeface="Arial"/>
                <a:cs typeface="Arial"/>
                <a:sym typeface="Arial"/>
              </a:rPr>
              <a:t> (flaps) of the bicuspid and tricuspid valves are anchored to the ventricle walls by fibrous “cords” called </a:t>
            </a:r>
            <a:r>
              <a:rPr lang="en-US" sz="3111" u="sng">
                <a:solidFill>
                  <a:srgbClr val="000000"/>
                </a:solidFill>
                <a:latin typeface="Arial"/>
                <a:ea typeface="Arial"/>
                <a:cs typeface="Arial"/>
                <a:sym typeface="Arial"/>
              </a:rPr>
              <a:t>chordae tendineae</a:t>
            </a:r>
            <a:r>
              <a:rPr lang="en-US" sz="3111">
                <a:solidFill>
                  <a:srgbClr val="000000"/>
                </a:solidFill>
                <a:latin typeface="Arial"/>
                <a:ea typeface="Arial"/>
                <a:cs typeface="Arial"/>
                <a:sym typeface="Arial"/>
              </a:rPr>
              <a:t>, which attach to the wall by </a:t>
            </a:r>
            <a:r>
              <a:rPr lang="en-US" sz="3111" u="sng">
                <a:solidFill>
                  <a:srgbClr val="000000"/>
                </a:solidFill>
                <a:latin typeface="Arial"/>
                <a:ea typeface="Arial"/>
                <a:cs typeface="Arial"/>
                <a:sym typeface="Arial"/>
              </a:rPr>
              <a:t>papillary muscles</a:t>
            </a:r>
            <a:r>
              <a:rPr lang="en-US" sz="3111">
                <a:solidFill>
                  <a:srgbClr val="000000"/>
                </a:solidFill>
                <a:latin typeface="Arial"/>
                <a:ea typeface="Arial"/>
                <a:cs typeface="Arial"/>
                <a:sym typeface="Arial"/>
              </a:rPr>
              <a:t>. This prevents the valves from being pushed up into the atria during ventricular systole.</a:t>
            </a:r>
          </a:p>
          <a:p>
            <a:pPr marL="0" marR="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33" name="Shape 33"/>
          <p:cNvPicPr preferRelativeResize="0"/>
          <p:nvPr/>
        </p:nvPicPr>
        <p:blipFill>
          <a:blip r:embed="rId3">
            <a:alphaModFix/>
          </a:blip>
          <a:stretch>
            <a:fillRect/>
          </a:stretch>
        </p:blipFill>
        <p:spPr>
          <a:xfrm>
            <a:off x="586300" y="3810000"/>
            <a:ext cx="6779700" cy="3632225"/>
          </a:xfrm>
          <a:prstGeom prst="rect">
            <a:avLst/>
          </a:prstGeom>
          <a:noFill/>
          <a:ln>
            <a:noFill/>
          </a:ln>
        </p:spPr>
      </p:pic>
      <p:sp>
        <p:nvSpPr>
          <p:cNvPr id="34" name="Shape 34"/>
          <p:cNvSpPr txBox="1"/>
          <p:nvPr/>
        </p:nvSpPr>
        <p:spPr>
          <a:xfrm>
            <a:off x="7517850" y="4986600"/>
            <a:ext cx="2327450" cy="1291624"/>
          </a:xfrm>
          <a:prstGeom prst="rect">
            <a:avLst/>
          </a:prstGeom>
          <a:noFill/>
          <a:ln>
            <a:noFill/>
          </a:ln>
        </p:spPr>
        <p:txBody>
          <a:bodyPr lIns="38100" tIns="38100" rIns="38100" bIns="38100" anchor="t" anchorCtr="0">
            <a:noAutofit/>
          </a:bodyPr>
          <a:lstStyle/>
          <a:p>
            <a:pPr marL="0" marR="0" indent="0" algn="l">
              <a:lnSpc>
                <a:spcPct val="119791"/>
              </a:lnSpc>
              <a:spcBef>
                <a:spcPts val="0"/>
              </a:spcBef>
              <a:spcAft>
                <a:spcPts val="0"/>
              </a:spcAft>
              <a:buNone/>
            </a:pPr>
            <a:r>
              <a:rPr lang="en-US" sz="2666">
                <a:solidFill>
                  <a:srgbClr val="000000"/>
                </a:solidFill>
                <a:latin typeface="Arial"/>
                <a:ea typeface="Arial"/>
                <a:cs typeface="Arial"/>
                <a:sym typeface="Arial"/>
              </a:rPr>
              <a:t>Can you identify these parts?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304800" y="507975"/>
            <a:ext cx="9855299" cy="6462899"/>
          </a:xfrm>
          <a:prstGeom prst="rect">
            <a:avLst/>
          </a:prstGeom>
        </p:spPr>
        <p:txBody>
          <a:bodyPr lIns="38100" tIns="38100" rIns="38100" bIns="38100" anchor="t" anchorCtr="0">
            <a:noAutofit/>
          </a:bodyPr>
          <a:lstStyle/>
          <a:p>
            <a:pPr rtl="0">
              <a:lnSpc>
                <a:spcPct val="115000"/>
              </a:lnSpc>
              <a:spcBef>
                <a:spcPts val="0"/>
              </a:spcBef>
              <a:buNone/>
            </a:pPr>
            <a:r>
              <a:rPr lang="en-US" sz="2666">
                <a:solidFill>
                  <a:srgbClr val="000000"/>
                </a:solidFill>
                <a:latin typeface="Arial"/>
                <a:ea typeface="Arial"/>
                <a:cs typeface="Arial"/>
                <a:sym typeface="Arial"/>
              </a:rPr>
              <a:t>Major Blood Vessels</a:t>
            </a:r>
          </a:p>
          <a:p>
            <a:pPr rtl="0">
              <a:lnSpc>
                <a:spcPct val="100000"/>
              </a:lnSpc>
              <a:spcBef>
                <a:spcPts val="0"/>
              </a:spcBef>
              <a:buNone/>
            </a:pPr>
            <a:endParaRPr sz="2666" u="sng">
              <a:solidFill>
                <a:srgbClr val="000000"/>
              </a:solidFill>
              <a:latin typeface="Arial"/>
              <a:ea typeface="Arial"/>
              <a:cs typeface="Arial"/>
              <a:sym typeface="Arial"/>
            </a:endParaRPr>
          </a:p>
          <a:p>
            <a:pPr rtl="0">
              <a:lnSpc>
                <a:spcPct val="100000"/>
              </a:lnSpc>
              <a:spcBef>
                <a:spcPts val="0"/>
              </a:spcBef>
              <a:buNone/>
            </a:pPr>
            <a:r>
              <a:rPr lang="en-US" sz="2666" u="sng">
                <a:solidFill>
                  <a:srgbClr val="000000"/>
                </a:solidFill>
                <a:latin typeface="Arial"/>
                <a:ea typeface="Arial"/>
                <a:cs typeface="Arial"/>
                <a:sym typeface="Arial"/>
              </a:rPr>
              <a:t>Aorta </a:t>
            </a:r>
            <a:r>
              <a:rPr lang="en-US" sz="2666">
                <a:solidFill>
                  <a:srgbClr val="000000"/>
                </a:solidFill>
                <a:latin typeface="Arial"/>
                <a:ea typeface="Arial"/>
                <a:cs typeface="Arial"/>
                <a:sym typeface="Arial"/>
              </a:rPr>
              <a:t> -  Ascending Aorta, Aortic Arch, Descending Aorta, Abdominal Aorta.  The aorta is the largest artery. (leaves  left ventricle)</a:t>
            </a:r>
            <a:br>
              <a:rPr lang="en-US" sz="2666">
                <a:solidFill>
                  <a:srgbClr val="000000"/>
                </a:solidFill>
                <a:latin typeface="Arial"/>
                <a:ea typeface="Arial"/>
                <a:cs typeface="Arial"/>
                <a:sym typeface="Arial"/>
              </a:rPr>
            </a:br>
            <a:endParaRPr lang="en-US" sz="2666">
              <a:solidFill>
                <a:srgbClr val="000000"/>
              </a:solidFill>
              <a:latin typeface="Arial"/>
              <a:ea typeface="Arial"/>
              <a:cs typeface="Arial"/>
              <a:sym typeface="Arial"/>
            </a:endParaRPr>
          </a:p>
          <a:p>
            <a:pPr rtl="0">
              <a:lnSpc>
                <a:spcPct val="100000"/>
              </a:lnSpc>
              <a:spcBef>
                <a:spcPts val="0"/>
              </a:spcBef>
              <a:buNone/>
            </a:pPr>
            <a:r>
              <a:rPr lang="en-US" sz="2666" u="sng">
                <a:solidFill>
                  <a:srgbClr val="000000"/>
                </a:solidFill>
                <a:latin typeface="Arial"/>
                <a:ea typeface="Arial"/>
                <a:cs typeface="Arial"/>
                <a:sym typeface="Arial"/>
              </a:rPr>
              <a:t>Pulmonary Trunk</a:t>
            </a:r>
            <a:r>
              <a:rPr lang="en-US" sz="2666">
                <a:solidFill>
                  <a:srgbClr val="000000"/>
                </a:solidFill>
                <a:latin typeface="Arial"/>
                <a:ea typeface="Arial"/>
                <a:cs typeface="Arial"/>
                <a:sym typeface="Arial"/>
              </a:rPr>
              <a:t> – splits into left and right, both lead to the lungs (leaves left ventricle)</a:t>
            </a:r>
            <a:br>
              <a:rPr lang="en-US" sz="2666">
                <a:solidFill>
                  <a:srgbClr val="000000"/>
                </a:solidFill>
                <a:latin typeface="Arial"/>
                <a:ea typeface="Arial"/>
                <a:cs typeface="Arial"/>
                <a:sym typeface="Arial"/>
              </a:rPr>
            </a:br>
            <a:endParaRPr lang="en-US" sz="2666">
              <a:solidFill>
                <a:srgbClr val="000000"/>
              </a:solidFill>
              <a:latin typeface="Arial"/>
              <a:ea typeface="Arial"/>
              <a:cs typeface="Arial"/>
              <a:sym typeface="Arial"/>
            </a:endParaRPr>
          </a:p>
          <a:p>
            <a:pPr rtl="0">
              <a:lnSpc>
                <a:spcPct val="100000"/>
              </a:lnSpc>
              <a:spcBef>
                <a:spcPts val="0"/>
              </a:spcBef>
              <a:buNone/>
            </a:pPr>
            <a:r>
              <a:rPr lang="en-US" sz="2666" u="sng">
                <a:solidFill>
                  <a:srgbClr val="000000"/>
                </a:solidFill>
                <a:latin typeface="Arial"/>
                <a:ea typeface="Arial"/>
                <a:cs typeface="Arial"/>
                <a:sym typeface="Arial"/>
              </a:rPr>
              <a:t>Pulmonary Veins</a:t>
            </a:r>
            <a:r>
              <a:rPr lang="en-US" sz="2666">
                <a:solidFill>
                  <a:srgbClr val="000000"/>
                </a:solidFill>
                <a:latin typeface="Arial"/>
                <a:ea typeface="Arial"/>
                <a:cs typeface="Arial"/>
                <a:sym typeface="Arial"/>
              </a:rPr>
              <a:t> – return blood from the lungs to the heart (connects to left atrium)</a:t>
            </a:r>
          </a:p>
          <a:p>
            <a:pPr marL="4105275" marR="0" indent="0" rtl="0">
              <a:lnSpc>
                <a:spcPct val="100000"/>
              </a:lnSpc>
              <a:spcBef>
                <a:spcPts val="1725"/>
              </a:spcBef>
              <a:spcAft>
                <a:spcPts val="0"/>
              </a:spcAft>
              <a:buNone/>
            </a:pPr>
            <a:r>
              <a:rPr lang="en-US" sz="2666">
                <a:solidFill>
                  <a:srgbClr val="000000"/>
                </a:solidFill>
                <a:latin typeface="Arial"/>
                <a:ea typeface="Arial"/>
                <a:cs typeface="Arial"/>
                <a:sym typeface="Arial"/>
              </a:rPr>
              <a:t>   </a:t>
            </a:r>
          </a:p>
          <a:p>
            <a:pPr rtl="0">
              <a:lnSpc>
                <a:spcPct val="100000"/>
              </a:lnSpc>
              <a:spcBef>
                <a:spcPts val="0"/>
              </a:spcBef>
              <a:buNone/>
            </a:pPr>
            <a:r>
              <a:rPr lang="en-US" sz="2666" u="sng">
                <a:solidFill>
                  <a:srgbClr val="000000"/>
                </a:solidFill>
                <a:latin typeface="Arial"/>
                <a:ea typeface="Arial"/>
                <a:cs typeface="Arial"/>
                <a:sym typeface="Arial"/>
              </a:rPr>
              <a:t>Superior and Inferior Vena Cava</a:t>
            </a:r>
            <a:r>
              <a:rPr lang="en-US" sz="2666">
                <a:solidFill>
                  <a:srgbClr val="000000"/>
                </a:solidFill>
                <a:latin typeface="Arial"/>
                <a:ea typeface="Arial"/>
                <a:cs typeface="Arial"/>
                <a:sym typeface="Arial"/>
              </a:rPr>
              <a:t> – return blood from the head and body to the heart (connects to right atrium)</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1562100" y="404598"/>
            <a:ext cx="7035799" cy="6810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spcBef>
                <a:spcPts val="0"/>
              </a:spcBef>
              <a:buNone/>
            </a:pPr>
            <a:r>
              <a:rPr lang="en-US" sz="4266">
                <a:solidFill>
                  <a:srgbClr val="000000"/>
                </a:solidFill>
                <a:latin typeface="Arial"/>
                <a:ea typeface="Arial"/>
                <a:cs typeface="Arial"/>
                <a:sym typeface="Arial"/>
              </a:rPr>
              <a:t>Branches of the Aorta</a:t>
            </a:r>
          </a:p>
        </p:txBody>
      </p:sp>
      <p:sp>
        <p:nvSpPr>
          <p:cNvPr id="225" name="Shape 225"/>
          <p:cNvSpPr txBox="1">
            <a:spLocks noGrp="1"/>
          </p:cNvSpPr>
          <p:nvPr>
            <p:ph type="body" idx="1"/>
          </p:nvPr>
        </p:nvSpPr>
        <p:spPr>
          <a:xfrm>
            <a:off x="304800" y="1422375"/>
            <a:ext cx="9394799" cy="5471099"/>
          </a:xfrm>
          <a:prstGeom prst="rect">
            <a:avLst/>
          </a:prstGeom>
        </p:spPr>
        <p:txBody>
          <a:bodyPr lIns="38100" tIns="38100" rIns="38100" bIns="38100" anchor="t" anchorCtr="0">
            <a:noAutofit/>
          </a:bodyPr>
          <a:lstStyle/>
          <a:p>
            <a:pPr rtl="0">
              <a:lnSpc>
                <a:spcPct val="100000"/>
              </a:lnSpc>
              <a:spcBef>
                <a:spcPts val="0"/>
              </a:spcBef>
              <a:buNone/>
            </a:pPr>
            <a:r>
              <a:rPr lang="en-US" sz="2666" u="sng">
                <a:solidFill>
                  <a:srgbClr val="000000"/>
                </a:solidFill>
                <a:latin typeface="Arial"/>
                <a:ea typeface="Arial"/>
                <a:cs typeface="Arial"/>
                <a:sym typeface="Arial"/>
              </a:rPr>
              <a:t>Coronary Arteries</a:t>
            </a:r>
            <a:r>
              <a:rPr lang="en-US" sz="2666">
                <a:solidFill>
                  <a:srgbClr val="000000"/>
                </a:solidFill>
                <a:latin typeface="Arial"/>
                <a:ea typeface="Arial"/>
                <a:cs typeface="Arial"/>
                <a:sym typeface="Arial"/>
              </a:rPr>
              <a:t> - supply blood to the heart itself</a:t>
            </a:r>
          </a:p>
          <a:p>
            <a:pPr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Brachiocephalic Artery</a:t>
            </a:r>
            <a:r>
              <a:rPr lang="en-US" sz="2666">
                <a:solidFill>
                  <a:srgbClr val="000000"/>
                </a:solidFill>
                <a:latin typeface="Arial"/>
                <a:ea typeface="Arial"/>
                <a:cs typeface="Arial"/>
                <a:sym typeface="Arial"/>
              </a:rPr>
              <a:t> branches into the </a:t>
            </a:r>
          </a:p>
          <a:p>
            <a:pPr rtl="0">
              <a:lnSpc>
                <a:spcPct val="100000"/>
              </a:lnSpc>
              <a:spcBef>
                <a:spcPts val="0"/>
              </a:spcBef>
              <a:buNone/>
            </a:pPr>
            <a:r>
              <a:rPr lang="en-US"/>
              <a:t>      		</a:t>
            </a:r>
            <a:r>
              <a:rPr lang="en-US" sz="2666">
                <a:solidFill>
                  <a:srgbClr val="000000"/>
                </a:solidFill>
                <a:latin typeface="Arial"/>
                <a:ea typeface="Arial"/>
                <a:cs typeface="Arial"/>
                <a:sym typeface="Arial"/>
              </a:rPr>
              <a:t>Right Subclavian ( supplies blood to the arms) </a:t>
            </a:r>
            <a:r>
              <a:rPr lang="en-US"/>
              <a:t/>
            </a:r>
            <a:br>
              <a:rPr lang="en-US"/>
            </a:br>
            <a:r>
              <a:rPr lang="en-US"/>
              <a:t>      		 Right</a:t>
            </a:r>
            <a:r>
              <a:rPr lang="en-US" sz="2666">
                <a:solidFill>
                  <a:srgbClr val="000000"/>
                </a:solidFill>
                <a:latin typeface="Arial"/>
                <a:ea typeface="Arial"/>
                <a:cs typeface="Arial"/>
                <a:sym typeface="Arial"/>
              </a:rPr>
              <a:t> Common Carotid (bicarotid) </a:t>
            </a:r>
          </a:p>
          <a:p>
            <a:pPr lvl="0" rtl="0">
              <a:lnSpc>
                <a:spcPct val="100000"/>
              </a:lnSpc>
              <a:spcBef>
                <a:spcPts val="0"/>
              </a:spcBef>
              <a:buNone/>
            </a:pPr>
            <a:endParaRPr/>
          </a:p>
          <a:p>
            <a:pPr lvl="0" rtl="0">
              <a:lnSpc>
                <a:spcPct val="100000"/>
              </a:lnSpc>
              <a:spcBef>
                <a:spcPts val="0"/>
              </a:spcBef>
              <a:buNone/>
            </a:pPr>
            <a:r>
              <a:rPr lang="en-US" u="sng"/>
              <a:t>Left Common Carotid</a:t>
            </a:r>
            <a:r>
              <a:rPr lang="en-US"/>
              <a:t>  (to head)</a:t>
            </a:r>
          </a:p>
          <a:p>
            <a:pPr rtl="0">
              <a:lnSpc>
                <a:spcPct val="100000"/>
              </a:lnSpc>
              <a:spcBef>
                <a:spcPts val="0"/>
              </a:spcBef>
              <a:buNone/>
            </a:pPr>
            <a:endParaRPr/>
          </a:p>
          <a:p>
            <a:pPr rtl="0">
              <a:lnSpc>
                <a:spcPct val="100000"/>
              </a:lnSpc>
              <a:spcBef>
                <a:spcPts val="0"/>
              </a:spcBef>
              <a:buNone/>
            </a:pPr>
            <a:r>
              <a:rPr lang="en-US" sz="2666" u="sng">
                <a:solidFill>
                  <a:srgbClr val="000000"/>
                </a:solidFill>
                <a:latin typeface="Arial"/>
                <a:ea typeface="Arial"/>
                <a:cs typeface="Arial"/>
                <a:sym typeface="Arial"/>
              </a:rPr>
              <a:t>Left Subclavian Artery</a:t>
            </a:r>
            <a:r>
              <a:rPr lang="en-US" sz="2666">
                <a:solidFill>
                  <a:srgbClr val="000000"/>
                </a:solidFill>
                <a:latin typeface="Arial"/>
                <a:ea typeface="Arial"/>
                <a:cs typeface="Arial"/>
                <a:sym typeface="Arial"/>
              </a:rPr>
              <a:t> – supplies blood to the left arms</a:t>
            </a:r>
          </a:p>
          <a:p>
            <a:pPr rtl="0">
              <a:lnSpc>
                <a:spcPct val="100000"/>
              </a:lnSpc>
              <a:spcBef>
                <a:spcPts val="0"/>
              </a:spcBef>
              <a:buNone/>
            </a:pPr>
            <a:endParaRPr sz="2666">
              <a:solidFill>
                <a:srgbClr val="000000"/>
              </a:solidFill>
              <a:latin typeface="Arial"/>
              <a:ea typeface="Arial"/>
              <a:cs typeface="Arial"/>
              <a:sym typeface="Arial"/>
            </a:endParaRPr>
          </a:p>
          <a:p>
            <a:pPr lvl="0" rtl="0">
              <a:lnSpc>
                <a:spcPct val="100000"/>
              </a:lnSpc>
              <a:spcBef>
                <a:spcPts val="0"/>
              </a:spcBef>
              <a:buNone/>
            </a:pPr>
            <a:endParaRPr/>
          </a:p>
          <a:p>
            <a:pPr rtl="0">
              <a:lnSpc>
                <a:spcPct val="100000"/>
              </a:lnSpc>
              <a:spcBef>
                <a:spcPts val="0"/>
              </a:spcBef>
              <a:buNone/>
            </a:pPr>
            <a:r>
              <a:rPr lang="en-US"/>
              <a:t>*</a:t>
            </a:r>
            <a:r>
              <a:rPr lang="en-US" sz="2666">
                <a:solidFill>
                  <a:srgbClr val="000000"/>
                </a:solidFill>
                <a:latin typeface="Arial"/>
                <a:ea typeface="Arial"/>
                <a:cs typeface="Arial"/>
                <a:sym typeface="Arial"/>
              </a:rPr>
              <a:t>Note that the vessels are not symmetrical. </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56150" y="0"/>
            <a:ext cx="9647699" cy="601199"/>
          </a:xfrm>
          <a:prstGeom prst="rect">
            <a:avLst/>
          </a:prstGeom>
        </p:spPr>
        <p:txBody>
          <a:bodyPr lIns="38100" tIns="38100" rIns="38100" bIns="38100" anchor="t" anchorCtr="0">
            <a:noAutofit/>
          </a:bodyPr>
          <a:lstStyle/>
          <a:p>
            <a:pPr rtl="0">
              <a:lnSpc>
                <a:spcPct val="100000"/>
              </a:lnSpc>
              <a:spcBef>
                <a:spcPts val="0"/>
              </a:spcBef>
              <a:buNone/>
            </a:pPr>
            <a:r>
              <a:rPr lang="en-US" sz="3400">
                <a:solidFill>
                  <a:srgbClr val="000000"/>
                </a:solidFill>
                <a:latin typeface="Arial"/>
                <a:ea typeface="Arial"/>
                <a:cs typeface="Arial"/>
                <a:sym typeface="Arial"/>
              </a:rPr>
              <a:t>Aorta and Its Branches</a:t>
            </a:r>
          </a:p>
        </p:txBody>
      </p:sp>
      <p:pic>
        <p:nvPicPr>
          <p:cNvPr id="231" name="Shape 231"/>
          <p:cNvPicPr preferRelativeResize="0"/>
          <p:nvPr/>
        </p:nvPicPr>
        <p:blipFill>
          <a:blip r:embed="rId3">
            <a:alphaModFix/>
          </a:blip>
          <a:stretch>
            <a:fillRect/>
          </a:stretch>
        </p:blipFill>
        <p:spPr>
          <a:xfrm>
            <a:off x="2295476" y="970925"/>
            <a:ext cx="5374650" cy="6649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170500" y="330225"/>
            <a:ext cx="5626499" cy="2656199"/>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00" b="1">
                <a:solidFill>
                  <a:srgbClr val="000000"/>
                </a:solidFill>
                <a:latin typeface="Arial"/>
                <a:ea typeface="Arial"/>
                <a:cs typeface="Arial"/>
                <a:sym typeface="Arial"/>
              </a:rPr>
              <a:t>Disorders of the Circulatory System</a:t>
            </a: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1. </a:t>
            </a:r>
            <a:r>
              <a:rPr lang="en-US" sz="2400" b="1">
                <a:solidFill>
                  <a:srgbClr val="000000"/>
                </a:solidFill>
                <a:latin typeface="Arial"/>
                <a:ea typeface="Arial"/>
                <a:cs typeface="Arial"/>
                <a:sym typeface="Arial"/>
              </a:rPr>
              <a:t>MVP - mitral valve prolapse</a:t>
            </a:r>
            <a:r>
              <a:rPr lang="en-US" sz="2400">
                <a:solidFill>
                  <a:srgbClr val="000000"/>
                </a:solidFill>
                <a:latin typeface="Arial"/>
                <a:ea typeface="Arial"/>
                <a:cs typeface="Arial"/>
                <a:sym typeface="Arial"/>
              </a:rPr>
              <a:t>,</a:t>
            </a:r>
            <a:r>
              <a:rPr lang="en-US" sz="2400"/>
              <a:t> valve shifts out of place</a:t>
            </a:r>
            <a:r>
              <a:rPr lang="en-US" sz="2400">
                <a:solidFill>
                  <a:srgbClr val="000000"/>
                </a:solidFill>
                <a:latin typeface="Arial"/>
                <a:ea typeface="Arial"/>
                <a:cs typeface="Arial"/>
                <a:sym typeface="Arial"/>
              </a:rPr>
              <a:t>; this creates a clicking sound at the end of a contraction.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endParaRPr lang="en-US" sz="2400">
              <a:solidFill>
                <a:srgbClr val="000000"/>
              </a:solidFill>
              <a:latin typeface="Arial"/>
              <a:ea typeface="Arial"/>
              <a:cs typeface="Arial"/>
              <a:sym typeface="Arial"/>
            </a:endParaRPr>
          </a:p>
          <a:p>
            <a:pPr rtl="0">
              <a:spcBef>
                <a:spcPts val="0"/>
              </a:spcBef>
              <a:buNone/>
            </a:pPr>
            <a:endParaRPr sz="2400">
              <a:solidFill>
                <a:srgbClr val="000000"/>
              </a:solidFill>
              <a:latin typeface="Arial"/>
              <a:ea typeface="Arial"/>
              <a:cs typeface="Arial"/>
              <a:sym typeface="Arial"/>
            </a:endParaRPr>
          </a:p>
        </p:txBody>
      </p:sp>
      <p:sp>
        <p:nvSpPr>
          <p:cNvPr id="237" name="Shape 237"/>
          <p:cNvSpPr txBox="1"/>
          <p:nvPr/>
        </p:nvSpPr>
        <p:spPr>
          <a:xfrm>
            <a:off x="3290125" y="968525"/>
            <a:ext cx="3657600" cy="457200"/>
          </a:xfrm>
          <a:prstGeom prst="rect">
            <a:avLst/>
          </a:prstGeom>
          <a:noFill/>
          <a:ln>
            <a:noFill/>
          </a:ln>
        </p:spPr>
        <p:txBody>
          <a:bodyPr lIns="91425" tIns="91425" rIns="91425" bIns="91425" anchor="t" anchorCtr="0">
            <a:noAutofit/>
          </a:bodyPr>
          <a:lstStyle/>
          <a:p>
            <a:pPr>
              <a:spcBef>
                <a:spcPts val="0"/>
              </a:spcBef>
              <a:buNone/>
            </a:pPr>
            <a:endParaRPr/>
          </a:p>
        </p:txBody>
      </p:sp>
      <p:pic>
        <p:nvPicPr>
          <p:cNvPr id="238" name="Shape 238"/>
          <p:cNvPicPr preferRelativeResize="0"/>
          <p:nvPr/>
        </p:nvPicPr>
        <p:blipFill>
          <a:blip r:embed="rId3">
            <a:alphaModFix/>
          </a:blip>
          <a:stretch>
            <a:fillRect/>
          </a:stretch>
        </p:blipFill>
        <p:spPr>
          <a:xfrm>
            <a:off x="5697025" y="330225"/>
            <a:ext cx="4381500" cy="2857500"/>
          </a:xfrm>
          <a:prstGeom prst="rect">
            <a:avLst/>
          </a:prstGeom>
          <a:noFill/>
          <a:ln>
            <a:noFill/>
          </a:ln>
        </p:spPr>
      </p:pic>
      <p:sp>
        <p:nvSpPr>
          <p:cNvPr id="239" name="Shape 239"/>
          <p:cNvSpPr txBox="1"/>
          <p:nvPr/>
        </p:nvSpPr>
        <p:spPr>
          <a:xfrm>
            <a:off x="311975" y="3574975"/>
            <a:ext cx="9215100" cy="2116199"/>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chemeClr val="dk1"/>
                </a:solidFill>
              </a:rPr>
              <a:t>2. </a:t>
            </a:r>
            <a:r>
              <a:rPr lang="en-US" sz="2400" b="1">
                <a:solidFill>
                  <a:schemeClr val="dk1"/>
                </a:solidFill>
              </a:rPr>
              <a:t>Heart Murmurs </a:t>
            </a:r>
            <a:r>
              <a:rPr lang="en-US" sz="2400">
                <a:solidFill>
                  <a:schemeClr val="dk1"/>
                </a:solidFill>
              </a:rPr>
              <a:t>– A heart murmur is an extra or unusual sound heard during a heartbeat which is not dangerous. Murmurs range from very faint to very loud. Sometimes they sound like a whooshing or swishing noise. </a:t>
            </a:r>
          </a:p>
          <a:p>
            <a:pPr lvl="0" rtl="0">
              <a:spcBef>
                <a:spcPts val="0"/>
              </a:spcBef>
              <a:buClr>
                <a:schemeClr val="dk1"/>
              </a:buClr>
              <a:buSzPct val="45833"/>
              <a:buFont typeface="Arial"/>
              <a:buNone/>
            </a:pPr>
            <a:r>
              <a:rPr lang="en-US" sz="2400">
                <a:solidFill>
                  <a:schemeClr val="dk1"/>
                </a:solidFill>
              </a:rPr>
              <a:t>    </a:t>
            </a:r>
            <a:r>
              <a:rPr lang="en-US" sz="2400" i="1">
                <a:solidFill>
                  <a:schemeClr val="dk1"/>
                </a:solidFill>
              </a:rPr>
              <a:t>*may or may not be a valve problem</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p:nvPr/>
        </p:nvSpPr>
        <p:spPr>
          <a:xfrm>
            <a:off x="441525" y="370325"/>
            <a:ext cx="9457200" cy="2350199"/>
          </a:xfrm>
          <a:prstGeom prst="rect">
            <a:avLst/>
          </a:prstGeom>
          <a:noFill/>
          <a:ln>
            <a:noFill/>
          </a:ln>
        </p:spPr>
        <p:txBody>
          <a:bodyPr lIns="91425" tIns="91425" rIns="91425" bIns="91425" anchor="t" anchorCtr="0">
            <a:noAutofit/>
          </a:bodyPr>
          <a:lstStyle/>
          <a:p>
            <a:pPr lvl="0" rtl="0">
              <a:spcBef>
                <a:spcPts val="0"/>
              </a:spcBef>
              <a:buClr>
                <a:schemeClr val="dk1"/>
              </a:buClr>
              <a:buSzPct val="39285"/>
              <a:buFont typeface="Arial"/>
              <a:buNone/>
            </a:pPr>
            <a:r>
              <a:rPr lang="en-US" sz="2800" b="1">
                <a:solidFill>
                  <a:schemeClr val="dk1"/>
                </a:solidFill>
              </a:rPr>
              <a:t>3.  Mitral or aortic regurgitation</a:t>
            </a:r>
            <a:r>
              <a:rPr lang="en-US" sz="2400">
                <a:solidFill>
                  <a:schemeClr val="dk1"/>
                </a:solidFill>
              </a:rPr>
              <a:t>: Regurgitation (backward flow) of blood can occur with mitral valve prolapse or mitral valve or aortic stenosis. To counteract this back flow, the heart must work harder to force blood through the damaged valve. Over time, this can weaken and/or enlarge the heart and can lead to heart failure.</a:t>
            </a:r>
            <a:br>
              <a:rPr lang="en-US" sz="2400">
                <a:solidFill>
                  <a:schemeClr val="dk1"/>
                </a:solidFill>
              </a:rPr>
            </a:br>
            <a:endParaRPr lang="en-US" sz="2400">
              <a:solidFill>
                <a:schemeClr val="dk1"/>
              </a:solidFill>
            </a:endParaRPr>
          </a:p>
          <a:p>
            <a:pPr>
              <a:spcBef>
                <a:spcPts val="0"/>
              </a:spcBef>
              <a:buNone/>
            </a:pPr>
            <a:endParaRPr/>
          </a:p>
        </p:txBody>
      </p:sp>
      <p:pic>
        <p:nvPicPr>
          <p:cNvPr id="245" name="Shape 245"/>
          <p:cNvPicPr preferRelativeResize="0"/>
          <p:nvPr/>
        </p:nvPicPr>
        <p:blipFill>
          <a:blip r:embed="rId3">
            <a:alphaModFix/>
          </a:blip>
          <a:stretch>
            <a:fillRect/>
          </a:stretch>
        </p:blipFill>
        <p:spPr>
          <a:xfrm>
            <a:off x="4078550" y="2889808"/>
            <a:ext cx="4894524" cy="4323474"/>
          </a:xfrm>
          <a:prstGeom prst="rect">
            <a:avLst/>
          </a:prstGeom>
          <a:noFill/>
          <a:ln>
            <a:noFill/>
          </a:ln>
        </p:spPr>
      </p:pic>
      <p:sp>
        <p:nvSpPr>
          <p:cNvPr id="246" name="Shape 246"/>
          <p:cNvSpPr txBox="1"/>
          <p:nvPr/>
        </p:nvSpPr>
        <p:spPr>
          <a:xfrm>
            <a:off x="997000" y="4201675"/>
            <a:ext cx="2264699" cy="2207699"/>
          </a:xfrm>
          <a:prstGeom prst="rect">
            <a:avLst/>
          </a:prstGeom>
          <a:noFill/>
          <a:ln>
            <a:noFill/>
          </a:ln>
        </p:spPr>
        <p:txBody>
          <a:bodyPr lIns="91425" tIns="91425" rIns="91425" bIns="91425" anchor="t" anchorCtr="0">
            <a:noAutofit/>
          </a:bodyPr>
          <a:lstStyle/>
          <a:p>
            <a:pPr>
              <a:spcBef>
                <a:spcPts val="0"/>
              </a:spcBef>
              <a:buNone/>
            </a:pPr>
            <a:r>
              <a:rPr lang="en-US" sz="2400" i="1"/>
              <a:t>This is also called a leaking valve.</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56675" y="113975"/>
            <a:ext cx="9728100" cy="1466999"/>
          </a:xfrm>
          <a:prstGeom prst="rect">
            <a:avLst/>
          </a:prstGeom>
          <a:noFill/>
          <a:ln>
            <a:noFill/>
          </a:ln>
        </p:spPr>
        <p:txBody>
          <a:bodyPr lIns="91425" tIns="91425" rIns="91425" bIns="91425" anchor="t" anchorCtr="0">
            <a:noAutofit/>
          </a:bodyPr>
          <a:lstStyle/>
          <a:p>
            <a:pPr lvl="0" rtl="0">
              <a:spcBef>
                <a:spcPts val="0"/>
              </a:spcBef>
              <a:buNone/>
            </a:pPr>
            <a:r>
              <a:rPr lang="en-US" sz="3000"/>
              <a:t>Valve Replacement Surgery</a:t>
            </a:r>
          </a:p>
          <a:p>
            <a:pPr lvl="0" rtl="0">
              <a:spcBef>
                <a:spcPts val="0"/>
              </a:spcBef>
              <a:buNone/>
            </a:pPr>
            <a:endParaRPr sz="2400"/>
          </a:p>
          <a:p>
            <a:pPr>
              <a:spcBef>
                <a:spcPts val="0"/>
              </a:spcBef>
              <a:buNone/>
            </a:pPr>
            <a:r>
              <a:rPr lang="en-US" sz="2400"/>
              <a:t>Valves can be replaced with biological tissue or with mechanical valves</a:t>
            </a:r>
          </a:p>
        </p:txBody>
      </p:sp>
      <p:pic>
        <p:nvPicPr>
          <p:cNvPr id="252" name="Shape 252"/>
          <p:cNvPicPr preferRelativeResize="0"/>
          <p:nvPr/>
        </p:nvPicPr>
        <p:blipFill>
          <a:blip r:embed="rId3">
            <a:alphaModFix/>
          </a:blip>
          <a:stretch>
            <a:fillRect/>
          </a:stretch>
        </p:blipFill>
        <p:spPr>
          <a:xfrm>
            <a:off x="156675" y="1580975"/>
            <a:ext cx="6820023" cy="5115025"/>
          </a:xfrm>
          <a:prstGeom prst="rect">
            <a:avLst/>
          </a:prstGeom>
          <a:noFill/>
          <a:ln>
            <a:noFill/>
          </a:ln>
        </p:spPr>
      </p:pic>
      <p:pic>
        <p:nvPicPr>
          <p:cNvPr id="253" name="Shape 253"/>
          <p:cNvPicPr preferRelativeResize="0"/>
          <p:nvPr/>
        </p:nvPicPr>
        <p:blipFill>
          <a:blip r:embed="rId4">
            <a:alphaModFix/>
          </a:blip>
          <a:stretch>
            <a:fillRect/>
          </a:stretch>
        </p:blipFill>
        <p:spPr>
          <a:xfrm>
            <a:off x="5217525" y="1666875"/>
            <a:ext cx="4667250" cy="4286250"/>
          </a:xfrm>
          <a:prstGeom prst="rect">
            <a:avLst/>
          </a:prstGeom>
          <a:noFill/>
          <a:ln>
            <a:noFill/>
          </a:ln>
        </p:spPr>
      </p:pic>
      <p:sp>
        <p:nvSpPr>
          <p:cNvPr id="254" name="Shape 254"/>
          <p:cNvSpPr txBox="1"/>
          <p:nvPr/>
        </p:nvSpPr>
        <p:spPr>
          <a:xfrm>
            <a:off x="567225" y="6836650"/>
            <a:ext cx="6409499" cy="569699"/>
          </a:xfrm>
          <a:prstGeom prst="rect">
            <a:avLst/>
          </a:prstGeom>
          <a:noFill/>
          <a:ln>
            <a:noFill/>
          </a:ln>
        </p:spPr>
        <p:txBody>
          <a:bodyPr lIns="91425" tIns="91425" rIns="91425" bIns="91425" anchor="t" anchorCtr="0">
            <a:noAutofit/>
          </a:bodyPr>
          <a:lstStyle/>
          <a:p>
            <a:pPr>
              <a:spcBef>
                <a:spcPts val="0"/>
              </a:spcBef>
              <a:buNone/>
            </a:pPr>
            <a:r>
              <a:rPr lang="en-US" sz="1800" u="sng">
                <a:solidFill>
                  <a:schemeClr val="hlink"/>
                </a:solidFill>
                <a:hlinkClick r:id="rId5"/>
              </a:rPr>
              <a:t>See video of an aortic valve replacement</a:t>
            </a:r>
            <a:r>
              <a:rPr lang="en-US" sz="1800"/>
              <a:t>   (13 minutes)</a:t>
            </a:r>
            <a:br>
              <a:rPr lang="en-US" sz="1800"/>
            </a:br>
            <a:r>
              <a:rPr lang="en-US" sz="1800"/>
              <a:t>                                           Protip - speed up video </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p:cNvPicPr preferRelativeResize="0"/>
          <p:nvPr/>
        </p:nvPicPr>
        <p:blipFill>
          <a:blip r:embed="rId3">
            <a:alphaModFix/>
          </a:blip>
          <a:stretch>
            <a:fillRect/>
          </a:stretch>
        </p:blipFill>
        <p:spPr>
          <a:xfrm>
            <a:off x="874487" y="1141279"/>
            <a:ext cx="8524974" cy="4755324"/>
          </a:xfrm>
          <a:prstGeom prst="rect">
            <a:avLst/>
          </a:prstGeom>
          <a:noFill/>
          <a:ln>
            <a:noFill/>
          </a:ln>
        </p:spPr>
      </p:pic>
      <p:sp>
        <p:nvSpPr>
          <p:cNvPr id="260" name="Shape 260"/>
          <p:cNvSpPr txBox="1"/>
          <p:nvPr/>
        </p:nvSpPr>
        <p:spPr>
          <a:xfrm>
            <a:off x="322750" y="199400"/>
            <a:ext cx="8859299" cy="683699"/>
          </a:xfrm>
          <a:prstGeom prst="rect">
            <a:avLst/>
          </a:prstGeom>
          <a:noFill/>
          <a:ln>
            <a:noFill/>
          </a:ln>
        </p:spPr>
        <p:txBody>
          <a:bodyPr lIns="91425" tIns="91425" rIns="91425" bIns="91425" anchor="t" anchorCtr="0">
            <a:noAutofit/>
          </a:bodyPr>
          <a:lstStyle/>
          <a:p>
            <a:pPr lvl="0" rtl="0">
              <a:spcBef>
                <a:spcPts val="0"/>
              </a:spcBef>
              <a:buClr>
                <a:schemeClr val="dk1"/>
              </a:buClr>
              <a:buSzPct val="36666"/>
              <a:buFont typeface="Arial"/>
              <a:buNone/>
            </a:pPr>
            <a:r>
              <a:rPr lang="en-US" sz="3000"/>
              <a:t>Transcatheter Aortic Valve Replacement (TAVR)</a:t>
            </a:r>
          </a:p>
          <a:p>
            <a:pPr>
              <a:spcBef>
                <a:spcPts val="0"/>
              </a:spcBef>
              <a:buNone/>
            </a:pPr>
            <a:endParaRPr/>
          </a:p>
        </p:txBody>
      </p:sp>
      <p:sp>
        <p:nvSpPr>
          <p:cNvPr id="261" name="Shape 261"/>
          <p:cNvSpPr txBox="1"/>
          <p:nvPr/>
        </p:nvSpPr>
        <p:spPr>
          <a:xfrm>
            <a:off x="529425" y="6154775"/>
            <a:ext cx="9215100" cy="1210499"/>
          </a:xfrm>
          <a:prstGeom prst="rect">
            <a:avLst/>
          </a:prstGeom>
          <a:noFill/>
          <a:ln>
            <a:noFill/>
          </a:ln>
        </p:spPr>
        <p:txBody>
          <a:bodyPr lIns="91425" tIns="91425" rIns="91425" bIns="91425" anchor="t" anchorCtr="0">
            <a:noAutofit/>
          </a:bodyPr>
          <a:lstStyle/>
          <a:p>
            <a:pPr>
              <a:spcBef>
                <a:spcPts val="0"/>
              </a:spcBef>
              <a:buNone/>
            </a:pPr>
            <a:r>
              <a:rPr lang="en-US" sz="1200"/>
              <a:t>During a TAVR procedure, a very small incision is made in the groin to access the femoral artery or the chest (transapical approach). The cardiologist uses catheters and wires to place the balloon-expandable valve across the old diseased native valve, with the heart still beating. Crimped to the balloon device is the collapsed replacement valve. The surgeon then deploys the new valve within the diseased valve by expanding the balloon together with the new valve. He then secures it into place inside the old valve, displacing the old valve out of the way. In addition, the new valve starts to work as a normal valve should as soon as the balloon is deflated. Most of the time, the patients feel immediately better </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p:nvPr/>
        </p:nvSpPr>
        <p:spPr>
          <a:xfrm>
            <a:off x="526550" y="448650"/>
            <a:ext cx="9183300" cy="1317600"/>
          </a:xfrm>
          <a:prstGeom prst="rect">
            <a:avLst/>
          </a:prstGeom>
          <a:noFill/>
          <a:ln>
            <a:noFill/>
          </a:ln>
        </p:spPr>
        <p:txBody>
          <a:bodyPr lIns="38100" tIns="38100" rIns="38100" bIns="38100" anchor="t" anchorCtr="0">
            <a:noAutofit/>
          </a:bodyPr>
          <a:lstStyle/>
          <a:p>
            <a:pPr lvl="0" rtl="0">
              <a:lnSpc>
                <a:spcPct val="100000"/>
              </a:lnSpc>
              <a:spcBef>
                <a:spcPts val="0"/>
              </a:spcBef>
              <a:buNone/>
            </a:pPr>
            <a:r>
              <a:rPr lang="en-US" sz="2666"/>
              <a:t>4</a:t>
            </a:r>
            <a:r>
              <a:rPr lang="en-US" sz="2666">
                <a:solidFill>
                  <a:srgbClr val="000000"/>
                </a:solidFill>
                <a:latin typeface="Arial"/>
                <a:ea typeface="Arial"/>
                <a:cs typeface="Arial"/>
                <a:sym typeface="Arial"/>
              </a:rPr>
              <a:t>. </a:t>
            </a:r>
            <a:r>
              <a:rPr lang="en-US" sz="2666" b="1">
                <a:solidFill>
                  <a:srgbClr val="000000"/>
                </a:solidFill>
                <a:latin typeface="Arial"/>
                <a:ea typeface="Arial"/>
                <a:cs typeface="Arial"/>
                <a:sym typeface="Arial"/>
              </a:rPr>
              <a:t>Myocardial Infarction (MI) </a:t>
            </a:r>
            <a:r>
              <a:rPr lang="en-US" sz="2666">
                <a:solidFill>
                  <a:srgbClr val="000000"/>
                </a:solidFill>
                <a:latin typeface="Arial"/>
                <a:ea typeface="Arial"/>
                <a:cs typeface="Arial"/>
                <a:sym typeface="Arial"/>
              </a:rPr>
              <a:t>- a</a:t>
            </a:r>
            <a:r>
              <a:rPr lang="en-US" sz="2666"/>
              <a:t>n </a:t>
            </a:r>
            <a:r>
              <a:rPr lang="en-US" sz="2666">
                <a:solidFill>
                  <a:srgbClr val="000000"/>
                </a:solidFill>
                <a:latin typeface="Arial"/>
                <a:ea typeface="Arial"/>
                <a:cs typeface="Arial"/>
                <a:sym typeface="Arial"/>
              </a:rPr>
              <a:t>obstruc</a:t>
            </a:r>
            <a:r>
              <a:rPr lang="en-US" sz="2666"/>
              <a:t>tion to the</a:t>
            </a:r>
            <a:r>
              <a:rPr lang="en-US" sz="2666">
                <a:solidFill>
                  <a:srgbClr val="000000"/>
                </a:solidFill>
                <a:latin typeface="Arial"/>
                <a:ea typeface="Arial"/>
                <a:cs typeface="Arial"/>
                <a:sym typeface="Arial"/>
              </a:rPr>
              <a:t> coronary artery, commonly called a “heart attack”</a:t>
            </a:r>
          </a:p>
        </p:txBody>
      </p:sp>
      <p:pic>
        <p:nvPicPr>
          <p:cNvPr id="267" name="Shape 267"/>
          <p:cNvPicPr preferRelativeResize="0"/>
          <p:nvPr/>
        </p:nvPicPr>
        <p:blipFill>
          <a:blip r:embed="rId3">
            <a:alphaModFix/>
          </a:blip>
          <a:stretch>
            <a:fillRect/>
          </a:stretch>
        </p:blipFill>
        <p:spPr>
          <a:xfrm>
            <a:off x="526550" y="1766250"/>
            <a:ext cx="7089249" cy="4842500"/>
          </a:xfrm>
          <a:prstGeom prst="rect">
            <a:avLst/>
          </a:prstGeom>
          <a:noFill/>
          <a:ln>
            <a:noFill/>
          </a:ln>
        </p:spPr>
      </p:pic>
      <p:sp>
        <p:nvSpPr>
          <p:cNvPr id="268" name="Shape 268"/>
          <p:cNvSpPr txBox="1"/>
          <p:nvPr/>
        </p:nvSpPr>
        <p:spPr>
          <a:xfrm>
            <a:off x="8132750" y="1623725"/>
            <a:ext cx="1880099" cy="4016399"/>
          </a:xfrm>
          <a:prstGeom prst="rect">
            <a:avLst/>
          </a:prstGeom>
          <a:noFill/>
          <a:ln>
            <a:noFill/>
          </a:ln>
        </p:spPr>
        <p:txBody>
          <a:bodyPr lIns="91425" tIns="91425" rIns="91425" bIns="91425" anchor="t" anchorCtr="0">
            <a:noAutofit/>
          </a:bodyPr>
          <a:lstStyle/>
          <a:p>
            <a:pPr lvl="0" rtl="0">
              <a:spcBef>
                <a:spcPts val="0"/>
              </a:spcBef>
              <a:buNone/>
            </a:pPr>
            <a:r>
              <a:rPr lang="en-US" sz="1800"/>
              <a:t>Treatment can involve a bypass graft to restore blood flow to the heart. </a:t>
            </a:r>
          </a:p>
          <a:p>
            <a:pPr lvl="0" rtl="0">
              <a:spcBef>
                <a:spcPts val="0"/>
              </a:spcBef>
              <a:buNone/>
            </a:pPr>
            <a:endParaRPr sz="1800"/>
          </a:p>
          <a:p>
            <a:pPr>
              <a:spcBef>
                <a:spcPts val="0"/>
              </a:spcBef>
              <a:buNone/>
            </a:pPr>
            <a:r>
              <a:rPr lang="en-US" sz="1800"/>
              <a:t>Double or Quadruple refers to how many vessels have been bypassed. </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204200" y="407400"/>
            <a:ext cx="9851700" cy="3124799"/>
          </a:xfrm>
          <a:prstGeom prst="rect">
            <a:avLst/>
          </a:prstGeom>
        </p:spPr>
        <p:txBody>
          <a:bodyPr lIns="38100" tIns="38100" rIns="38100" bIns="38100" anchor="t" anchorCtr="0">
            <a:noAutofit/>
          </a:bodyPr>
          <a:lstStyle/>
          <a:p>
            <a:pPr lvl="0" rtl="0">
              <a:lnSpc>
                <a:spcPct val="100000"/>
              </a:lnSpc>
              <a:spcBef>
                <a:spcPts val="0"/>
              </a:spcBef>
              <a:buNone/>
            </a:pPr>
            <a:r>
              <a:rPr lang="en-US" sz="2400"/>
              <a:t>5</a:t>
            </a:r>
            <a:r>
              <a:rPr lang="en-US" sz="2400">
                <a:solidFill>
                  <a:srgbClr val="000000"/>
                </a:solidFill>
                <a:latin typeface="Arial"/>
                <a:ea typeface="Arial"/>
                <a:cs typeface="Arial"/>
                <a:sym typeface="Arial"/>
              </a:rPr>
              <a:t>. Atherosclerosis – deposits of fatty materials such as cholesterol form a “plaque” in the arteries which reduces blood flow. </a:t>
            </a:r>
            <a:r>
              <a:rPr lang="en-US" sz="2400"/>
              <a:t>Also</a:t>
            </a:r>
            <a:r>
              <a:rPr lang="en-US" sz="2400">
                <a:solidFill>
                  <a:srgbClr val="000000"/>
                </a:solidFill>
                <a:latin typeface="Arial"/>
                <a:ea typeface="Arial"/>
                <a:cs typeface="Arial"/>
                <a:sym typeface="Arial"/>
              </a:rPr>
              <a:t> called </a:t>
            </a:r>
            <a:r>
              <a:rPr lang="en-US" sz="2400" b="1">
                <a:solidFill>
                  <a:srgbClr val="000000"/>
                </a:solidFill>
                <a:latin typeface="Arial"/>
                <a:ea typeface="Arial"/>
                <a:cs typeface="Arial"/>
                <a:sym typeface="Arial"/>
              </a:rPr>
              <a:t>arteriosclerosis.</a:t>
            </a:r>
            <a:r>
              <a:rPr lang="en-US" sz="2400">
                <a:solidFill>
                  <a:srgbClr val="000000"/>
                </a:solidFill>
                <a:latin typeface="Arial"/>
                <a:ea typeface="Arial"/>
                <a:cs typeface="Arial"/>
                <a:sym typeface="Arial"/>
              </a:rPr>
              <a:t> </a:t>
            </a:r>
          </a:p>
          <a:p>
            <a:pPr lvl="0" rtl="0">
              <a:lnSpc>
                <a:spcPct val="100000"/>
              </a:lnSpc>
              <a:spcBef>
                <a:spcPts val="0"/>
              </a:spcBef>
              <a:buNone/>
            </a:pPr>
            <a:endParaRPr sz="2400"/>
          </a:p>
          <a:p>
            <a:pPr rtl="0">
              <a:lnSpc>
                <a:spcPct val="100000"/>
              </a:lnSpc>
              <a:spcBef>
                <a:spcPts val="0"/>
              </a:spcBef>
              <a:buNone/>
            </a:pPr>
            <a:r>
              <a:rPr lang="en-US" sz="2400">
                <a:solidFill>
                  <a:srgbClr val="000000"/>
                </a:solidFill>
                <a:latin typeface="Arial"/>
                <a:ea typeface="Arial"/>
                <a:cs typeface="Arial"/>
                <a:sym typeface="Arial"/>
              </a:rPr>
              <a:t>Treatment: Angioplasty, where a catheter is inserted into the artery and a balloon is used to stretch the walls open.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t>
            </a:r>
            <a:r>
              <a:rPr lang="en-US" sz="1800" i="1" u="sng">
                <a:solidFill>
                  <a:srgbClr val="0000FF"/>
                </a:solidFill>
                <a:latin typeface="Arial"/>
                <a:ea typeface="Arial"/>
                <a:cs typeface="Arial"/>
                <a:sym typeface="Arial"/>
                <a:hlinkClick r:id="rId3"/>
              </a:rPr>
              <a:t>Video Showing a Stent and Angioplasty</a:t>
            </a:r>
            <a:r>
              <a:rPr lang="en-US" sz="1800" i="1">
                <a:solidFill>
                  <a:srgbClr val="000000"/>
                </a:solidFill>
                <a:latin typeface="Arial"/>
                <a:ea typeface="Arial"/>
                <a:cs typeface="Arial"/>
                <a:sym typeface="Arial"/>
              </a:rPr>
              <a:t> (Mayo Clinic)</a:t>
            </a: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r>
            <a:br>
              <a:rPr lang="en-US" sz="2400">
                <a:solidFill>
                  <a:srgbClr val="000000"/>
                </a:solidFill>
                <a:latin typeface="Arial"/>
                <a:ea typeface="Arial"/>
                <a:cs typeface="Arial"/>
                <a:sym typeface="Arial"/>
              </a:rPr>
            </a:br>
            <a:endParaRPr lang="en-US" sz="2400">
              <a:solidFill>
                <a:srgbClr val="000000"/>
              </a:solidFill>
              <a:latin typeface="Arial"/>
              <a:ea typeface="Arial"/>
              <a:cs typeface="Arial"/>
              <a:sym typeface="Arial"/>
            </a:endParaRPr>
          </a:p>
        </p:txBody>
      </p:sp>
      <p:pic>
        <p:nvPicPr>
          <p:cNvPr id="274" name="Shape 274"/>
          <p:cNvPicPr preferRelativeResize="0"/>
          <p:nvPr/>
        </p:nvPicPr>
        <p:blipFill>
          <a:blip r:embed="rId4">
            <a:alphaModFix/>
          </a:blip>
          <a:stretch>
            <a:fillRect/>
          </a:stretch>
        </p:blipFill>
        <p:spPr>
          <a:xfrm>
            <a:off x="639725" y="3628400"/>
            <a:ext cx="3810000" cy="3810000"/>
          </a:xfrm>
          <a:prstGeom prst="rect">
            <a:avLst/>
          </a:prstGeom>
          <a:noFill/>
          <a:ln>
            <a:noFill/>
          </a:ln>
        </p:spPr>
      </p:pic>
      <p:pic>
        <p:nvPicPr>
          <p:cNvPr id="275" name="Shape 275"/>
          <p:cNvPicPr preferRelativeResize="0"/>
          <p:nvPr/>
        </p:nvPicPr>
        <p:blipFill>
          <a:blip r:embed="rId5">
            <a:alphaModFix/>
          </a:blip>
          <a:stretch>
            <a:fillRect/>
          </a:stretch>
        </p:blipFill>
        <p:spPr>
          <a:xfrm>
            <a:off x="5154725" y="3785525"/>
            <a:ext cx="4686275" cy="3749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Shape 39"/>
          <p:cNvPicPr preferRelativeResize="0"/>
          <p:nvPr/>
        </p:nvPicPr>
        <p:blipFill>
          <a:blip r:embed="rId3">
            <a:alphaModFix/>
          </a:blip>
          <a:stretch>
            <a:fillRect/>
          </a:stretch>
        </p:blipFill>
        <p:spPr>
          <a:xfrm>
            <a:off x="1422400" y="304800"/>
            <a:ext cx="6553974" cy="4102375"/>
          </a:xfrm>
          <a:prstGeom prst="rect">
            <a:avLst/>
          </a:prstGeom>
          <a:noFill/>
          <a:ln>
            <a:noFill/>
          </a:ln>
        </p:spPr>
      </p:pic>
      <p:sp>
        <p:nvSpPr>
          <p:cNvPr id="40" name="Shape 40"/>
          <p:cNvSpPr txBox="1"/>
          <p:nvPr/>
        </p:nvSpPr>
        <p:spPr>
          <a:xfrm>
            <a:off x="304800" y="4673575"/>
            <a:ext cx="4550224" cy="2883174"/>
          </a:xfrm>
          <a:prstGeom prst="rect">
            <a:avLst/>
          </a:prstGeom>
          <a:noFill/>
          <a:ln>
            <a:noFill/>
          </a:ln>
        </p:spPr>
        <p:txBody>
          <a:bodyPr lIns="38100" tIns="38100" rIns="38100" bIns="38100" anchor="t" anchorCtr="0">
            <a:noAutofit/>
          </a:bodyPr>
          <a:lstStyle/>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Right Atrium </a:t>
            </a:r>
          </a:p>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Right Atrioventricular Valve (Tricuspid Valve) </a:t>
            </a:r>
          </a:p>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Right Ventricle </a:t>
            </a:r>
          </a:p>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Left Atrium </a:t>
            </a:r>
          </a:p>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Left Atrioventricular Valve (Mitral Valve) </a:t>
            </a:r>
          </a:p>
          <a:p>
            <a:pPr marL="381000" marR="0" lvl="0" indent="-177800" algn="l" rtl="0">
              <a:lnSpc>
                <a:spcPct val="120138"/>
              </a:lnSpc>
              <a:spcBef>
                <a:spcPts val="0"/>
              </a:spcBef>
              <a:spcAft>
                <a:spcPts val="0"/>
              </a:spcAft>
              <a:buClr>
                <a:srgbClr val="000000"/>
              </a:buClr>
              <a:buSzPct val="100000"/>
              <a:buFont typeface="Arial"/>
              <a:buAutoNum type="arabicPeriod"/>
            </a:pPr>
            <a:r>
              <a:rPr lang="en-US" sz="2000">
                <a:solidFill>
                  <a:srgbClr val="000000"/>
                </a:solidFill>
                <a:latin typeface="Arial"/>
                <a:ea typeface="Arial"/>
                <a:cs typeface="Arial"/>
                <a:sym typeface="Arial"/>
              </a:rPr>
              <a:t>Left Ventricle</a:t>
            </a:r>
          </a:p>
          <a:p>
            <a:pPr marL="0" marR="0" indent="0" algn="l" rtl="0">
              <a:lnSpc>
                <a:spcPct val="120138"/>
              </a:lnSpc>
              <a:spcBef>
                <a:spcPts val="0"/>
              </a:spcBef>
              <a:spcAft>
                <a:spcPts val="0"/>
              </a:spcAft>
              <a:buNone/>
            </a:pPr>
            <a:endParaRPr sz="2000">
              <a:solidFill>
                <a:srgbClr val="000000"/>
              </a:solidFill>
              <a:latin typeface="Arial"/>
              <a:ea typeface="Arial"/>
              <a:cs typeface="Arial"/>
              <a:sym typeface="Arial"/>
            </a:endParaRPr>
          </a:p>
        </p:txBody>
      </p:sp>
      <p:sp>
        <p:nvSpPr>
          <p:cNvPr id="41" name="Shape 41"/>
          <p:cNvSpPr txBox="1"/>
          <p:nvPr/>
        </p:nvSpPr>
        <p:spPr>
          <a:xfrm>
            <a:off x="5994400" y="4470400"/>
            <a:ext cx="3701850" cy="1766775"/>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7. Papillary Muscle</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8.Chordae Tendinae</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9. Mitral Valve cusps</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204200" y="407400"/>
            <a:ext cx="9851700" cy="1002599"/>
          </a:xfrm>
          <a:prstGeom prst="rect">
            <a:avLst/>
          </a:prstGeom>
        </p:spPr>
        <p:txBody>
          <a:bodyPr lIns="38100" tIns="38100" rIns="38100" bIns="38100" anchor="t" anchorCtr="0">
            <a:noAutofit/>
          </a:bodyPr>
          <a:lstStyle/>
          <a:p>
            <a:pPr lvl="0" rtl="0">
              <a:lnSpc>
                <a:spcPct val="100000"/>
              </a:lnSpc>
              <a:spcBef>
                <a:spcPts val="0"/>
              </a:spcBef>
              <a:buNone/>
            </a:pPr>
            <a:r>
              <a:rPr lang="en-US" sz="2400"/>
              <a:t>6</a:t>
            </a:r>
            <a:r>
              <a:rPr lang="en-US" sz="2400">
                <a:solidFill>
                  <a:srgbClr val="000000"/>
                </a:solidFill>
                <a:latin typeface="Arial"/>
                <a:ea typeface="Arial"/>
                <a:cs typeface="Arial"/>
                <a:sym typeface="Arial"/>
              </a:rPr>
              <a:t>. Hypertension – high blood pressure, the force within the arteries is too high. A sphygmomanometer can be used to diagnose hypertension</a:t>
            </a:r>
          </a:p>
        </p:txBody>
      </p:sp>
      <p:sp>
        <p:nvSpPr>
          <p:cNvPr id="281" name="Shape 281"/>
          <p:cNvSpPr txBox="1"/>
          <p:nvPr/>
        </p:nvSpPr>
        <p:spPr>
          <a:xfrm>
            <a:off x="204200" y="1768825"/>
            <a:ext cx="9475800" cy="1347299"/>
          </a:xfrm>
          <a:prstGeom prst="rect">
            <a:avLst/>
          </a:prstGeom>
          <a:noFill/>
          <a:ln>
            <a:noFill/>
          </a:ln>
        </p:spPr>
        <p:txBody>
          <a:bodyPr lIns="91425" tIns="91425" rIns="91425" bIns="91425" anchor="t" anchorCtr="0">
            <a:noAutofit/>
          </a:bodyPr>
          <a:lstStyle/>
          <a:p>
            <a:pPr>
              <a:spcBef>
                <a:spcPts val="0"/>
              </a:spcBef>
              <a:buNone/>
            </a:pPr>
            <a:r>
              <a:rPr lang="en-US" sz="2400"/>
              <a:t>7.  </a:t>
            </a:r>
            <a:r>
              <a:rPr lang="en-US" sz="2400">
                <a:solidFill>
                  <a:schemeClr val="dk1"/>
                </a:solidFill>
              </a:rPr>
              <a:t>An </a:t>
            </a:r>
            <a:r>
              <a:rPr lang="en-US" sz="2400" b="1">
                <a:solidFill>
                  <a:schemeClr val="dk1"/>
                </a:solidFill>
              </a:rPr>
              <a:t>aneurysm</a:t>
            </a:r>
            <a:r>
              <a:rPr lang="en-US" sz="2400">
                <a:solidFill>
                  <a:schemeClr val="dk1"/>
                </a:solidFill>
              </a:rPr>
              <a:t> or </a:t>
            </a:r>
            <a:r>
              <a:rPr lang="en-US" sz="2400" b="1">
                <a:solidFill>
                  <a:schemeClr val="dk1"/>
                </a:solidFill>
              </a:rPr>
              <a:t>aneurism</a:t>
            </a:r>
            <a:r>
              <a:rPr lang="en-US" sz="2400">
                <a:solidFill>
                  <a:schemeClr val="dk1"/>
                </a:solidFill>
              </a:rPr>
              <a:t> is a localized, blood-filled balloon-like </a:t>
            </a:r>
            <a:r>
              <a:rPr lang="en-US" sz="2400">
                <a:solidFill>
                  <a:srgbClr val="663366"/>
                </a:solidFill>
                <a:hlinkClick r:id="rId3"/>
              </a:rPr>
              <a:t>bulge</a:t>
            </a:r>
            <a:r>
              <a:rPr lang="en-US" sz="2400">
                <a:solidFill>
                  <a:schemeClr val="dk1"/>
                </a:solidFill>
              </a:rPr>
              <a:t> in the wall of a blood vessel</a:t>
            </a:r>
          </a:p>
        </p:txBody>
      </p:sp>
      <p:pic>
        <p:nvPicPr>
          <p:cNvPr id="282" name="Shape 282"/>
          <p:cNvPicPr preferRelativeResize="0"/>
          <p:nvPr/>
        </p:nvPicPr>
        <p:blipFill>
          <a:blip r:embed="rId4">
            <a:alphaModFix/>
          </a:blip>
          <a:stretch>
            <a:fillRect/>
          </a:stretch>
        </p:blipFill>
        <p:spPr>
          <a:xfrm>
            <a:off x="4987100" y="3474950"/>
            <a:ext cx="4909750" cy="3927800"/>
          </a:xfrm>
          <a:prstGeom prst="rect">
            <a:avLst/>
          </a:prstGeom>
          <a:noFill/>
          <a:ln>
            <a:noFill/>
          </a:ln>
        </p:spPr>
      </p:pic>
      <p:pic>
        <p:nvPicPr>
          <p:cNvPr id="283" name="Shape 283"/>
          <p:cNvPicPr preferRelativeResize="0"/>
          <p:nvPr/>
        </p:nvPicPr>
        <p:blipFill>
          <a:blip r:embed="rId5">
            <a:alphaModFix/>
          </a:blip>
          <a:stretch>
            <a:fillRect/>
          </a:stretch>
        </p:blipFill>
        <p:spPr>
          <a:xfrm>
            <a:off x="562125" y="2961227"/>
            <a:ext cx="3955031" cy="4274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432325" y="696975"/>
            <a:ext cx="3555599" cy="6524399"/>
          </a:xfrm>
          <a:prstGeom prst="rect">
            <a:avLst/>
          </a:prstGeom>
        </p:spPr>
        <p:txBody>
          <a:bodyPr lIns="91425" tIns="91425" rIns="91425" bIns="91425" anchor="t" anchorCtr="0">
            <a:noAutofit/>
          </a:bodyPr>
          <a:lstStyle/>
          <a:p>
            <a:pPr rtl="0">
              <a:spcBef>
                <a:spcPts val="0"/>
              </a:spcBef>
              <a:buNone/>
            </a:pPr>
            <a:r>
              <a:rPr lang="en-US" sz="2900"/>
              <a:t>8.  Aortic Stenosis</a:t>
            </a:r>
          </a:p>
          <a:p>
            <a:pPr rtl="0">
              <a:spcBef>
                <a:spcPts val="0"/>
              </a:spcBef>
              <a:buNone/>
            </a:pPr>
            <a:r>
              <a:rPr lang="en-US"/>
              <a:t> </a:t>
            </a:r>
          </a:p>
          <a:p>
            <a:pPr rtl="0">
              <a:spcBef>
                <a:spcPts val="0"/>
              </a:spcBef>
              <a:buNone/>
            </a:pPr>
            <a:r>
              <a:rPr lang="en-US"/>
              <a:t>- valve or aorta is narrowed, limiting blood flow.</a:t>
            </a:r>
          </a:p>
          <a:p>
            <a:pPr rtl="0">
              <a:spcBef>
                <a:spcPts val="0"/>
              </a:spcBef>
              <a:buNone/>
            </a:pPr>
            <a:endParaRPr/>
          </a:p>
          <a:p>
            <a:pPr rtl="0">
              <a:spcBef>
                <a:spcPts val="0"/>
              </a:spcBef>
              <a:buNone/>
            </a:pPr>
            <a:r>
              <a:rPr lang="en-US" sz="2900"/>
              <a:t>9. Ventricular Septal Defect</a:t>
            </a:r>
          </a:p>
          <a:p>
            <a:pPr rtl="0">
              <a:spcBef>
                <a:spcPts val="0"/>
              </a:spcBef>
              <a:buNone/>
            </a:pPr>
            <a:endParaRPr/>
          </a:p>
          <a:p>
            <a:pPr marL="457200" lvl="0" indent="-397933" rtl="0">
              <a:spcBef>
                <a:spcPts val="0"/>
              </a:spcBef>
              <a:buClr>
                <a:srgbClr val="000000"/>
              </a:buClr>
              <a:buSzPct val="98765"/>
              <a:buFont typeface="Arial"/>
              <a:buChar char="-"/>
            </a:pPr>
            <a:r>
              <a:rPr lang="en-US"/>
              <a:t>a hole exists between the two ventricles (septum)</a:t>
            </a:r>
          </a:p>
          <a:p>
            <a:pPr lvl="0">
              <a:spcBef>
                <a:spcPts val="0"/>
              </a:spcBef>
              <a:buNone/>
            </a:pPr>
            <a:endParaRPr/>
          </a:p>
        </p:txBody>
      </p:sp>
      <p:pic>
        <p:nvPicPr>
          <p:cNvPr id="289" name="Shape 289"/>
          <p:cNvPicPr preferRelativeResize="0"/>
          <p:nvPr/>
        </p:nvPicPr>
        <p:blipFill rotWithShape="1">
          <a:blip r:embed="rId3">
            <a:alphaModFix/>
          </a:blip>
          <a:srcRect l="6885" r="6833" b="5222"/>
          <a:stretch/>
        </p:blipFill>
        <p:spPr>
          <a:xfrm>
            <a:off x="4447650" y="798775"/>
            <a:ext cx="5165025" cy="5673449"/>
          </a:xfrm>
          <a:prstGeom prst="rect">
            <a:avLst/>
          </a:prstGeom>
          <a:noFill/>
          <a:ln>
            <a:noFill/>
          </a:ln>
        </p:spPr>
      </p:pic>
      <p:sp>
        <p:nvSpPr>
          <p:cNvPr id="290" name="Shape 290"/>
          <p:cNvSpPr/>
          <p:nvPr/>
        </p:nvSpPr>
        <p:spPr>
          <a:xfrm>
            <a:off x="6886558" y="4989675"/>
            <a:ext cx="904525" cy="588000"/>
          </a:xfrm>
          <a:custGeom>
            <a:avLst/>
            <a:gdLst/>
            <a:ahLst/>
            <a:cxnLst/>
            <a:rect l="0" t="0" r="0" b="0"/>
            <a:pathLst>
              <a:path w="36181" h="23520" extrusionOk="0">
                <a:moveTo>
                  <a:pt x="14672" y="0"/>
                </a:moveTo>
                <a:cubicBezTo>
                  <a:pt x="11483" y="0"/>
                  <a:pt x="12015" y="8714"/>
                  <a:pt x="9571" y="10840"/>
                </a:cubicBezTo>
                <a:cubicBezTo>
                  <a:pt x="7126" y="12965"/>
                  <a:pt x="218" y="11158"/>
                  <a:pt x="6" y="12753"/>
                </a:cubicBezTo>
                <a:cubicBezTo>
                  <a:pt x="-206" y="14347"/>
                  <a:pt x="5638" y="18704"/>
                  <a:pt x="8295" y="20405"/>
                </a:cubicBezTo>
                <a:cubicBezTo>
                  <a:pt x="10951" y="22105"/>
                  <a:pt x="11377" y="22636"/>
                  <a:pt x="15947" y="22955"/>
                </a:cubicBezTo>
                <a:cubicBezTo>
                  <a:pt x="20517" y="23273"/>
                  <a:pt x="33589" y="24337"/>
                  <a:pt x="35715" y="22318"/>
                </a:cubicBezTo>
                <a:cubicBezTo>
                  <a:pt x="37840" y="20298"/>
                  <a:pt x="32207" y="14559"/>
                  <a:pt x="28700" y="10840"/>
                </a:cubicBezTo>
                <a:cubicBezTo>
                  <a:pt x="25192" y="7120"/>
                  <a:pt x="17860" y="0"/>
                  <a:pt x="14672" y="0"/>
                </a:cubicBezTo>
                <a:close/>
              </a:path>
            </a:pathLst>
          </a:custGeom>
          <a:solidFill>
            <a:srgbClr val="A61C00"/>
          </a:solidFill>
          <a:ln w="76200" cap="flat">
            <a:solidFill>
              <a:srgbClr val="EA9999"/>
            </a:solidFill>
            <a:prstDash val="solid"/>
            <a:round/>
            <a:headEnd type="none" w="lg" len="lg"/>
            <a:tailEnd type="none" w="lg" len="lg"/>
          </a:ln>
        </p:spPr>
      </p:sp>
      <p:cxnSp>
        <p:nvCxnSpPr>
          <p:cNvPr id="291" name="Shape 291"/>
          <p:cNvCxnSpPr/>
          <p:nvPr/>
        </p:nvCxnSpPr>
        <p:spPr>
          <a:xfrm rot="10800000" flipH="1">
            <a:off x="4049125" y="5388349"/>
            <a:ext cx="2917200" cy="286800"/>
          </a:xfrm>
          <a:prstGeom prst="straightConnector1">
            <a:avLst/>
          </a:prstGeom>
          <a:noFill/>
          <a:ln w="38100" cap="flat">
            <a:solidFill>
              <a:srgbClr val="000000"/>
            </a:solidFill>
            <a:prstDash val="solid"/>
            <a:round/>
            <a:headEnd type="none" w="lg" len="lg"/>
            <a:tailEnd type="triangle" w="lg" len="lg"/>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0125" y="300350"/>
            <a:ext cx="9624800" cy="2467874"/>
          </a:xfrm>
          <a:prstGeom prst="rect">
            <a:avLst/>
          </a:prstGeom>
        </p:spPr>
        <p:txBody>
          <a:bodyPr lIns="38100" tIns="38100" rIns="38100" bIns="38100" anchor="t" anchorCtr="0">
            <a:noAutofit/>
          </a:bodyPr>
          <a:lstStyle/>
          <a:p>
            <a:pPr rtl="0">
              <a:lnSpc>
                <a:spcPct val="100000"/>
              </a:lnSpc>
              <a:spcBef>
                <a:spcPts val="0"/>
              </a:spcBef>
              <a:buNone/>
            </a:pPr>
            <a:r>
              <a:rPr lang="en-US" sz="3200">
                <a:solidFill>
                  <a:srgbClr val="000000"/>
                </a:solidFill>
                <a:latin typeface="Arial"/>
                <a:ea typeface="Arial"/>
                <a:cs typeface="Arial"/>
                <a:sym typeface="Arial"/>
              </a:rPr>
              <a:t>The average (normal) blood pressure for an adult is 120/80.  This number varies by person and it is best if you know what is *normal* for you, so that you (or your doctor) recognize when something is not normal. </a:t>
            </a:r>
          </a:p>
        </p:txBody>
      </p:sp>
      <p:pic>
        <p:nvPicPr>
          <p:cNvPr id="47" name="Shape 47"/>
          <p:cNvPicPr preferRelativeResize="0"/>
          <p:nvPr/>
        </p:nvPicPr>
        <p:blipFill>
          <a:blip r:embed="rId3">
            <a:alphaModFix/>
          </a:blip>
          <a:stretch>
            <a:fillRect/>
          </a:stretch>
        </p:blipFill>
        <p:spPr>
          <a:xfrm>
            <a:off x="1117600" y="2946400"/>
            <a:ext cx="5626649" cy="3969725"/>
          </a:xfrm>
          <a:prstGeom prst="rect">
            <a:avLst/>
          </a:prstGeom>
          <a:noFill/>
          <a:ln>
            <a:noFill/>
          </a:ln>
        </p:spPr>
      </p:pic>
      <p:sp>
        <p:nvSpPr>
          <p:cNvPr id="48" name="Shape 48"/>
          <p:cNvSpPr txBox="1"/>
          <p:nvPr/>
        </p:nvSpPr>
        <p:spPr>
          <a:xfrm>
            <a:off x="7426450" y="3056200"/>
            <a:ext cx="2449625" cy="3108949"/>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2666">
                <a:solidFill>
                  <a:srgbClr val="000000"/>
                </a:solidFill>
                <a:latin typeface="Arial"/>
                <a:ea typeface="Arial"/>
                <a:cs typeface="Arial"/>
                <a:sym typeface="Arial"/>
              </a:rPr>
              <a:t>We will be doing a lab where you will learn to use a this device and check your own blood pressure.</a:t>
            </a:r>
          </a:p>
        </p:txBody>
      </p:sp>
      <p:sp>
        <p:nvSpPr>
          <p:cNvPr id="49" name="Shape 49"/>
          <p:cNvSpPr txBox="1"/>
          <p:nvPr/>
        </p:nvSpPr>
        <p:spPr>
          <a:xfrm>
            <a:off x="1219200" y="6908775"/>
            <a:ext cx="5189550" cy="573449"/>
          </a:xfrm>
          <a:prstGeom prst="rect">
            <a:avLst/>
          </a:prstGeom>
          <a:solidFill>
            <a:srgbClr val="FFFF00"/>
          </a:solidFill>
          <a:ln>
            <a:noFill/>
          </a:ln>
        </p:spPr>
        <p:txBody>
          <a:bodyPr lIns="38100" tIns="38100" rIns="38100" bIns="38100" anchor="t" anchorCtr="0">
            <a:noAutofit/>
          </a:bodyPr>
          <a:lstStyle/>
          <a:p>
            <a:pPr rtl="0">
              <a:lnSpc>
                <a:spcPct val="100000"/>
              </a:lnSpc>
              <a:spcBef>
                <a:spcPts val="0"/>
              </a:spcBef>
              <a:buNone/>
            </a:pPr>
            <a:r>
              <a:rPr lang="en-US" sz="3200">
                <a:solidFill>
                  <a:srgbClr val="000000"/>
                </a:solidFill>
                <a:latin typeface="Arial"/>
                <a:ea typeface="Arial"/>
                <a:cs typeface="Arial"/>
                <a:sym typeface="Arial"/>
              </a:rPr>
              <a:t>SPHYGMOMANOMETER</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10625" y="212850"/>
            <a:ext cx="9171524" cy="1526199"/>
          </a:xfrm>
          <a:prstGeom prst="rect">
            <a:avLst/>
          </a:prstGeom>
          <a:noFill/>
          <a:ln>
            <a:noFill/>
          </a:ln>
        </p:spPr>
        <p:txBody>
          <a:bodyPr lIns="38100" tIns="38100" rIns="38100" bIns="38100" anchor="ctr" anchorCtr="0">
            <a:noAutofit/>
          </a:bodyPr>
          <a:lstStyle/>
          <a:p>
            <a:pPr marL="0" marR="0" indent="0" algn="ctr" rtl="0">
              <a:lnSpc>
                <a:spcPct val="120000"/>
              </a:lnSpc>
              <a:spcBef>
                <a:spcPts val="0"/>
              </a:spcBef>
              <a:spcAft>
                <a:spcPts val="0"/>
              </a:spcAft>
              <a:buNone/>
            </a:pPr>
            <a:r>
              <a:rPr lang="en-US" sz="4444" u="sng">
                <a:solidFill>
                  <a:srgbClr val="000000"/>
                </a:solidFill>
                <a:latin typeface="Arial"/>
                <a:ea typeface="Arial"/>
                <a:cs typeface="Arial"/>
                <a:sym typeface="Arial"/>
              </a:rPr>
              <a:t>ECG – electrocardiogram</a:t>
            </a:r>
            <a:r>
              <a:rPr lang="en-US" sz="4444">
                <a:solidFill>
                  <a:srgbClr val="000000"/>
                </a:solidFill>
                <a:latin typeface="Arial"/>
                <a:ea typeface="Arial"/>
                <a:cs typeface="Arial"/>
                <a:sym typeface="Arial"/>
              </a:rPr>
              <a:t> – </a:t>
            </a:r>
            <a:r>
              <a:rPr lang="en-US" sz="2666">
                <a:solidFill>
                  <a:srgbClr val="000000"/>
                </a:solidFill>
                <a:latin typeface="Arial"/>
                <a:ea typeface="Arial"/>
                <a:cs typeface="Arial"/>
                <a:sym typeface="Arial"/>
              </a:rPr>
              <a:t>a recording of the electrical events (changes) during a cardiac cycle </a:t>
            </a:r>
          </a:p>
        </p:txBody>
      </p:sp>
      <p:sp>
        <p:nvSpPr>
          <p:cNvPr id="55" name="Shape 55"/>
          <p:cNvSpPr txBox="1"/>
          <p:nvPr/>
        </p:nvSpPr>
        <p:spPr>
          <a:xfrm>
            <a:off x="304799" y="2195431"/>
            <a:ext cx="5902549" cy="5921974"/>
          </a:xfrm>
          <a:prstGeom prst="rect">
            <a:avLst/>
          </a:prstGeom>
          <a:noFill/>
          <a:ln>
            <a:noFill/>
          </a:ln>
        </p:spPr>
        <p:txBody>
          <a:bodyPr lIns="38100" tIns="38100" rIns="38100" bIns="38100" anchor="t" anchorCtr="0">
            <a:noAutofit/>
          </a:bodyPr>
          <a:lstStyle/>
          <a:p>
            <a:pPr marL="381000" marR="0" lvl="0" indent="-276577" algn="l" rtl="0">
              <a:lnSpc>
                <a:spcPct val="119922"/>
              </a:lnSpc>
              <a:spcBef>
                <a:spcPts val="0"/>
              </a:spcBef>
              <a:spcAft>
                <a:spcPts val="0"/>
              </a:spcAft>
              <a:buClr>
                <a:srgbClr val="000000"/>
              </a:buClr>
              <a:buSzPct val="98765"/>
              <a:buFont typeface="Arial"/>
              <a:buChar char="●"/>
            </a:pPr>
            <a:r>
              <a:rPr lang="en-US" sz="3200" u="sng" dirty="0">
                <a:solidFill>
                  <a:srgbClr val="000000"/>
                </a:solidFill>
                <a:latin typeface="Arial"/>
                <a:ea typeface="Arial"/>
                <a:cs typeface="Arial"/>
                <a:sym typeface="Arial"/>
              </a:rPr>
              <a:t>P Wave</a:t>
            </a:r>
            <a:r>
              <a:rPr lang="en-US" sz="3200" dirty="0">
                <a:solidFill>
                  <a:srgbClr val="000000"/>
                </a:solidFill>
                <a:latin typeface="Arial"/>
                <a:ea typeface="Arial"/>
                <a:cs typeface="Arial"/>
                <a:sym typeface="Arial"/>
              </a:rPr>
              <a:t> – depolarization of the atria (atrial contraction – systole)</a:t>
            </a:r>
          </a:p>
          <a:p>
            <a:pPr marL="381000" marR="0" lvl="0" indent="-276577" algn="l" rtl="0">
              <a:lnSpc>
                <a:spcPct val="119922"/>
              </a:lnSpc>
              <a:spcBef>
                <a:spcPts val="635"/>
              </a:spcBef>
              <a:spcAft>
                <a:spcPts val="0"/>
              </a:spcAft>
              <a:buClr>
                <a:srgbClr val="000000"/>
              </a:buClr>
              <a:buSzPct val="98765"/>
              <a:buFont typeface="Arial"/>
              <a:buChar char="●"/>
            </a:pPr>
            <a:r>
              <a:rPr lang="en-US" sz="3200" u="sng" dirty="0">
                <a:solidFill>
                  <a:srgbClr val="000000"/>
                </a:solidFill>
                <a:latin typeface="Arial"/>
                <a:ea typeface="Arial"/>
                <a:cs typeface="Arial"/>
                <a:sym typeface="Arial"/>
              </a:rPr>
              <a:t>QRS Complex </a:t>
            </a:r>
            <a:r>
              <a:rPr lang="en-US" sz="3200" dirty="0">
                <a:solidFill>
                  <a:srgbClr val="000000"/>
                </a:solidFill>
                <a:latin typeface="Arial"/>
                <a:ea typeface="Arial"/>
                <a:cs typeface="Arial"/>
                <a:sym typeface="Arial"/>
              </a:rPr>
              <a:t>– depolarization of the ventricles (ventricular contraction, systole)</a:t>
            </a:r>
          </a:p>
          <a:p>
            <a:pPr marL="381000" marR="0" lvl="0" indent="-276577" algn="l" rtl="0">
              <a:lnSpc>
                <a:spcPct val="119922"/>
              </a:lnSpc>
              <a:spcBef>
                <a:spcPts val="635"/>
              </a:spcBef>
              <a:spcAft>
                <a:spcPts val="0"/>
              </a:spcAft>
              <a:buClr>
                <a:srgbClr val="000000"/>
              </a:buClr>
              <a:buSzPct val="98765"/>
              <a:buFont typeface="Arial"/>
              <a:buChar char="●"/>
            </a:pPr>
            <a:r>
              <a:rPr lang="en-US" sz="3200" u="sng" dirty="0">
                <a:solidFill>
                  <a:srgbClr val="000000"/>
                </a:solidFill>
                <a:latin typeface="Arial"/>
                <a:ea typeface="Arial"/>
                <a:cs typeface="Arial"/>
                <a:sym typeface="Arial"/>
              </a:rPr>
              <a:t>T Wave</a:t>
            </a:r>
            <a:r>
              <a:rPr lang="en-US" sz="3200" dirty="0">
                <a:solidFill>
                  <a:srgbClr val="000000"/>
                </a:solidFill>
                <a:latin typeface="Arial"/>
                <a:ea typeface="Arial"/>
                <a:cs typeface="Arial"/>
                <a:sym typeface="Arial"/>
              </a:rPr>
              <a:t> – Repolarization of the ventricles</a:t>
            </a:r>
          </a:p>
          <a:p>
            <a:pPr marL="0" marR="0" indent="0" algn="l" rtl="0">
              <a:lnSpc>
                <a:spcPct val="119922"/>
              </a:lnSpc>
              <a:spcBef>
                <a:spcPts val="635"/>
              </a:spcBef>
              <a:spcAft>
                <a:spcPts val="0"/>
              </a:spcAft>
              <a:buNone/>
            </a:pPr>
            <a:endParaRPr sz="3555" dirty="0">
              <a:solidFill>
                <a:srgbClr val="000000"/>
              </a:solidFill>
              <a:latin typeface="Arial"/>
              <a:ea typeface="Arial"/>
              <a:cs typeface="Arial"/>
              <a:sym typeface="Arial"/>
            </a:endParaRPr>
          </a:p>
        </p:txBody>
      </p:sp>
      <p:pic>
        <p:nvPicPr>
          <p:cNvPr id="56" name="Shape 56"/>
          <p:cNvPicPr preferRelativeResize="0"/>
          <p:nvPr/>
        </p:nvPicPr>
        <p:blipFill>
          <a:blip r:embed="rId3">
            <a:alphaModFix/>
          </a:blip>
          <a:stretch>
            <a:fillRect/>
          </a:stretch>
        </p:blipFill>
        <p:spPr>
          <a:xfrm>
            <a:off x="6502400" y="2235200"/>
            <a:ext cx="2921000" cy="3492474"/>
          </a:xfrm>
          <a:prstGeom prst="rect">
            <a:avLst/>
          </a:prstGeom>
          <a:noFill/>
          <a:ln>
            <a:noFill/>
          </a:ln>
        </p:spPr>
      </p:pic>
      <p:sp>
        <p:nvSpPr>
          <p:cNvPr id="57" name="Shape 57"/>
          <p:cNvSpPr txBox="1"/>
          <p:nvPr/>
        </p:nvSpPr>
        <p:spPr>
          <a:xfrm>
            <a:off x="6790950" y="5893150"/>
            <a:ext cx="3342900" cy="1307375"/>
          </a:xfrm>
          <a:prstGeom prst="rect">
            <a:avLst/>
          </a:prstGeom>
          <a:noFill/>
          <a:ln>
            <a:noFill/>
          </a:ln>
        </p:spPr>
        <p:txBody>
          <a:bodyPr lIns="38100" tIns="38100" rIns="38100" bIns="38100" anchor="t" anchorCtr="0">
            <a:noAutofit/>
          </a:bodyPr>
          <a:lstStyle/>
          <a:p>
            <a:pPr marL="0" marR="0" indent="0" algn="l">
              <a:lnSpc>
                <a:spcPct val="120138"/>
              </a:lnSpc>
              <a:spcBef>
                <a:spcPts val="0"/>
              </a:spcBef>
              <a:spcAft>
                <a:spcPts val="0"/>
              </a:spcAft>
              <a:buNone/>
            </a:pPr>
            <a:r>
              <a:rPr lang="en-US" sz="2000" u="sng">
                <a:solidFill>
                  <a:srgbClr val="000000"/>
                </a:solidFill>
                <a:latin typeface="Arial"/>
                <a:ea typeface="Arial"/>
                <a:cs typeface="Arial"/>
                <a:sym typeface="Arial"/>
              </a:rPr>
              <a:t>Heart Sounds</a:t>
            </a:r>
            <a:r>
              <a:rPr lang="en-US" sz="2000">
                <a:solidFill>
                  <a:srgbClr val="000000"/>
                </a:solidFill>
                <a:latin typeface="Arial"/>
                <a:ea typeface="Arial"/>
                <a:cs typeface="Arial"/>
                <a:sym typeface="Arial"/>
              </a:rPr>
              <a:t> – opening and closing of the valves, flow of blood into and out of the chambers, vibrations in muscle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40150" y="258075"/>
            <a:ext cx="9049200" cy="1569599"/>
          </a:xfrm>
          <a:prstGeom prst="rect">
            <a:avLst/>
          </a:prstGeom>
        </p:spPr>
        <p:txBody>
          <a:bodyPr lIns="38100" tIns="38100" rIns="38100" bIns="38100" anchor="t" anchorCtr="0">
            <a:noAutofit/>
          </a:bodyPr>
          <a:lstStyle/>
          <a:p>
            <a:pPr algn="ctr" rtl="0">
              <a:lnSpc>
                <a:spcPct val="100000"/>
              </a:lnSpc>
              <a:spcBef>
                <a:spcPts val="0"/>
              </a:spcBef>
              <a:buNone/>
            </a:pPr>
            <a:r>
              <a:rPr lang="en-US" sz="3200">
                <a:solidFill>
                  <a:srgbClr val="000000"/>
                </a:solidFill>
                <a:latin typeface="Arial"/>
                <a:ea typeface="Arial"/>
                <a:cs typeface="Arial"/>
                <a:sym typeface="Arial"/>
              </a:rPr>
              <a:t>Heart Sounds - Opening and Closing of Valves, "Lub Dub"</a:t>
            </a:r>
          </a:p>
        </p:txBody>
      </p:sp>
      <p:pic>
        <p:nvPicPr>
          <p:cNvPr id="63" name="Shape 63"/>
          <p:cNvPicPr preferRelativeResize="0"/>
          <p:nvPr/>
        </p:nvPicPr>
        <p:blipFill>
          <a:blip r:embed="rId3">
            <a:alphaModFix/>
          </a:blip>
          <a:stretch>
            <a:fillRect/>
          </a:stretch>
        </p:blipFill>
        <p:spPr>
          <a:xfrm>
            <a:off x="6096000" y="2235200"/>
            <a:ext cx="3771850" cy="3451700"/>
          </a:xfrm>
          <a:prstGeom prst="rect">
            <a:avLst/>
          </a:prstGeom>
          <a:noFill/>
          <a:ln>
            <a:noFill/>
          </a:ln>
        </p:spPr>
      </p:pic>
      <p:sp>
        <p:nvSpPr>
          <p:cNvPr id="64" name="Shape 64"/>
          <p:cNvSpPr txBox="1"/>
          <p:nvPr/>
        </p:nvSpPr>
        <p:spPr>
          <a:xfrm>
            <a:off x="4573125" y="5996375"/>
            <a:ext cx="5495074" cy="1531574"/>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3200" b="1">
                <a:solidFill>
                  <a:srgbClr val="000000"/>
                </a:solidFill>
                <a:latin typeface="Arial"/>
                <a:ea typeface="Arial"/>
                <a:cs typeface="Arial"/>
                <a:sym typeface="Arial"/>
              </a:rPr>
              <a:t>Stethoscope</a:t>
            </a:r>
            <a:r>
              <a:rPr lang="en-US" sz="3200" b="0">
                <a:solidFill>
                  <a:srgbClr val="000000"/>
                </a:solidFill>
                <a:latin typeface="Arial"/>
                <a:ea typeface="Arial"/>
                <a:cs typeface="Arial"/>
                <a:sym typeface="Arial"/>
              </a:rPr>
              <a:t> - instrument to listen and measure heart sounds</a:t>
            </a:r>
          </a:p>
        </p:txBody>
      </p:sp>
      <p:sp>
        <p:nvSpPr>
          <p:cNvPr id="65" name="Shape 65"/>
          <p:cNvSpPr txBox="1"/>
          <p:nvPr/>
        </p:nvSpPr>
        <p:spPr>
          <a:xfrm>
            <a:off x="427150" y="2106725"/>
            <a:ext cx="3313200" cy="3269400"/>
          </a:xfrm>
          <a:prstGeom prst="rect">
            <a:avLst/>
          </a:prstGeom>
          <a:noFill/>
          <a:ln w="28575" cap="flat">
            <a:solidFill>
              <a:srgbClr val="00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400"/>
              <a:t>Check out </a:t>
            </a:r>
            <a:r>
              <a:rPr lang="en-US" sz="2400" u="sng">
                <a:solidFill>
                  <a:schemeClr val="hlink"/>
                </a:solidFill>
                <a:hlinkClick r:id="rId4"/>
              </a:rPr>
              <a:t>this page</a:t>
            </a:r>
            <a:r>
              <a:rPr lang="en-US" sz="2400"/>
              <a:t> to hear different sounds of the heart:</a:t>
            </a:r>
          </a:p>
          <a:p>
            <a:pPr lvl="0" rtl="0">
              <a:spcBef>
                <a:spcPts val="0"/>
              </a:spcBef>
              <a:buNone/>
            </a:pPr>
            <a:endParaRPr sz="2400"/>
          </a:p>
          <a:p>
            <a:pPr lvl="0" rtl="0">
              <a:spcBef>
                <a:spcPts val="0"/>
              </a:spcBef>
              <a:buNone/>
            </a:pPr>
            <a:r>
              <a:rPr lang="en-US" sz="2400"/>
              <a:t>Normal</a:t>
            </a:r>
          </a:p>
          <a:p>
            <a:pPr lvl="0" rtl="0">
              <a:spcBef>
                <a:spcPts val="0"/>
              </a:spcBef>
              <a:buNone/>
            </a:pPr>
            <a:r>
              <a:rPr lang="en-US" sz="2400"/>
              <a:t>Heart Murmurs</a:t>
            </a:r>
            <a:br>
              <a:rPr lang="en-US" sz="2400"/>
            </a:br>
            <a:r>
              <a:rPr lang="en-US" sz="2400"/>
              <a:t>Mitral Regurgitation</a:t>
            </a:r>
          </a:p>
          <a:p>
            <a:pPr>
              <a:spcBef>
                <a:spcPts val="0"/>
              </a:spcBef>
              <a:buNone/>
            </a:pPr>
            <a:r>
              <a:rPr lang="en-US" sz="2400"/>
              <a:t>Stenosis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71625" y="220475"/>
            <a:ext cx="6136899" cy="854868"/>
          </a:xfrm>
          <a:prstGeom prst="rect">
            <a:avLst/>
          </a:prstGeom>
          <a:noFill/>
          <a:ln>
            <a:noFill/>
          </a:ln>
        </p:spPr>
        <p:txBody>
          <a:bodyPr lIns="38100" tIns="38100" rIns="38100" bIns="38100" anchor="ctr" anchorCtr="0">
            <a:noAutofit/>
          </a:bodyPr>
          <a:lstStyle/>
          <a:p>
            <a:pPr marL="0" marR="0" indent="0" algn="ctr">
              <a:lnSpc>
                <a:spcPct val="120000"/>
              </a:lnSpc>
              <a:spcBef>
                <a:spcPts val="0"/>
              </a:spcBef>
              <a:spcAft>
                <a:spcPts val="0"/>
              </a:spcAft>
              <a:buNone/>
            </a:pPr>
            <a:r>
              <a:rPr lang="en-US" sz="4444">
                <a:solidFill>
                  <a:srgbClr val="000000"/>
                </a:solidFill>
                <a:latin typeface="Arial"/>
                <a:ea typeface="Arial"/>
                <a:cs typeface="Arial"/>
                <a:sym typeface="Arial"/>
              </a:rPr>
              <a:t>Cardiac Conduction</a:t>
            </a:r>
          </a:p>
        </p:txBody>
      </p:sp>
      <p:pic>
        <p:nvPicPr>
          <p:cNvPr id="71" name="Shape 71"/>
          <p:cNvPicPr preferRelativeResize="0"/>
          <p:nvPr/>
        </p:nvPicPr>
        <p:blipFill>
          <a:blip r:embed="rId3">
            <a:alphaModFix/>
          </a:blip>
          <a:stretch>
            <a:fillRect/>
          </a:stretch>
        </p:blipFill>
        <p:spPr>
          <a:xfrm>
            <a:off x="3640650" y="931325"/>
            <a:ext cx="6350000" cy="6350000"/>
          </a:xfrm>
          <a:prstGeom prst="rect">
            <a:avLst/>
          </a:prstGeom>
          <a:noFill/>
          <a:ln>
            <a:noFill/>
          </a:ln>
        </p:spPr>
      </p:pic>
      <p:sp>
        <p:nvSpPr>
          <p:cNvPr id="72" name="Shape 72"/>
          <p:cNvSpPr txBox="1"/>
          <p:nvPr/>
        </p:nvSpPr>
        <p:spPr>
          <a:xfrm>
            <a:off x="305400" y="1618600"/>
            <a:ext cx="3391024" cy="5780549"/>
          </a:xfrm>
          <a:prstGeom prst="rect">
            <a:avLst/>
          </a:prstGeom>
          <a:noFill/>
          <a:ln>
            <a:noFill/>
          </a:ln>
        </p:spPr>
        <p:txBody>
          <a:bodyPr lIns="38100" tIns="38100" rIns="38100" bIns="38100" anchor="t" anchorCtr="0">
            <a:noAutofit/>
          </a:bodyPr>
          <a:lstStyle/>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S-A Node</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Junctional Fibers</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A-V Node</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A-V Bundle</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 </a:t>
            </a:r>
          </a:p>
          <a:p>
            <a:pPr marL="0" marR="0" indent="0" algn="l" rtl="0">
              <a:lnSpc>
                <a:spcPct val="120139"/>
              </a:lnSpc>
              <a:spcBef>
                <a:spcPts val="0"/>
              </a:spcBef>
              <a:spcAft>
                <a:spcPts val="0"/>
              </a:spcAft>
              <a:buNone/>
            </a:pPr>
            <a:r>
              <a:rPr lang="en-US" sz="3733">
                <a:solidFill>
                  <a:srgbClr val="000000"/>
                </a:solidFill>
                <a:latin typeface="Arial"/>
                <a:ea typeface="Arial"/>
                <a:cs typeface="Arial"/>
                <a:sym typeface="Arial"/>
              </a:rPr>
              <a:t>Perkinje Fibers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69325" y="677325"/>
            <a:ext cx="6074825" cy="6318225"/>
          </a:xfrm>
          <a:prstGeom prst="rect">
            <a:avLst/>
          </a:prstGeom>
          <a:noFill/>
          <a:ln>
            <a:noFill/>
          </a:ln>
        </p:spPr>
      </p:pic>
      <p:pic>
        <p:nvPicPr>
          <p:cNvPr id="78" name="Shape 78"/>
          <p:cNvPicPr preferRelativeResize="0"/>
          <p:nvPr/>
        </p:nvPicPr>
        <p:blipFill>
          <a:blip r:embed="rId4">
            <a:alphaModFix/>
          </a:blip>
          <a:stretch>
            <a:fillRect/>
          </a:stretch>
        </p:blipFill>
        <p:spPr>
          <a:xfrm>
            <a:off x="5672650" y="2709325"/>
            <a:ext cx="4233324" cy="42333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1059</Words>
  <Application>Microsoft Office PowerPoint</Application>
  <PresentationFormat>Custom</PresentationFormat>
  <Paragraphs>145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Theme</vt:lpstr>
      <vt:lpstr>Heart Actions</vt:lpstr>
      <vt:lpstr>PowerPoint Presentation</vt:lpstr>
      <vt:lpstr>PowerPoint Presentation</vt:lpstr>
      <vt:lpstr>PowerPoint Presentation</vt:lpstr>
      <vt:lpstr>The average (normal) blood pressure for an adult is 120/80.  This number varies by person and it is best if you know what is *normal* for you, so that you (or your doctor) recognize when something is not normal. </vt:lpstr>
      <vt:lpstr>ECG – electrocardiogram – a recording of the electrical events (changes) during a cardiac cycle </vt:lpstr>
      <vt:lpstr>PowerPoint Presentation</vt:lpstr>
      <vt:lpstr>Cardiac Conduction</vt:lpstr>
      <vt:lpstr>PowerPoint Presentation</vt:lpstr>
      <vt:lpstr>PowerPoint Presentation</vt:lpstr>
      <vt:lpstr>PowerPoint Presentation</vt:lpstr>
      <vt:lpstr>PowerPoint Presentation</vt:lpstr>
      <vt:lpstr>Regulation of Cardiac Cycle</vt:lpstr>
      <vt:lpstr>Cardiac Output</vt:lpstr>
      <vt:lpstr>PowerPoint Presentation</vt:lpstr>
      <vt:lpstr>SADS  = (Sudden Arrhythmia Death Syndromes  or  Sudden Adult Death Syndrome)</vt:lpstr>
      <vt:lpstr>Interpreting ECGs</vt:lpstr>
      <vt:lpstr>PowerPoint Presentation</vt:lpstr>
      <vt:lpstr>PowerPoint Presentation</vt:lpstr>
      <vt:lpstr>Analyze an ECG</vt:lpstr>
      <vt:lpstr>Defibrillator</vt:lpstr>
      <vt:lpstr>13.4  BLOOD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Branches of the Aorta</vt:lpstr>
      <vt:lpstr>Aorta and Its Branches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Actions</dc:title>
  <dc:creator>Skrzypczak, Jacey</dc:creator>
  <cp:lastModifiedBy>Windows User</cp:lastModifiedBy>
  <cp:revision>3</cp:revision>
  <dcterms:modified xsi:type="dcterms:W3CDTF">2015-04-14T17:42:41Z</dcterms:modified>
</cp:coreProperties>
</file>