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6521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File:NIK_3232-Drops_of_blood_medium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lia.ca/meanderings-wordpress/typography/ariana-page-russell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lrYlZJiuf1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-bZUeb83u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src_vid=gGrDAGN5pC0&amp;annotation_id=annotation_115462&amp;feature=iv&amp;v=uS1RGbW8UbQ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deo.about.com/quitsmoking/Pulmonary-Embolism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zmodo.com/5803965/what-is-ep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</a:p>
        </p:txBody>
      </p:sp>
      <p:pic>
        <p:nvPicPr>
          <p:cNvPr id="20" name="Shape 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00" y="2592900"/>
            <a:ext cx="3100899" cy="31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900" y="2338900"/>
            <a:ext cx="2264825" cy="34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325" y="2635225"/>
            <a:ext cx="3185574" cy="319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02725" y="102725"/>
            <a:ext cx="7729424" cy="7100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Functions of RBCs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37225" y="1350475"/>
            <a:ext cx="5195999" cy="165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Transports oxygen, </a:t>
            </a:r>
            <a:r>
              <a:rPr lang="en-US" sz="3733"/>
              <a:t>remove 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3733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000" y="481775"/>
            <a:ext cx="4203550" cy="43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222725" y="4665775"/>
            <a:ext cx="9659699" cy="264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9729"/>
              <a:buFont typeface="Arial"/>
              <a:buNone/>
            </a:pPr>
            <a:r>
              <a:rPr lang="en-US" sz="3733">
                <a:solidFill>
                  <a:schemeClr val="dk1"/>
                </a:solidFill>
              </a:rPr>
              <a:t>HEMOGLOBIN - molecule that combines with O</a:t>
            </a:r>
            <a:r>
              <a:rPr lang="en-US" sz="3733" baseline="-25000">
                <a:solidFill>
                  <a:schemeClr val="dk1"/>
                </a:solidFill>
              </a:rPr>
              <a:t>2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9729"/>
              <a:buFont typeface="Arial"/>
              <a:buNone/>
            </a:pPr>
            <a:r>
              <a:rPr lang="en-US" sz="3733">
                <a:solidFill>
                  <a:schemeClr val="dk1"/>
                </a:solidFill>
              </a:rPr>
              <a:t> 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9729"/>
              <a:buFont typeface="Arial"/>
              <a:buNone/>
            </a:pPr>
            <a:r>
              <a:rPr lang="en-US" sz="3733">
                <a:solidFill>
                  <a:schemeClr val="dk1"/>
                </a:solidFill>
              </a:rPr>
              <a:t>IRON is critical to synthesize hemoglobin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150" y="317475"/>
            <a:ext cx="8106824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70000" y="372175"/>
            <a:ext cx="79660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 Levels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825" y="1873250"/>
            <a:ext cx="8149149" cy="4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224125" y="1926150"/>
            <a:ext cx="8015449" cy="4113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Oxyhemoglobin = 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plenty of oxygen; </a:t>
            </a:r>
            <a:r>
              <a:rPr lang="en-US" sz="4000"/>
              <a:t>“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bright red</a:t>
            </a:r>
            <a:r>
              <a:rPr lang="en-US" sz="4000"/>
              <a:t>”</a:t>
            </a:r>
          </a:p>
          <a:p>
            <a:pPr marL="0" marR="0" indent="0" algn="l" rtl="0">
              <a:lnSpc>
                <a:spcPct val="120139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20139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Deoxyhemoglobin = 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low in O2, “</a:t>
            </a:r>
            <a:r>
              <a:rPr lang="en-US" sz="4000"/>
              <a:t>dark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red”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06400" y="203200"/>
            <a:ext cx="9272900" cy="1309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myth that deoxygenated blood appears blue. 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00" y="914875"/>
            <a:ext cx="8343200" cy="42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915250" y="5284000"/>
            <a:ext cx="8200849" cy="18347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blood on the left is oxygenated, the right is deoxygenated blood (from a vein)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 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Wikipedia Commons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96325"/>
            <a:ext cx="9144000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08000" y="200725"/>
            <a:ext cx="9260350" cy="1416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Elements Critical to RBC Production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2525" y="1876900"/>
            <a:ext cx="8479949" cy="56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24050" y="1926325"/>
            <a:ext cx="7812299" cy="5275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Folic Acid</a:t>
            </a:r>
          </a:p>
          <a:p>
            <a:pPr marL="381000" marR="0" lvl="0" indent="-333022" algn="l" rtl="0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Vitamin B12</a:t>
            </a:r>
          </a:p>
          <a:p>
            <a:pPr marL="381000" marR="0" lvl="0" indent="-333022" algn="l" rtl="0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</a:p>
          <a:p>
            <a:pPr marL="0" marR="0" indent="0" algn="l" rtl="0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few RBC = anemia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9525" y="1220325"/>
            <a:ext cx="5114500" cy="53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b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(Leukocytes)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1970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function is to protect the body against disease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FIVE different kinds of WBCs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3937000"/>
            <a:ext cx="8530150" cy="34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063625" y="4014600"/>
            <a:ext cx="8350600" cy="3401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Granulocytes (granular cytoplasm) </a:t>
            </a:r>
          </a:p>
          <a:p>
            <a:pPr marL="0" marR="0" indent="0" algn="l" rtl="0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    Neutrophils, Eosinophils, Basophils</a:t>
            </a:r>
          </a:p>
          <a:p>
            <a:pPr marL="0" marR="0" indent="0" algn="l" rtl="0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Agranulocytes (lacking granular cytoplasm)</a:t>
            </a:r>
          </a:p>
          <a:p>
            <a:pPr marL="0" marR="0" indent="0" algn="l" rtl="0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 Monocytes, Lymphocytes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5" y="370524"/>
            <a:ext cx="9605049" cy="4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14250" y="5849850"/>
            <a:ext cx="9331500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The white blood cells are found within the red blood cells, there are not as many WBC’s and generally, they are larger than RBC’s.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125" y="592950"/>
            <a:ext cx="8678449" cy="6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75" y="529150"/>
            <a:ext cx="8265575" cy="57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592650"/>
            <a:ext cx="8498399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00000" y="176200"/>
            <a:ext cx="9015599" cy="1633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Neutrophil </a:t>
            </a:r>
            <a:b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(nucleus has several lobes)</a:t>
            </a: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0" y="1809750"/>
            <a:ext cx="4519074" cy="55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409825" y="2323025"/>
            <a:ext cx="4272475" cy="31629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phagocytes</a:t>
            </a:r>
          </a:p>
          <a:p>
            <a:pPr marL="0" marR="0" indent="0" algn="l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60% of WBC</a:t>
            </a:r>
          </a:p>
          <a:p>
            <a:pPr marL="0" marR="0" indent="0" algn="l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in the pus of wounds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25" y="0"/>
            <a:ext cx="6971724" cy="71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7441825" y="603025"/>
            <a:ext cx="2603999" cy="55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200"/>
              <a:t>PHLEBOTOMIST</a:t>
            </a:r>
          </a:p>
          <a:p>
            <a:pPr rtl="0">
              <a:spcBef>
                <a:spcPts val="0"/>
              </a:spcBef>
              <a:buNone/>
            </a:pPr>
            <a:endParaRPr sz="2200"/>
          </a:p>
          <a:p>
            <a:pPr>
              <a:spcBef>
                <a:spcPts val="0"/>
              </a:spcBef>
              <a:buNone/>
            </a:pPr>
            <a:r>
              <a:rPr lang="en-US" sz="2200" u="sng">
                <a:solidFill>
                  <a:srgbClr val="222222"/>
                </a:solidFill>
              </a:rPr>
              <a:t>person trained to draw blood</a:t>
            </a:r>
            <a:r>
              <a:rPr lang="en-US" sz="2200">
                <a:solidFill>
                  <a:srgbClr val="222222"/>
                </a:solidFill>
              </a:rPr>
              <a:t> from a patient for clinical or medical testing, transfusions, donations, or research</a:t>
            </a:r>
            <a:r>
              <a:rPr lang="en-US" sz="1200">
                <a:solidFill>
                  <a:srgbClr val="222222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4838700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Eosinophil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898550" y="1968500"/>
            <a:ext cx="3034224" cy="3124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Mainly attack parasites</a:t>
            </a:r>
          </a:p>
          <a:p>
            <a:pPr marL="0" marR="0" indent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2% WBC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00" y="1481650"/>
            <a:ext cx="6445250" cy="48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41375" y="100875"/>
            <a:ext cx="3831299" cy="8639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Basophil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75" y="1239950"/>
            <a:ext cx="4938099" cy="493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049100" y="857250"/>
            <a:ext cx="3831299" cy="6329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</a:t>
            </a:r>
          </a:p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Heparin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blood thinner</a:t>
            </a:r>
          </a:p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/>
          </a:p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Histamines</a:t>
            </a:r>
            <a:r>
              <a:rPr lang="en-US" sz="3555"/>
              <a:t> =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in Inflammatory Reaction</a:t>
            </a:r>
          </a:p>
          <a:p>
            <a:pPr marL="0" marR="0" indent="0" algn="l">
              <a:lnSpc>
                <a:spcPct val="119921"/>
              </a:lnSpc>
              <a:spcBef>
                <a:spcPts val="1604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1% WBC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85075" y="6578575"/>
            <a:ext cx="5690100" cy="8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Writing on Legs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Monocyte </a:t>
            </a:r>
            <a:b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(larger cell, horseshoe shaped nucleus)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00" y="2075775"/>
            <a:ext cx="6984999" cy="52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677525" y="6041375"/>
            <a:ext cx="5339400" cy="138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latin typeface="Arial"/>
                <a:ea typeface="Arial"/>
                <a:cs typeface="Arial"/>
                <a:sym typeface="Arial"/>
              </a:rPr>
              <a:t>Become macrophages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/>
              <a:t>6% of wbc’s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559150" y="356300"/>
            <a:ext cx="9066724" cy="225665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Lymphocyte</a:t>
            </a:r>
            <a:br>
              <a:rPr lang="en-US" sz="4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(nucleus is dark and takes up almost whole cell; almost no cytoplasm seen)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75" y="2635225"/>
            <a:ext cx="6318250" cy="47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240225" y="3275025"/>
            <a:ext cx="4385699" cy="41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/>
              <a:t>Main defense (immune system)</a:t>
            </a:r>
          </a:p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/>
          </a:p>
          <a:p>
            <a:pPr marL="0" marR="0" indent="0" algn="l" rtl="0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/>
              <a:t>Produce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Antibodies</a:t>
            </a:r>
          </a:p>
          <a:p>
            <a:pPr marL="0" marR="0" indent="0" algn="l">
              <a:lnSpc>
                <a:spcPct val="120089"/>
              </a:lnSpc>
              <a:spcBef>
                <a:spcPts val="1406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 WBC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>
            <a:hlinkClick r:id="rId3"/>
          </p:cNvPr>
          <p:cNvSpPr/>
          <p:nvPr/>
        </p:nvSpPr>
        <p:spPr>
          <a:xfrm>
            <a:off x="824250" y="634275"/>
            <a:ext cx="8637350" cy="64780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325" y="211650"/>
            <a:ext cx="8392575" cy="66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949200" y="7044950"/>
            <a:ext cx="4597025" cy="384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Left: Lymphoctye | Right: Neutrophil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800" y="477350"/>
            <a:ext cx="6021900" cy="65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Platelets (thrombocytes)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6875" y="1797400"/>
            <a:ext cx="5195000" cy="13902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clots and vessel repair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000" y="1788575"/>
            <a:ext cx="3958149" cy="53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50" y="3455450"/>
            <a:ext cx="4243899" cy="318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25" y="381000"/>
            <a:ext cx="8204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2133600"/>
            <a:ext cx="5058825" cy="39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604000" y="2031975"/>
            <a:ext cx="3067800" cy="344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liquid portion of blood is 92% water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contains nutrients, gases, vitamins (etc) and plasma proteins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452800" y="304800"/>
            <a:ext cx="5408699" cy="2926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transports substances and maintains homeostasis in the body</a:t>
            </a:r>
          </a:p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5689575"/>
            <a:ext cx="4392074" cy="13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5283200" y="5689575"/>
            <a:ext cx="4258375" cy="1296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Hematophobia</a:t>
            </a:r>
            <a:br>
              <a:rPr lang="en-US" sz="4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= fear of blood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Proteins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10100" y="1816100"/>
            <a:ext cx="9243900" cy="2791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Albumins –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pressure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Globulins – transport lipids and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antibodies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immunity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Fibrinogen – important for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clotting</a:t>
            </a:r>
          </a:p>
          <a:p>
            <a:pPr marL="1524000" marR="0" lvl="3" indent="-50800" algn="l" rtl="0">
              <a:lnSpc>
                <a:spcPct val="11979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0" marR="0" lvl="3" indent="-50800" algn="l" rtl="0">
              <a:lnSpc>
                <a:spcPct val="119792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253975"/>
            <a:ext cx="8688899" cy="57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975650" y="6354475"/>
            <a:ext cx="8803550" cy="10754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machine removes the plasma from the blood and returns the RBC’s to the donor.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HEMOSTASIS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10300" y="1600175"/>
            <a:ext cx="9015599" cy="2002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process of stopping bleeding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Involves the coagulation and clotting of the blood to seal the site of damage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400" y="3799400"/>
            <a:ext cx="4773074" cy="35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950" y="213725"/>
            <a:ext cx="4060124" cy="493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29600" y="1036450"/>
            <a:ext cx="5579699" cy="5938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Blood Vessel Spasm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Seratonin = vasoconstrictor 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Platelet plug formation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           = </a:t>
            </a:r>
            <a:r>
              <a:rPr lang="en-US" sz="2900"/>
              <a:t>plugs opening</a:t>
            </a:r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endParaRPr sz="2900"/>
          </a:p>
          <a:p>
            <a:pPr algn="l" rtl="0">
              <a:lnSpc>
                <a:spcPct val="119792"/>
              </a:lnSpc>
              <a:spcBef>
                <a:spcPts val="0"/>
              </a:spcBef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  Blood coagulation</a:t>
            </a:r>
          </a:p>
          <a:p>
            <a:pPr marL="0" marR="0" indent="0" algn="l" rtl="0">
              <a:lnSpc>
                <a:spcPct val="119792"/>
              </a:lnSpc>
              <a:spcBef>
                <a:spcPts val="1198"/>
              </a:spcBef>
              <a:spcAft>
                <a:spcPts val="0"/>
              </a:spcAft>
              <a:buNone/>
            </a:pPr>
            <a:r>
              <a:rPr lang="en-US" sz="2900"/>
              <a:t> 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conversion of fibrinogen to fibrin</a:t>
            </a:r>
          </a:p>
          <a:p>
            <a:pPr marL="0" marR="0" indent="0" algn="l" rtl="0">
              <a:lnSpc>
                <a:spcPct val="119792"/>
              </a:lnSpc>
              <a:spcBef>
                <a:spcPts val="1198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792"/>
              </a:lnSpc>
              <a:spcBef>
                <a:spcPts val="1198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203200" y="203200"/>
            <a:ext cx="6787550" cy="755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EVENTS IN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HEMOSTASIS</a:t>
            </a:r>
          </a:p>
        </p:txBody>
      </p:sp>
      <p:sp>
        <p:nvSpPr>
          <p:cNvPr id="246" name="Shape 246"/>
          <p:cNvSpPr/>
          <p:nvPr/>
        </p:nvSpPr>
        <p:spPr>
          <a:xfrm>
            <a:off x="5187950" y="3765550"/>
            <a:ext cx="589100" cy="38335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3287"/>
                </a:moveTo>
                <a:lnTo>
                  <a:pt x="8352" y="4934"/>
                </a:lnTo>
                <a:cubicBezTo>
                  <a:pt x="8352" y="4934"/>
                  <a:pt x="4221" y="828"/>
                  <a:pt x="4196" y="779"/>
                </a:cubicBezTo>
                <a:cubicBezTo>
                  <a:pt x="3405" y="-10"/>
                  <a:pt x="4992" y="0"/>
                  <a:pt x="4992" y="0"/>
                </a:cubicBezTo>
                <a:lnTo>
                  <a:pt x="21460" y="141"/>
                </a:lnTo>
                <a:cubicBezTo>
                  <a:pt x="21460" y="141"/>
                  <a:pt x="21582" y="16584"/>
                  <a:pt x="21600" y="16601"/>
                </a:cubicBezTo>
                <a:cubicBezTo>
                  <a:pt x="21501" y="18344"/>
                  <a:pt x="20821" y="17402"/>
                  <a:pt x="20821" y="17402"/>
                </a:cubicBezTo>
                <a:lnTo>
                  <a:pt x="16665" y="13247"/>
                </a:lnTo>
                <a:lnTo>
                  <a:pt x="8312" y="21600"/>
                </a:lnTo>
                <a:lnTo>
                  <a:pt x="0" y="13287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/>
          <p:nvPr/>
        </p:nvSpPr>
        <p:spPr>
          <a:xfrm>
            <a:off x="6315500" y="5447775"/>
            <a:ext cx="3638700" cy="18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i="1">
                <a:solidFill>
                  <a:schemeClr val="dk1"/>
                </a:solidFill>
              </a:rPr>
              <a:t>*thrombin is an enzyme that causes the conversion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10725" y="1027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Hemostasis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25" y="1423525"/>
            <a:ext cx="9144000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203200" y="101600"/>
            <a:ext cx="9651150" cy="14591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COAGULATION</a:t>
            </a:r>
            <a:r>
              <a:rPr lang="en-US" sz="3733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-  the thickening of blood to form a clot  (hematoma)</a:t>
            </a:r>
          </a:p>
        </p:txBody>
      </p:sp>
      <p:sp>
        <p:nvSpPr>
          <p:cNvPr id="259" name="Shape 259">
            <a:hlinkClick r:id="rId3"/>
          </p:cNvPr>
          <p:cNvSpPr/>
          <p:nvPr/>
        </p:nvSpPr>
        <p:spPr>
          <a:xfrm>
            <a:off x="914400" y="1524000"/>
            <a:ext cx="7604699" cy="57035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05025" y="814675"/>
            <a:ext cx="4730425" cy="48654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l" rtl="0">
              <a:lnSpc>
                <a:spcPct val="107721"/>
              </a:lnSpc>
              <a:spcBef>
                <a:spcPts val="0"/>
              </a:spcBef>
              <a:buNone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THROMBUS – blood clot (abnormal)</a:t>
            </a:r>
          </a:p>
          <a:p>
            <a:pPr marL="0" marR="0" indent="0" algn="l" rtl="0">
              <a:lnSpc>
                <a:spcPct val="107720"/>
              </a:lnSpc>
              <a:spcBef>
                <a:spcPts val="677"/>
              </a:spcBef>
              <a:spcAft>
                <a:spcPts val="0"/>
              </a:spcAft>
              <a:buNone/>
            </a:pPr>
            <a:endParaRPr sz="3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>
              <a:lnSpc>
                <a:spcPct val="107721"/>
              </a:lnSpc>
              <a:spcBef>
                <a:spcPts val="0"/>
              </a:spcBef>
              <a:buNone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EMBOLUS – when the clot moves to another place.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250" y="391575"/>
            <a:ext cx="4730750" cy="66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898925" y="167425"/>
            <a:ext cx="8791799" cy="4243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What is DVT?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 Video: 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Deep Vein Thrombosis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1600" y="101600"/>
            <a:ext cx="8938925" cy="8117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and Blood Cells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9157424" cy="29893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is a type of CONNECTIVE TISSUE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has two basic components: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  (rbc, wbc, platelets)  = 45%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(water, proteins, amino acids..etc)  = 55%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00" y="3962400"/>
            <a:ext cx="4699000" cy="35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307600" y="5302700"/>
            <a:ext cx="9692100" cy="2153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Hematocrit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cells </a:t>
            </a:r>
            <a:r>
              <a:rPr lang="en-US" sz="2800"/>
              <a:t>=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45%. 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</a:t>
            </a:r>
            <a:r>
              <a:rPr lang="en-US" sz="2800"/>
              <a:t>(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plasma) = (55%). 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50" y="212850"/>
            <a:ext cx="6549300" cy="49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7045575" y="293075"/>
            <a:ext cx="2954100" cy="296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To determine the percentages, blood is placed in a centrifuge.   Heavier cells settle to the bottom of the sample.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75" y="63025"/>
            <a:ext cx="7361000" cy="53413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70450" y="5491950"/>
            <a:ext cx="7096499" cy="2010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Types of Blood Cells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chemeClr val="dk1"/>
                </a:solidFill>
              </a:rPr>
              <a:t>erythrocytes =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blood cells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chemeClr val="dk1"/>
                </a:solidFill>
              </a:rPr>
              <a:t>leukocytes =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chemeClr val="dk1"/>
                </a:solidFill>
              </a:rPr>
              <a:t>thrombocytes=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platelets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02300" y="389800"/>
            <a:ext cx="3789174" cy="28737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6"/>
              <a:t>Shape = </a:t>
            </a: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Biconcave discs</a:t>
            </a:r>
          </a:p>
          <a:p>
            <a:pPr marL="0" marR="0" indent="0" algn="l">
              <a:lnSpc>
                <a:spcPct val="120075"/>
              </a:lnSpc>
              <a:spcBef>
                <a:spcPts val="1656"/>
              </a:spcBef>
              <a:spcAft>
                <a:spcPts val="0"/>
              </a:spcAft>
              <a:buNone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million per cubic millimeter </a:t>
            </a:r>
          </a:p>
          <a:p>
            <a:pPr marL="0" marR="0" indent="0" algn="l">
              <a:lnSpc>
                <a:spcPct val="120075"/>
              </a:lnSpc>
              <a:spcBef>
                <a:spcPts val="1656"/>
              </a:spcBef>
              <a:spcAft>
                <a:spcPts val="0"/>
              </a:spcAft>
              <a:buNone/>
            </a:pPr>
            <a:endParaRPr sz="3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0" y="211650"/>
            <a:ext cx="5789075" cy="39158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99300" y="4536825"/>
            <a:ext cx="8897699" cy="25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/>
              <a:t>Red blood cells lack a NUCLEUS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-US" sz="3000"/>
              <a:t>They do not divide on their own.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24150" y="257650"/>
            <a:ext cx="9611399" cy="26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HEMATOPOEISIS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formation of blood cells</a:t>
            </a:r>
            <a:r>
              <a:rPr lang="en-US" sz="4444"/>
              <a:t/>
            </a:r>
            <a:br>
              <a:rPr lang="en-US" sz="4444"/>
            </a:br>
            <a:r>
              <a:rPr lang="en-US" sz="4444"/>
              <a:t>-- occurs in the 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marrow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224150" y="5814650"/>
            <a:ext cx="9261300" cy="157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44">
                <a:solidFill>
                  <a:schemeClr val="dk1"/>
                </a:solidFill>
              </a:rPr>
              <a:t>Old blood cells are destroyed by the liver &amp; spleen  - phagocytosis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325" y="2706224"/>
            <a:ext cx="4273999" cy="29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11675" y="232425"/>
            <a:ext cx="9684599" cy="18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rgbClr val="303030"/>
                </a:solidFill>
              </a:rPr>
              <a:t>EPO, or erythropoietin, is a hormone that increases production of RBC’s.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482225" y="2166975"/>
            <a:ext cx="3469799" cy="40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>
                <a:solidFill>
                  <a:srgbClr val="303030"/>
                </a:solidFill>
              </a:rPr>
              <a:t>In the first part of a two-night interview broadcast Thursday, disgraced cyclist Lance Armstrong admitted to Oprah Winfrey that he took banned substances, including EPO, during all seven of his Tour de France victories</a:t>
            </a:r>
            <a:r>
              <a:rPr lang="en-US" sz="2400">
                <a:solidFill>
                  <a:srgbClr val="30303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050" y="2166981"/>
            <a:ext cx="5775892" cy="37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734850" y="6860075"/>
            <a:ext cx="5803799" cy="5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What is EPO?  (Gizmodo Article)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Custom</PresentationFormat>
  <Paragraphs>121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 Theme</vt:lpstr>
      <vt:lpstr>BLOOD</vt:lpstr>
      <vt:lpstr>PowerPoint Presentation</vt:lpstr>
      <vt:lpstr>PowerPoint Presentation</vt:lpstr>
      <vt:lpstr>Blood and Blood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Functions of RBCs</vt:lpstr>
      <vt:lpstr>Oxygen Levels</vt:lpstr>
      <vt:lpstr>PowerPoint Presentation</vt:lpstr>
      <vt:lpstr>Elements Critical to RBC Production</vt:lpstr>
      <vt:lpstr>WHITE BLOOD CELLS (Leukocytes)</vt:lpstr>
      <vt:lpstr>PowerPoint Presentation</vt:lpstr>
      <vt:lpstr>PowerPoint Presentation</vt:lpstr>
      <vt:lpstr>PowerPoint Presentation</vt:lpstr>
      <vt:lpstr>PowerPoint Presentation</vt:lpstr>
      <vt:lpstr>Neutrophil  (nucleus has several lobes) </vt:lpstr>
      <vt:lpstr>Eosinophil</vt:lpstr>
      <vt:lpstr>Basophil</vt:lpstr>
      <vt:lpstr>Monocyte  (larger cell, horseshoe shaped nucleus) </vt:lpstr>
      <vt:lpstr>Lymphocyte (nucleus is dark and takes up almost whole cell; almost no cytoplasm seen) </vt:lpstr>
      <vt:lpstr>PowerPoint Presentation</vt:lpstr>
      <vt:lpstr>PowerPoint Presentation</vt:lpstr>
      <vt:lpstr>PowerPoint Presentation</vt:lpstr>
      <vt:lpstr>Platelets (thrombocytes)</vt:lpstr>
      <vt:lpstr>PowerPoint Presentation</vt:lpstr>
      <vt:lpstr>PLASMA</vt:lpstr>
      <vt:lpstr>Plasma Proteins</vt:lpstr>
      <vt:lpstr>PowerPoint Presentation</vt:lpstr>
      <vt:lpstr>HEMOSTASIS</vt:lpstr>
      <vt:lpstr>PowerPoint Presentation</vt:lpstr>
      <vt:lpstr>Hemostasis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Skrzypczak, Jacey</dc:creator>
  <cp:lastModifiedBy>Windows User</cp:lastModifiedBy>
  <cp:revision>2</cp:revision>
  <dcterms:modified xsi:type="dcterms:W3CDTF">2015-03-31T13:43:13Z</dcterms:modified>
</cp:coreProperties>
</file>