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34" y="-90"/>
      </p:cViewPr>
      <p:guideLst>
        <p:guide orient="horz" pos="2400"/>
        <p:guide pos="32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XoP1diaXVCI"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com/v/ZscXOvDgCmQ"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leaf?id=0Bx72aSXCBO09YTFhOGFlNTktNTE3Zi00YjJjLTgxYTMtMTY2MDA1ZTVhYmU0&amp;hl=en_U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docs.google.com/leaf?id=0Bx72aSXCBO09YTFhOGFlNTktNTE3Zi00YjJjLTgxYTMtMTY2MDA1ZTVhYmU0&amp;hl=en_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blackwellpublishing.com/matthews/myosin.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hyperlink" Target="http://youtube.com/v/pWP1u7rRJS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youtube.com/v/2YZJt_Bw3eo"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779625" y="2760475"/>
            <a:ext cx="8507575" cy="1607249"/>
          </a:xfrm>
          <a:prstGeom prst="rect">
            <a:avLst/>
          </a:prstGeom>
        </p:spPr>
        <p:txBody>
          <a:bodyPr lIns="38100" tIns="38100" rIns="38100" bIns="38100" anchor="ctr" anchorCtr="0">
            <a:noAutofit/>
          </a:bodyPr>
          <a:lstStyle/>
          <a:p>
            <a:pPr marL="0" marR="0" indent="0" algn="ctr" rtl="0">
              <a:lnSpc>
                <a:spcPct val="119886"/>
              </a:lnSpc>
              <a:spcBef>
                <a:spcPts val="0"/>
              </a:spcBef>
              <a:spcAft>
                <a:spcPts val="0"/>
              </a:spcAft>
              <a:buNone/>
            </a:pPr>
            <a:r>
              <a:rPr lang="en-US" sz="4888">
                <a:solidFill>
                  <a:srgbClr val="000000"/>
                </a:solidFill>
                <a:latin typeface="Arial"/>
                <a:ea typeface="Arial"/>
                <a:cs typeface="Arial"/>
                <a:sym typeface="Arial"/>
              </a:rPr>
              <a:t>Muscular System</a:t>
            </a:r>
          </a:p>
        </p:txBody>
      </p:sp>
      <p:sp>
        <p:nvSpPr>
          <p:cNvPr id="20" name="Shape 20"/>
          <p:cNvSpPr/>
          <p:nvPr/>
        </p:nvSpPr>
        <p:spPr>
          <a:xfrm>
            <a:off x="508000" y="338650"/>
            <a:ext cx="3069149" cy="2286000"/>
          </a:xfrm>
          <a:prstGeom prst="rect">
            <a:avLst/>
          </a:prstGeom>
          <a:blipFill>
            <a:blip r:embed="rId3"/>
            <a:stretch>
              <a:fillRect/>
            </a:stretch>
          </a:blipFill>
        </p:spPr>
      </p:sp>
      <p:sp>
        <p:nvSpPr>
          <p:cNvPr id="21" name="Shape 21"/>
          <p:cNvSpPr/>
          <p:nvPr/>
        </p:nvSpPr>
        <p:spPr>
          <a:xfrm>
            <a:off x="254000" y="5249325"/>
            <a:ext cx="2973900" cy="1905000"/>
          </a:xfrm>
          <a:prstGeom prst="rect">
            <a:avLst/>
          </a:prstGeom>
          <a:blipFill>
            <a:blip r:embed="rId4"/>
            <a:stretch>
              <a:fillRect/>
            </a:stretch>
          </a:blipFill>
        </p:spPr>
      </p:sp>
      <p:sp>
        <p:nvSpPr>
          <p:cNvPr id="22" name="Shape 22"/>
          <p:cNvSpPr/>
          <p:nvPr/>
        </p:nvSpPr>
        <p:spPr>
          <a:xfrm>
            <a:off x="4318000" y="5164650"/>
            <a:ext cx="2032000" cy="1968500"/>
          </a:xfrm>
          <a:prstGeom prst="rect">
            <a:avLst/>
          </a:prstGeom>
          <a:blipFill>
            <a:blip r:embed="rId5"/>
            <a:stretch>
              <a:fillRect/>
            </a:stretch>
          </a:blipFill>
        </p:spPr>
      </p:sp>
      <p:sp>
        <p:nvSpPr>
          <p:cNvPr id="23" name="Shape 23"/>
          <p:cNvSpPr/>
          <p:nvPr/>
        </p:nvSpPr>
        <p:spPr>
          <a:xfrm>
            <a:off x="7535325" y="3640650"/>
            <a:ext cx="2349500" cy="3471324"/>
          </a:xfrm>
          <a:prstGeom prst="rect">
            <a:avLst/>
          </a:prstGeom>
          <a:blipFill>
            <a:blip r:embed="rId6"/>
            <a:stretch>
              <a:fillRect/>
            </a:stretch>
          </a:blipFill>
        </p:spPr>
      </p:sp>
      <p:sp>
        <p:nvSpPr>
          <p:cNvPr id="24" name="Shape 24"/>
          <p:cNvSpPr/>
          <p:nvPr/>
        </p:nvSpPr>
        <p:spPr>
          <a:xfrm>
            <a:off x="5757325" y="169325"/>
            <a:ext cx="3905250" cy="2603500"/>
          </a:xfrm>
          <a:prstGeom prst="rect">
            <a:avLst/>
          </a:prstGeom>
          <a:blipFill>
            <a:blip r:embed="rId7"/>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101600"/>
            <a:ext cx="9015574" cy="1243874"/>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Myofibril</a:t>
            </a:r>
          </a:p>
        </p:txBody>
      </p:sp>
      <p:sp>
        <p:nvSpPr>
          <p:cNvPr id="77" name="Shape 77"/>
          <p:cNvSpPr txBox="1"/>
          <p:nvPr/>
        </p:nvSpPr>
        <p:spPr>
          <a:xfrm>
            <a:off x="610700" y="1827725"/>
            <a:ext cx="9232300" cy="5463350"/>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733">
                <a:solidFill>
                  <a:srgbClr val="000000"/>
                </a:solidFill>
                <a:latin typeface="trebuchet ms"/>
                <a:ea typeface="trebuchet ms"/>
                <a:cs typeface="trebuchet ms"/>
                <a:sym typeface="trebuchet ms"/>
              </a:rPr>
              <a:t>Contains protein filaments </a:t>
            </a:r>
          </a:p>
          <a:p>
            <a:pPr marL="0" marR="0" indent="0" algn="l" rtl="0">
              <a:lnSpc>
                <a:spcPct val="100000"/>
              </a:lnSpc>
              <a:spcBef>
                <a:spcPts val="0"/>
              </a:spcBef>
              <a:spcAft>
                <a:spcPts val="0"/>
              </a:spcAft>
              <a:buNone/>
            </a:pPr>
            <a:r>
              <a:rPr lang="en-US" sz="3733">
                <a:solidFill>
                  <a:srgbClr val="000000"/>
                </a:solidFill>
                <a:latin typeface="trebuchet ms"/>
                <a:ea typeface="trebuchet ms"/>
                <a:cs typeface="trebuchet ms"/>
                <a:sym typeface="trebuchet ms"/>
              </a:rPr>
              <a:t>       – ACTIN (thin) and MYOSIN (thick)</a:t>
            </a:r>
          </a:p>
          <a:p>
            <a:pPr marL="0" marR="0" indent="0" algn="l" rtl="0">
              <a:lnSpc>
                <a:spcPct val="100000"/>
              </a:lnSpc>
              <a:spcBef>
                <a:spcPts val="600"/>
              </a:spcBef>
              <a:spcAft>
                <a:spcPts val="0"/>
              </a:spcAft>
              <a:buNone/>
            </a:pPr>
            <a:r>
              <a:rPr lang="en-US" sz="3733">
                <a:solidFill>
                  <a:srgbClr val="000000"/>
                </a:solidFill>
                <a:latin typeface="trebuchet ms"/>
                <a:ea typeface="trebuchet ms"/>
                <a:cs typeface="trebuchet ms"/>
                <a:sym typeface="trebuchet ms"/>
              </a:rPr>
              <a:t> </a:t>
            </a:r>
          </a:p>
          <a:p>
            <a:pPr marL="0" marR="0" indent="0" algn="l" rtl="0">
              <a:lnSpc>
                <a:spcPct val="100000"/>
              </a:lnSpc>
              <a:spcBef>
                <a:spcPts val="600"/>
              </a:spcBef>
              <a:spcAft>
                <a:spcPts val="0"/>
              </a:spcAft>
              <a:buNone/>
            </a:pPr>
            <a:r>
              <a:rPr lang="en-US" sz="3733">
                <a:solidFill>
                  <a:srgbClr val="000000"/>
                </a:solidFill>
                <a:latin typeface="trebuchet ms"/>
                <a:ea typeface="trebuchet ms"/>
                <a:cs typeface="trebuchet ms"/>
                <a:sym typeface="trebuchet ms"/>
              </a:rPr>
              <a:t>These filaments overlap to form dark and light bands on the muscle fiber </a:t>
            </a:r>
          </a:p>
          <a:p>
            <a:pPr marL="1524000" marR="0" lvl="3" indent="-287866" algn="l" rtl="0">
              <a:lnSpc>
                <a:spcPct val="100000"/>
              </a:lnSpc>
              <a:spcBef>
                <a:spcPts val="520"/>
              </a:spcBef>
              <a:spcAft>
                <a:spcPts val="0"/>
              </a:spcAft>
              <a:buClr>
                <a:srgbClr val="000000"/>
              </a:buClr>
              <a:buSzPct val="100900"/>
              <a:buFont typeface="Wingdings"/>
              <a:buChar char="§"/>
            </a:pPr>
            <a:r>
              <a:rPr lang="en-US" sz="3733">
                <a:solidFill>
                  <a:srgbClr val="000000"/>
                </a:solidFill>
                <a:latin typeface="trebuchet ms"/>
                <a:ea typeface="trebuchet ms"/>
                <a:cs typeface="trebuchet ms"/>
                <a:sym typeface="trebuchet ms"/>
              </a:rPr>
              <a:t>A band = d</a:t>
            </a:r>
            <a:r>
              <a:rPr lang="en-US" sz="3733" b="1">
                <a:solidFill>
                  <a:srgbClr val="000000"/>
                </a:solidFill>
                <a:latin typeface="trebuchet ms"/>
                <a:ea typeface="trebuchet ms"/>
                <a:cs typeface="trebuchet ms"/>
                <a:sym typeface="trebuchet ms"/>
              </a:rPr>
              <a:t>A</a:t>
            </a:r>
            <a:r>
              <a:rPr lang="en-US" sz="3733">
                <a:solidFill>
                  <a:srgbClr val="000000"/>
                </a:solidFill>
                <a:latin typeface="trebuchet ms"/>
                <a:ea typeface="trebuchet ms"/>
                <a:cs typeface="trebuchet ms"/>
                <a:sym typeface="trebuchet ms"/>
              </a:rPr>
              <a:t>rk • thic</a:t>
            </a:r>
            <a:r>
              <a:rPr lang="en-US" sz="3733" b="1">
                <a:solidFill>
                  <a:srgbClr val="000000"/>
                </a:solidFill>
                <a:latin typeface="trebuchet ms"/>
                <a:ea typeface="trebuchet ms"/>
                <a:cs typeface="trebuchet ms"/>
                <a:sym typeface="trebuchet ms"/>
              </a:rPr>
              <a:t>k</a:t>
            </a:r>
            <a:r>
              <a:rPr lang="en-US" sz="3733">
                <a:solidFill>
                  <a:srgbClr val="000000"/>
                </a:solidFill>
                <a:latin typeface="trebuchet ms"/>
                <a:ea typeface="trebuchet ms"/>
                <a:cs typeface="trebuchet ms"/>
                <a:sym typeface="trebuchet ms"/>
              </a:rPr>
              <a:t> (myosin)</a:t>
            </a:r>
          </a:p>
          <a:p>
            <a:pPr marL="1524000" marR="0" lvl="3" indent="-287866" algn="l" rtl="0">
              <a:lnSpc>
                <a:spcPct val="100000"/>
              </a:lnSpc>
              <a:spcBef>
                <a:spcPts val="520"/>
              </a:spcBef>
              <a:spcAft>
                <a:spcPts val="0"/>
              </a:spcAft>
              <a:buClr>
                <a:srgbClr val="000000"/>
              </a:buClr>
              <a:buSzPct val="100900"/>
              <a:buFont typeface="Wingdings"/>
              <a:buChar char="§"/>
            </a:pPr>
            <a:r>
              <a:rPr lang="en-US" sz="3733">
                <a:solidFill>
                  <a:srgbClr val="000000"/>
                </a:solidFill>
                <a:latin typeface="trebuchet ms"/>
                <a:ea typeface="trebuchet ms"/>
                <a:cs typeface="trebuchet ms"/>
                <a:sym typeface="trebuchet ms"/>
              </a:rPr>
              <a:t>I band = l</a:t>
            </a:r>
            <a:r>
              <a:rPr lang="en-US" sz="3733" b="1">
                <a:solidFill>
                  <a:srgbClr val="000000"/>
                </a:solidFill>
                <a:latin typeface="trebuchet ms"/>
                <a:ea typeface="trebuchet ms"/>
                <a:cs typeface="trebuchet ms"/>
                <a:sym typeface="trebuchet ms"/>
              </a:rPr>
              <a:t>I</a:t>
            </a:r>
            <a:r>
              <a:rPr lang="en-US" sz="3733">
                <a:solidFill>
                  <a:srgbClr val="000000"/>
                </a:solidFill>
                <a:latin typeface="trebuchet ms"/>
                <a:ea typeface="trebuchet ms"/>
                <a:cs typeface="trebuchet ms"/>
                <a:sym typeface="trebuchet ms"/>
              </a:rPr>
              <a:t>ght • th</a:t>
            </a:r>
            <a:r>
              <a:rPr lang="en-US" sz="3733" b="1">
                <a:solidFill>
                  <a:srgbClr val="000000"/>
                </a:solidFill>
                <a:latin typeface="trebuchet ms"/>
                <a:ea typeface="trebuchet ms"/>
                <a:cs typeface="trebuchet ms"/>
                <a:sym typeface="trebuchet ms"/>
              </a:rPr>
              <a:t>I</a:t>
            </a:r>
            <a:r>
              <a:rPr lang="en-US" sz="3733">
                <a:solidFill>
                  <a:srgbClr val="000000"/>
                </a:solidFill>
                <a:latin typeface="trebuchet ms"/>
                <a:ea typeface="trebuchet ms"/>
                <a:cs typeface="trebuchet ms"/>
                <a:sym typeface="trebuchet ms"/>
              </a:rPr>
              <a:t>n (actin)</a:t>
            </a:r>
          </a:p>
          <a:p>
            <a:pPr marL="381000" marR="0" lvl="0" indent="-287866" algn="l" rtl="0">
              <a:lnSpc>
                <a:spcPct val="100000"/>
              </a:lnSpc>
              <a:spcBef>
                <a:spcPts val="640"/>
              </a:spcBef>
              <a:spcAft>
                <a:spcPts val="0"/>
              </a:spcAft>
              <a:buClr>
                <a:srgbClr val="000000"/>
              </a:buClr>
              <a:buSzPct val="168168"/>
              <a:buFont typeface="Arial"/>
              <a:buChar char="•"/>
            </a:pPr>
            <a:r>
              <a:rPr lang="en-US" sz="3733">
                <a:solidFill>
                  <a:srgbClr val="000000"/>
                </a:solidFill>
                <a:latin typeface="trebuchet ms"/>
                <a:ea typeface="trebuchet ms"/>
                <a:cs typeface="trebuchet ms"/>
                <a:sym typeface="trebuchet ms"/>
              </a:rPr>
              <a:t>In the middle of each I band are Z lines. A </a:t>
            </a:r>
            <a:r>
              <a:rPr lang="en-US" sz="3733" u="sng">
                <a:solidFill>
                  <a:srgbClr val="000000"/>
                </a:solidFill>
                <a:latin typeface="trebuchet ms"/>
                <a:ea typeface="trebuchet ms"/>
                <a:cs typeface="trebuchet ms"/>
                <a:sym typeface="trebuchet ms"/>
              </a:rPr>
              <a:t>sarcomere</a:t>
            </a:r>
            <a:r>
              <a:rPr lang="en-US" sz="3733">
                <a:solidFill>
                  <a:srgbClr val="000000"/>
                </a:solidFill>
                <a:latin typeface="trebuchet ms"/>
                <a:ea typeface="trebuchet ms"/>
                <a:cs typeface="trebuchet ms"/>
                <a:sym typeface="trebuchet ms"/>
              </a:rPr>
              <a:t> is on Z line to the other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592650" y="762000"/>
            <a:ext cx="8752399" cy="592665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1098550" y="977875"/>
            <a:ext cx="7962900" cy="5664200"/>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846650" y="0"/>
            <a:ext cx="5842000" cy="7344825"/>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10300" y="356300"/>
            <a:ext cx="9015574" cy="1479784"/>
          </a:xfrm>
          <a:prstGeom prst="rect">
            <a:avLst/>
          </a:prstGeom>
        </p:spPr>
        <p:txBody>
          <a:bodyPr lIns="38100" tIns="38100" rIns="38100" bIns="38100" anchor="ctr" anchorCtr="0">
            <a:noAutofit/>
          </a:bodyPr>
          <a:lstStyle/>
          <a:p>
            <a:pPr marL="0" marR="0" indent="0" algn="ctr" rtl="0">
              <a:lnSpc>
                <a:spcPct val="120139"/>
              </a:lnSpc>
              <a:spcBef>
                <a:spcPts val="0"/>
              </a:spcBef>
              <a:spcAft>
                <a:spcPts val="0"/>
              </a:spcAft>
              <a:buNone/>
            </a:pPr>
            <a:r>
              <a:rPr lang="en-US" sz="4000">
                <a:solidFill>
                  <a:srgbClr val="000000"/>
                </a:solidFill>
                <a:latin typeface="Arial"/>
                <a:ea typeface="Arial"/>
                <a:cs typeface="Arial"/>
                <a:sym typeface="Arial"/>
              </a:rPr>
              <a:t>It is important to remember the heirarchy</a:t>
            </a:r>
          </a:p>
        </p:txBody>
      </p:sp>
      <p:sp>
        <p:nvSpPr>
          <p:cNvPr id="98" name="Shape 98"/>
          <p:cNvSpPr/>
          <p:nvPr/>
        </p:nvSpPr>
        <p:spPr>
          <a:xfrm>
            <a:off x="914400" y="1727175"/>
            <a:ext cx="8392575" cy="5503325"/>
          </a:xfrm>
          <a:prstGeom prst="rect">
            <a:avLst/>
          </a:prstGeom>
          <a:blipFill>
            <a:blip r:embed="rId3"/>
            <a:stretch>
              <a:fillRect/>
            </a:stretch>
          </a:blipFill>
        </p:spPr>
      </p:sp>
      <p:sp>
        <p:nvSpPr>
          <p:cNvPr id="99" name="Shape 99"/>
          <p:cNvSpPr txBox="1"/>
          <p:nvPr/>
        </p:nvSpPr>
        <p:spPr>
          <a:xfrm>
            <a:off x="304800" y="35560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fasicles</a:t>
            </a:r>
          </a:p>
        </p:txBody>
      </p:sp>
      <p:sp>
        <p:nvSpPr>
          <p:cNvPr id="100" name="Shape 100"/>
          <p:cNvSpPr txBox="1"/>
          <p:nvPr/>
        </p:nvSpPr>
        <p:spPr>
          <a:xfrm>
            <a:off x="304800" y="26416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myofibrils</a:t>
            </a:r>
          </a:p>
        </p:txBody>
      </p:sp>
      <p:sp>
        <p:nvSpPr>
          <p:cNvPr id="101" name="Shape 101"/>
          <p:cNvSpPr txBox="1"/>
          <p:nvPr/>
        </p:nvSpPr>
        <p:spPr>
          <a:xfrm>
            <a:off x="304800" y="4368775"/>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myofilaments</a:t>
            </a:r>
          </a:p>
        </p:txBody>
      </p:sp>
      <p:sp>
        <p:nvSpPr>
          <p:cNvPr id="102" name="Shape 102"/>
          <p:cNvSpPr txBox="1"/>
          <p:nvPr/>
        </p:nvSpPr>
        <p:spPr>
          <a:xfrm>
            <a:off x="203200" y="51816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actin</a:t>
            </a:r>
          </a:p>
        </p:txBody>
      </p:sp>
      <p:sp>
        <p:nvSpPr>
          <p:cNvPr id="103" name="Shape 103"/>
          <p:cNvSpPr txBox="1"/>
          <p:nvPr/>
        </p:nvSpPr>
        <p:spPr>
          <a:xfrm>
            <a:off x="304800" y="1727175"/>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myosin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10300" y="356300"/>
            <a:ext cx="9015574" cy="1479784"/>
          </a:xfrm>
          <a:prstGeom prst="rect">
            <a:avLst/>
          </a:prstGeom>
        </p:spPr>
        <p:txBody>
          <a:bodyPr lIns="38100" tIns="38100" rIns="38100" bIns="38100" anchor="ctr" anchorCtr="0">
            <a:noAutofit/>
          </a:bodyPr>
          <a:lstStyle/>
          <a:p>
            <a:pPr marL="0" marR="0" indent="0" algn="ctr" rtl="0">
              <a:lnSpc>
                <a:spcPct val="120139"/>
              </a:lnSpc>
              <a:spcBef>
                <a:spcPts val="0"/>
              </a:spcBef>
              <a:spcAft>
                <a:spcPts val="0"/>
              </a:spcAft>
              <a:buNone/>
            </a:pPr>
            <a:r>
              <a:rPr lang="en-US" sz="4000">
                <a:solidFill>
                  <a:srgbClr val="000000"/>
                </a:solidFill>
                <a:latin typeface="Arial"/>
                <a:ea typeface="Arial"/>
                <a:cs typeface="Arial"/>
                <a:sym typeface="Arial"/>
              </a:rPr>
              <a:t>It is important to remember the heirarchy</a:t>
            </a:r>
          </a:p>
        </p:txBody>
      </p:sp>
      <p:sp>
        <p:nvSpPr>
          <p:cNvPr id="109" name="Shape 109"/>
          <p:cNvSpPr/>
          <p:nvPr/>
        </p:nvSpPr>
        <p:spPr>
          <a:xfrm>
            <a:off x="914400" y="1727175"/>
            <a:ext cx="8392575" cy="5503325"/>
          </a:xfrm>
          <a:prstGeom prst="rect">
            <a:avLst/>
          </a:prstGeom>
          <a:blipFill>
            <a:blip r:embed="rId3"/>
            <a:stretch>
              <a:fillRect/>
            </a:stretch>
          </a:blipFill>
        </p:spPr>
      </p:sp>
      <p:sp>
        <p:nvSpPr>
          <p:cNvPr id="110" name="Shape 110"/>
          <p:cNvSpPr txBox="1"/>
          <p:nvPr/>
        </p:nvSpPr>
        <p:spPr>
          <a:xfrm>
            <a:off x="3759200" y="30480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fasicles</a:t>
            </a:r>
          </a:p>
        </p:txBody>
      </p:sp>
      <p:sp>
        <p:nvSpPr>
          <p:cNvPr id="111" name="Shape 111"/>
          <p:cNvSpPr txBox="1"/>
          <p:nvPr/>
        </p:nvSpPr>
        <p:spPr>
          <a:xfrm>
            <a:off x="3962400" y="41656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myofibrils</a:t>
            </a:r>
          </a:p>
        </p:txBody>
      </p:sp>
      <p:sp>
        <p:nvSpPr>
          <p:cNvPr id="112" name="Shape 112"/>
          <p:cNvSpPr txBox="1"/>
          <p:nvPr/>
        </p:nvSpPr>
        <p:spPr>
          <a:xfrm>
            <a:off x="3657600" y="54864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myofilaments</a:t>
            </a:r>
          </a:p>
        </p:txBody>
      </p:sp>
      <p:sp>
        <p:nvSpPr>
          <p:cNvPr id="113" name="Shape 113"/>
          <p:cNvSpPr txBox="1"/>
          <p:nvPr/>
        </p:nvSpPr>
        <p:spPr>
          <a:xfrm>
            <a:off x="2133600" y="68072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actin</a:t>
            </a:r>
          </a:p>
        </p:txBody>
      </p:sp>
      <p:sp>
        <p:nvSpPr>
          <p:cNvPr id="114" name="Shape 114"/>
          <p:cNvSpPr txBox="1"/>
          <p:nvPr/>
        </p:nvSpPr>
        <p:spPr>
          <a:xfrm>
            <a:off x="5588000" y="68072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myosin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508000" y="916775"/>
            <a:ext cx="9144000" cy="5786425"/>
          </a:xfrm>
          <a:prstGeom prst="rect">
            <a:avLst/>
          </a:prstGeom>
          <a:blipFill>
            <a:blip r:embed="rId3"/>
            <a:stretch>
              <a:fillRect/>
            </a:stretch>
          </a:blipFill>
        </p:spPr>
      </p:sp>
      <p:sp>
        <p:nvSpPr>
          <p:cNvPr id="120" name="Shape 120"/>
          <p:cNvSpPr txBox="1"/>
          <p:nvPr/>
        </p:nvSpPr>
        <p:spPr>
          <a:xfrm>
            <a:off x="4876800" y="68072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muscle</a:t>
            </a:r>
          </a:p>
        </p:txBody>
      </p:sp>
      <p:sp>
        <p:nvSpPr>
          <p:cNvPr id="121" name="Shape 121"/>
          <p:cNvSpPr txBox="1"/>
          <p:nvPr/>
        </p:nvSpPr>
        <p:spPr>
          <a:xfrm>
            <a:off x="2235200" y="68072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epimysium</a:t>
            </a:r>
          </a:p>
        </p:txBody>
      </p:sp>
      <p:sp>
        <p:nvSpPr>
          <p:cNvPr id="122" name="Shape 122"/>
          <p:cNvSpPr txBox="1"/>
          <p:nvPr/>
        </p:nvSpPr>
        <p:spPr>
          <a:xfrm>
            <a:off x="6400800" y="60960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myofibrils</a:t>
            </a:r>
          </a:p>
        </p:txBody>
      </p:sp>
      <p:sp>
        <p:nvSpPr>
          <p:cNvPr id="123" name="Shape 123"/>
          <p:cNvSpPr txBox="1"/>
          <p:nvPr/>
        </p:nvSpPr>
        <p:spPr>
          <a:xfrm>
            <a:off x="3556000" y="60960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myofilament</a:t>
            </a:r>
          </a:p>
        </p:txBody>
      </p:sp>
      <p:sp>
        <p:nvSpPr>
          <p:cNvPr id="124" name="Shape 124"/>
          <p:cNvSpPr txBox="1"/>
          <p:nvPr/>
        </p:nvSpPr>
        <p:spPr>
          <a:xfrm>
            <a:off x="7416800" y="68072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sarcomere</a:t>
            </a:r>
          </a:p>
        </p:txBody>
      </p:sp>
      <p:sp>
        <p:nvSpPr>
          <p:cNvPr id="125" name="Shape 125"/>
          <p:cNvSpPr/>
          <p:nvPr/>
        </p:nvSpPr>
        <p:spPr>
          <a:xfrm>
            <a:off x="5803900" y="1130299"/>
            <a:ext cx="1219199" cy="1930375"/>
          </a:xfrm>
          <a:prstGeom prst="straightConnector1">
            <a:avLst/>
          </a:prstGeom>
          <a:noFill/>
          <a:ln w="19050" cap="flat">
            <a:solidFill>
              <a:srgbClr val="000000"/>
            </a:solidFill>
            <a:prstDash val="solid"/>
            <a:round/>
            <a:headEnd type="none" w="lg" len="lg"/>
            <a:tailEnd type="none" w="lg" len="lg"/>
          </a:ln>
        </p:spPr>
      </p:sp>
      <p:sp>
        <p:nvSpPr>
          <p:cNvPr id="126" name="Shape 126"/>
          <p:cNvSpPr/>
          <p:nvPr/>
        </p:nvSpPr>
        <p:spPr>
          <a:xfrm>
            <a:off x="4279900" y="723900"/>
            <a:ext cx="3178375" cy="397049"/>
          </a:xfrm>
          <a:prstGeom prst="rect">
            <a:avLst/>
          </a:prstGeom>
          <a:solidFill>
            <a:srgbClr val="FFFFFF"/>
          </a:solidFill>
          <a:ln w="25400" cap="flat">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127" name="Shape 127"/>
          <p:cNvSpPr txBox="1"/>
          <p:nvPr/>
        </p:nvSpPr>
        <p:spPr>
          <a:xfrm>
            <a:off x="914400" y="60960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muscle fiber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508000" y="916775"/>
            <a:ext cx="9144000" cy="5786425"/>
          </a:xfrm>
          <a:prstGeom prst="rect">
            <a:avLst/>
          </a:prstGeom>
          <a:blipFill>
            <a:blip r:embed="rId3"/>
            <a:stretch>
              <a:fillRect/>
            </a:stretch>
          </a:blipFill>
        </p:spPr>
      </p:sp>
      <p:sp>
        <p:nvSpPr>
          <p:cNvPr id="133" name="Shape 133"/>
          <p:cNvSpPr txBox="1"/>
          <p:nvPr/>
        </p:nvSpPr>
        <p:spPr>
          <a:xfrm>
            <a:off x="3352800" y="21336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muscle</a:t>
            </a:r>
          </a:p>
        </p:txBody>
      </p:sp>
      <p:sp>
        <p:nvSpPr>
          <p:cNvPr id="134" name="Shape 134"/>
          <p:cNvSpPr txBox="1"/>
          <p:nvPr/>
        </p:nvSpPr>
        <p:spPr>
          <a:xfrm>
            <a:off x="3556000" y="2844775"/>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epimysium</a:t>
            </a:r>
          </a:p>
        </p:txBody>
      </p:sp>
      <p:sp>
        <p:nvSpPr>
          <p:cNvPr id="135" name="Shape 135"/>
          <p:cNvSpPr txBox="1"/>
          <p:nvPr/>
        </p:nvSpPr>
        <p:spPr>
          <a:xfrm>
            <a:off x="7315200" y="4673575"/>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myofibrils</a:t>
            </a:r>
          </a:p>
        </p:txBody>
      </p:sp>
      <p:sp>
        <p:nvSpPr>
          <p:cNvPr id="136" name="Shape 136"/>
          <p:cNvSpPr txBox="1"/>
          <p:nvPr/>
        </p:nvSpPr>
        <p:spPr>
          <a:xfrm>
            <a:off x="7416800" y="21336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sarcomere</a:t>
            </a:r>
          </a:p>
        </p:txBody>
      </p:sp>
      <p:sp>
        <p:nvSpPr>
          <p:cNvPr id="137" name="Shape 137"/>
          <p:cNvSpPr/>
          <p:nvPr/>
        </p:nvSpPr>
        <p:spPr>
          <a:xfrm>
            <a:off x="6007100" y="1282674"/>
            <a:ext cx="1219199" cy="1930375"/>
          </a:xfrm>
          <a:prstGeom prst="straightConnector1">
            <a:avLst/>
          </a:prstGeom>
          <a:noFill/>
          <a:ln w="19050" cap="flat">
            <a:solidFill>
              <a:srgbClr val="000000"/>
            </a:solidFill>
            <a:prstDash val="solid"/>
            <a:round/>
            <a:headEnd type="none" w="lg" len="lg"/>
            <a:tailEnd type="none" w="lg" len="lg"/>
          </a:ln>
        </p:spPr>
      </p:sp>
      <p:sp>
        <p:nvSpPr>
          <p:cNvPr id="138" name="Shape 138"/>
          <p:cNvSpPr/>
          <p:nvPr/>
        </p:nvSpPr>
        <p:spPr>
          <a:xfrm>
            <a:off x="4483100" y="1028700"/>
            <a:ext cx="3178375" cy="397049"/>
          </a:xfrm>
          <a:prstGeom prst="rect">
            <a:avLst/>
          </a:prstGeom>
          <a:solidFill>
            <a:srgbClr val="FFFFFF"/>
          </a:solidFill>
          <a:ln w="25400" cap="flat">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139" name="Shape 139"/>
          <p:cNvSpPr txBox="1"/>
          <p:nvPr/>
        </p:nvSpPr>
        <p:spPr>
          <a:xfrm>
            <a:off x="3860800" y="52832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muscle fiber</a:t>
            </a:r>
          </a:p>
        </p:txBody>
      </p:sp>
      <p:sp>
        <p:nvSpPr>
          <p:cNvPr id="140" name="Shape 140"/>
          <p:cNvSpPr txBox="1"/>
          <p:nvPr/>
        </p:nvSpPr>
        <p:spPr>
          <a:xfrm>
            <a:off x="4978400" y="1117600"/>
            <a:ext cx="2293574" cy="495774"/>
          </a:xfrm>
          <a:prstGeom prst="rect">
            <a:avLst/>
          </a:prstGeom>
          <a:solidFill>
            <a:srgbClr val="FFFF00"/>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myofilament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1610050" y="254325"/>
            <a:ext cx="6934474" cy="7177075"/>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a:hlinkClick r:id="rId3"/>
          </p:cNvPr>
          <p:cNvSpPr/>
          <p:nvPr/>
        </p:nvSpPr>
        <p:spPr>
          <a:xfrm>
            <a:off x="1736375" y="927725"/>
            <a:ext cx="7330225" cy="5497675"/>
          </a:xfrm>
          <a:prstGeom prst="rect">
            <a:avLst/>
          </a:prstGeom>
          <a:blipFill>
            <a:blip r:embed="rId4"/>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10300" y="51150"/>
            <a:ext cx="9015574" cy="1243874"/>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Types of Muscle</a:t>
            </a:r>
          </a:p>
        </p:txBody>
      </p:sp>
      <p:sp>
        <p:nvSpPr>
          <p:cNvPr id="30" name="Shape 30"/>
          <p:cNvSpPr txBox="1"/>
          <p:nvPr/>
        </p:nvSpPr>
        <p:spPr>
          <a:xfrm>
            <a:off x="610300" y="1236475"/>
            <a:ext cx="9015574" cy="2090550"/>
          </a:xfrm>
          <a:prstGeom prst="rect">
            <a:avLst/>
          </a:prstGeom>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164609"/>
              <a:buFont typeface="Arial"/>
              <a:buChar char="•"/>
            </a:pPr>
            <a:r>
              <a:rPr lang="en-US" sz="3555">
                <a:solidFill>
                  <a:srgbClr val="000000"/>
                </a:solidFill>
                <a:latin typeface="Arial"/>
                <a:ea typeface="Arial"/>
                <a:cs typeface="Arial"/>
                <a:sym typeface="Arial"/>
              </a:rPr>
              <a:t>Skeletal – striated &amp; voluntary</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Smooth – involuntary</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Cardiac - heart</a:t>
            </a:r>
          </a:p>
        </p:txBody>
      </p:sp>
      <p:sp>
        <p:nvSpPr>
          <p:cNvPr id="31" name="Shape 31"/>
          <p:cNvSpPr/>
          <p:nvPr/>
        </p:nvSpPr>
        <p:spPr>
          <a:xfrm>
            <a:off x="2286000" y="3100900"/>
            <a:ext cx="5651500" cy="4519074"/>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19050" y="197575"/>
            <a:ext cx="9331975" cy="931924"/>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Muscles &amp; Nervous System</a:t>
            </a:r>
          </a:p>
        </p:txBody>
      </p:sp>
      <p:sp>
        <p:nvSpPr>
          <p:cNvPr id="156" name="Shape 156"/>
          <p:cNvSpPr/>
          <p:nvPr/>
        </p:nvSpPr>
        <p:spPr>
          <a:xfrm>
            <a:off x="1129750" y="1431525"/>
            <a:ext cx="7768150" cy="491065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722275" y="212325"/>
            <a:ext cx="7911350" cy="5830949"/>
          </a:xfrm>
          <a:prstGeom prst="rect">
            <a:avLst/>
          </a:prstGeom>
          <a:blipFill>
            <a:blip r:embed="rId3"/>
            <a:stretch>
              <a:fillRect/>
            </a:stretch>
          </a:blipFill>
        </p:spPr>
      </p:sp>
      <p:sp>
        <p:nvSpPr>
          <p:cNvPr id="162" name="Shape 162"/>
          <p:cNvSpPr txBox="1"/>
          <p:nvPr/>
        </p:nvSpPr>
        <p:spPr>
          <a:xfrm>
            <a:off x="1236350" y="6087275"/>
            <a:ext cx="8928575" cy="8826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1.  Neuron         2.  Sarcolemma   (or motor end plate)       </a:t>
            </a:r>
          </a:p>
          <a:p>
            <a:pPr rtl="0">
              <a:lnSpc>
                <a:spcPct val="100000"/>
              </a:lnSpc>
              <a:buNone/>
            </a:pPr>
            <a:r>
              <a:rPr lang="en-US" sz="2666">
                <a:solidFill>
                  <a:srgbClr val="000000"/>
                </a:solidFill>
                <a:latin typeface="Arial"/>
                <a:ea typeface="Arial"/>
                <a:cs typeface="Arial"/>
                <a:sym typeface="Arial"/>
              </a:rPr>
              <a:t>3.  Vesicle      4.  Synapse        5.  Mitochondria</a:t>
            </a:r>
          </a:p>
        </p:txBody>
      </p:sp>
      <p:sp>
        <p:nvSpPr>
          <p:cNvPr id="163" name="Shape 163"/>
          <p:cNvSpPr txBox="1"/>
          <p:nvPr/>
        </p:nvSpPr>
        <p:spPr>
          <a:xfrm>
            <a:off x="4593625" y="351500"/>
            <a:ext cx="4928200" cy="90145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Motor Unit or Neuromuscular Junction</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112525" y="112300"/>
            <a:ext cx="10094075" cy="156644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The neurotransmitter that crosses the gap is ACETYLCHOLINE.</a:t>
            </a:r>
          </a:p>
          <a:p>
            <a:endParaRPr/>
          </a:p>
          <a:p>
            <a:pPr rtl="0">
              <a:lnSpc>
                <a:spcPct val="100000"/>
              </a:lnSpc>
              <a:buNone/>
            </a:pPr>
            <a:r>
              <a:rPr lang="en-US" sz="2666">
                <a:solidFill>
                  <a:srgbClr val="000000"/>
                </a:solidFill>
                <a:latin typeface="Arial"/>
                <a:ea typeface="Arial"/>
                <a:cs typeface="Arial"/>
                <a:sym typeface="Arial"/>
              </a:rPr>
              <a:t>This is what activates the muscle.</a:t>
            </a:r>
          </a:p>
          <a:p>
            <a:endParaRPr/>
          </a:p>
          <a:p>
            <a:endParaRPr/>
          </a:p>
          <a:p>
            <a:endParaRPr/>
          </a:p>
          <a:p>
            <a:endParaRPr/>
          </a:p>
        </p:txBody>
      </p:sp>
      <p:sp>
        <p:nvSpPr>
          <p:cNvPr id="169" name="Shape 169"/>
          <p:cNvSpPr/>
          <p:nvPr/>
        </p:nvSpPr>
        <p:spPr>
          <a:xfrm>
            <a:off x="1944750" y="1634725"/>
            <a:ext cx="7620000" cy="5651474"/>
          </a:xfrm>
          <a:prstGeom prst="rect">
            <a:avLst/>
          </a:prstGeom>
          <a:blipFill>
            <a:blip r:embed="rId3"/>
            <a:stretch>
              <a:fillRect/>
            </a:stretch>
          </a:blipFill>
        </p:spPr>
      </p:sp>
      <p:sp>
        <p:nvSpPr>
          <p:cNvPr id="170" name="Shape 170"/>
          <p:cNvSpPr txBox="1"/>
          <p:nvPr/>
        </p:nvSpPr>
        <p:spPr>
          <a:xfrm>
            <a:off x="812800" y="2133600"/>
            <a:ext cx="2906974" cy="1080050"/>
          </a:xfrm>
          <a:prstGeom prst="rect">
            <a:avLst/>
          </a:prstGeom>
          <a:solidFill>
            <a:srgbClr val="FFFFFF"/>
          </a:solidFill>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Acetylcholine is stored in vesicles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189075" y="306950"/>
            <a:ext cx="2925049" cy="2766450"/>
          </a:xfrm>
          <a:prstGeom prst="rect">
            <a:avLst/>
          </a:prstGeom>
        </p:spPr>
        <p:txBody>
          <a:bodyPr lIns="38100" tIns="38100" rIns="38100" bIns="38100" anchor="t" anchorCtr="0">
            <a:noAutofit/>
          </a:bodyPr>
          <a:lstStyle/>
          <a:p>
            <a:pPr rtl="0">
              <a:lnSpc>
                <a:spcPct val="100000"/>
              </a:lnSpc>
              <a:buNone/>
            </a:pPr>
            <a:r>
              <a:rPr lang="en-US" sz="3733" i="0">
                <a:solidFill>
                  <a:srgbClr val="000000"/>
                </a:solidFill>
                <a:latin typeface="Arial"/>
                <a:ea typeface="Arial"/>
                <a:cs typeface="Arial"/>
                <a:sym typeface="Arial"/>
              </a:rPr>
              <a:t>Motor Unit</a:t>
            </a:r>
          </a:p>
          <a:p>
            <a:pPr rtl="0">
              <a:lnSpc>
                <a:spcPct val="100000"/>
              </a:lnSpc>
              <a:buNone/>
            </a:pPr>
            <a:r>
              <a:rPr lang="en-US" sz="3733" i="0">
                <a:solidFill>
                  <a:srgbClr val="000000"/>
                </a:solidFill>
                <a:latin typeface="Arial"/>
                <a:ea typeface="Arial"/>
                <a:cs typeface="Arial"/>
                <a:sym typeface="Arial"/>
              </a:rPr>
              <a:t> </a:t>
            </a:r>
          </a:p>
          <a:p>
            <a:pPr rtl="0">
              <a:lnSpc>
                <a:spcPct val="100000"/>
              </a:lnSpc>
              <a:buNone/>
            </a:pPr>
            <a:r>
              <a:rPr lang="en-US" sz="2666" i="0">
                <a:solidFill>
                  <a:srgbClr val="000000"/>
                </a:solidFill>
                <a:latin typeface="Arial"/>
                <a:ea typeface="Arial"/>
                <a:cs typeface="Arial"/>
                <a:sym typeface="Arial"/>
              </a:rPr>
              <a:t>The muscle fiber  and  the motor neuron </a:t>
            </a:r>
          </a:p>
        </p:txBody>
      </p:sp>
      <p:sp>
        <p:nvSpPr>
          <p:cNvPr id="176" name="Shape 176"/>
          <p:cNvSpPr/>
          <p:nvPr/>
        </p:nvSpPr>
        <p:spPr>
          <a:xfrm>
            <a:off x="3066675" y="721275"/>
            <a:ext cx="6840650" cy="64484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a:hlinkClick r:id="rId3"/>
          </p:cNvPr>
          <p:cNvSpPr/>
          <p:nvPr/>
        </p:nvSpPr>
        <p:spPr>
          <a:xfrm>
            <a:off x="1422400" y="914400"/>
            <a:ext cx="6524400" cy="4893300"/>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02150" y="302525"/>
            <a:ext cx="9631874" cy="1324124"/>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SLIDING FILAMENT THEORY (MODEL)</a:t>
            </a:r>
          </a:p>
        </p:txBody>
      </p:sp>
      <p:sp>
        <p:nvSpPr>
          <p:cNvPr id="187" name="Shape 187"/>
          <p:cNvSpPr txBox="1">
            <a:spLocks noGrp="1"/>
          </p:cNvSpPr>
          <p:nvPr>
            <p:ph type="body" idx="1"/>
          </p:nvPr>
        </p:nvSpPr>
        <p:spPr>
          <a:xfrm>
            <a:off x="307350" y="1818125"/>
            <a:ext cx="8959249" cy="211362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The theory of how muscle contracts is the sliding filament theory. The contraction of a muscle occurs as the thin filament slide past the thick filaments. The sliding filament theory involves five different molecules plus calcium ions. </a:t>
            </a:r>
          </a:p>
          <a:p>
            <a:pPr rtl="0">
              <a:lnSpc>
                <a:spcPct val="100000"/>
              </a:lnSpc>
              <a:buNone/>
            </a:pPr>
            <a:r>
              <a:rPr lang="en-US" sz="2666">
                <a:solidFill>
                  <a:srgbClr val="000000"/>
                </a:solidFill>
                <a:latin typeface="Arial"/>
                <a:ea typeface="Arial"/>
                <a:cs typeface="Arial"/>
                <a:sym typeface="Arial"/>
              </a:rPr>
              <a:t> </a:t>
            </a:r>
          </a:p>
        </p:txBody>
      </p:sp>
      <p:sp>
        <p:nvSpPr>
          <p:cNvPr id="188" name="Shape 188"/>
          <p:cNvSpPr/>
          <p:nvPr/>
        </p:nvSpPr>
        <p:spPr>
          <a:xfrm>
            <a:off x="3860800" y="3657600"/>
            <a:ext cx="5892800" cy="3708400"/>
          </a:xfrm>
          <a:prstGeom prst="rect">
            <a:avLst/>
          </a:prstGeom>
          <a:blipFill>
            <a:blip r:embed="rId3"/>
            <a:stretch>
              <a:fillRect/>
            </a:stretch>
          </a:blipFill>
        </p:spPr>
      </p:sp>
      <p:sp>
        <p:nvSpPr>
          <p:cNvPr id="189" name="Shape 189"/>
          <p:cNvSpPr txBox="1"/>
          <p:nvPr/>
        </p:nvSpPr>
        <p:spPr>
          <a:xfrm>
            <a:off x="304800" y="4063975"/>
            <a:ext cx="4004824" cy="270452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The five molecules are: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myosin</a:t>
            </a:r>
          </a:p>
          <a:p>
            <a:pPr rtl="0">
              <a:lnSpc>
                <a:spcPct val="100000"/>
              </a:lnSpc>
              <a:buNone/>
            </a:pPr>
            <a:r>
              <a:rPr lang="en-US" sz="2666">
                <a:solidFill>
                  <a:srgbClr val="000000"/>
                </a:solidFill>
                <a:latin typeface="Arial"/>
                <a:ea typeface="Arial"/>
                <a:cs typeface="Arial"/>
                <a:sym typeface="Arial"/>
              </a:rPr>
              <a:t>actin</a:t>
            </a:r>
          </a:p>
          <a:p>
            <a:pPr rtl="0">
              <a:lnSpc>
                <a:spcPct val="100000"/>
              </a:lnSpc>
              <a:buNone/>
            </a:pPr>
            <a:r>
              <a:rPr lang="en-US" sz="2666">
                <a:solidFill>
                  <a:srgbClr val="000000"/>
                </a:solidFill>
                <a:latin typeface="Arial"/>
                <a:ea typeface="Arial"/>
                <a:cs typeface="Arial"/>
                <a:sym typeface="Arial"/>
              </a:rPr>
              <a:t>tropomyosin</a:t>
            </a:r>
          </a:p>
          <a:p>
            <a:pPr rtl="0">
              <a:lnSpc>
                <a:spcPct val="100000"/>
              </a:lnSpc>
              <a:buNone/>
            </a:pPr>
            <a:r>
              <a:rPr lang="en-US" sz="2666">
                <a:solidFill>
                  <a:srgbClr val="000000"/>
                </a:solidFill>
                <a:latin typeface="Arial"/>
                <a:ea typeface="Arial"/>
                <a:cs typeface="Arial"/>
                <a:sym typeface="Arial"/>
              </a:rPr>
              <a:t>troponin</a:t>
            </a:r>
          </a:p>
          <a:p>
            <a:pPr rtl="0">
              <a:lnSpc>
                <a:spcPct val="100000"/>
              </a:lnSpc>
              <a:buNone/>
            </a:pPr>
            <a:r>
              <a:rPr lang="en-US" sz="2666">
                <a:solidFill>
                  <a:srgbClr val="000000"/>
                </a:solidFill>
                <a:latin typeface="Arial"/>
                <a:ea typeface="Arial"/>
                <a:cs typeface="Arial"/>
                <a:sym typeface="Arial"/>
              </a:rPr>
              <a:t>ATP</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205450" y="103850"/>
            <a:ext cx="4176200" cy="483675"/>
          </a:xfrm>
          <a:prstGeom prst="rect">
            <a:avLst/>
          </a:prstGeom>
        </p:spPr>
        <p:txBody>
          <a:bodyPr lIns="38100" tIns="38100" rIns="38100" bIns="38100" anchor="t" anchorCtr="0">
            <a:noAutofit/>
          </a:bodyPr>
          <a:lstStyle/>
          <a:p>
            <a:pPr rtl="0">
              <a:lnSpc>
                <a:spcPct val="100000"/>
              </a:lnSpc>
              <a:buNone/>
            </a:pPr>
            <a:r>
              <a:rPr lang="en-US" sz="2666" u="sng">
                <a:solidFill>
                  <a:srgbClr val="0000FF"/>
                </a:solidFill>
                <a:latin typeface="Arial"/>
                <a:ea typeface="Arial"/>
                <a:cs typeface="Arial"/>
                <a:sym typeface="Arial"/>
                <a:hlinkClick r:id="rId3"/>
              </a:rPr>
              <a:t>Sliding Filament Handout </a:t>
            </a:r>
          </a:p>
        </p:txBody>
      </p:sp>
      <p:sp>
        <p:nvSpPr>
          <p:cNvPr id="195" name="Shape 195"/>
          <p:cNvSpPr/>
          <p:nvPr/>
        </p:nvSpPr>
        <p:spPr>
          <a:xfrm>
            <a:off x="1526250" y="510250"/>
            <a:ext cx="6181700" cy="6858000"/>
          </a:xfrm>
          <a:prstGeom prst="rect">
            <a:avLst/>
          </a:prstGeom>
          <a:blipFill>
            <a:blip r:embed="rId4"/>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p:nvPr/>
        </p:nvSpPr>
        <p:spPr>
          <a:xfrm>
            <a:off x="510250" y="408650"/>
            <a:ext cx="9469424" cy="6980049"/>
          </a:xfrm>
          <a:prstGeom prst="rect">
            <a:avLst/>
          </a:prstGeom>
          <a:blipFill>
            <a:blip r:embed="rId3"/>
            <a:stretch>
              <a:fillRect/>
            </a:stretch>
          </a:blipFill>
        </p:spPr>
      </p:sp>
      <p:sp>
        <p:nvSpPr>
          <p:cNvPr id="201" name="Shape 201"/>
          <p:cNvSpPr txBox="1"/>
          <p:nvPr/>
        </p:nvSpPr>
        <p:spPr>
          <a:xfrm>
            <a:off x="205450" y="103850"/>
            <a:ext cx="4176200" cy="483675"/>
          </a:xfrm>
          <a:prstGeom prst="rect">
            <a:avLst/>
          </a:prstGeom>
        </p:spPr>
        <p:txBody>
          <a:bodyPr lIns="38100" tIns="38100" rIns="38100" bIns="38100" anchor="t" anchorCtr="0">
            <a:noAutofit/>
          </a:bodyPr>
          <a:lstStyle/>
          <a:p>
            <a:pPr rtl="0">
              <a:lnSpc>
                <a:spcPct val="100000"/>
              </a:lnSpc>
              <a:buNone/>
            </a:pPr>
            <a:r>
              <a:rPr lang="en-US" sz="2666" u="sng">
                <a:solidFill>
                  <a:srgbClr val="0000FF"/>
                </a:solidFill>
                <a:latin typeface="Arial"/>
                <a:ea typeface="Arial"/>
                <a:cs typeface="Arial"/>
                <a:sym typeface="Arial"/>
                <a:hlinkClick r:id="rId4"/>
              </a:rPr>
              <a:t>Sliding Filament Handout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3200">
                <a:solidFill>
                  <a:srgbClr val="000000"/>
                </a:solidFill>
                <a:latin typeface="Arial"/>
                <a:ea typeface="Arial"/>
                <a:cs typeface="Arial"/>
                <a:sym typeface="Arial"/>
              </a:rPr>
              <a:t>ANIMATION OF SLIDING FILAMENT</a:t>
            </a:r>
          </a:p>
        </p:txBody>
      </p:sp>
      <p:sp>
        <p:nvSpPr>
          <p:cNvPr id="207" name="Shape 207"/>
          <p:cNvSpPr txBox="1">
            <a:spLocks noGrp="1"/>
          </p:cNvSpPr>
          <p:nvPr>
            <p:ph type="body" idx="1"/>
          </p:nvPr>
        </p:nvSpPr>
        <p:spPr>
          <a:xfrm>
            <a:off x="609600" y="1015975"/>
            <a:ext cx="9242500" cy="549724"/>
          </a:xfrm>
          <a:prstGeom prst="rect">
            <a:avLst/>
          </a:prstGeom>
        </p:spPr>
        <p:txBody>
          <a:bodyPr lIns="38100" tIns="38100" rIns="38100" bIns="38100" anchor="t" anchorCtr="0">
            <a:noAutofit/>
          </a:bodyPr>
          <a:lstStyle/>
          <a:p>
            <a:pPr rtl="0">
              <a:lnSpc>
                <a:spcPct val="100000"/>
              </a:lnSpc>
              <a:buNone/>
            </a:pPr>
            <a:r>
              <a:rPr lang="en-US" sz="2666" u="sng">
                <a:solidFill>
                  <a:srgbClr val="0000FF"/>
                </a:solidFill>
                <a:latin typeface="Arial"/>
                <a:ea typeface="Arial"/>
                <a:cs typeface="Arial"/>
                <a:sym typeface="Arial"/>
                <a:hlinkClick r:id="rId3"/>
              </a:rPr>
              <a:t>http://www.blackwellpublishing.com/matthews/myosin.html</a:t>
            </a:r>
          </a:p>
        </p:txBody>
      </p:sp>
      <p:sp>
        <p:nvSpPr>
          <p:cNvPr id="208" name="Shape 208">
            <a:hlinkClick r:id="rId4"/>
          </p:cNvPr>
          <p:cNvSpPr/>
          <p:nvPr/>
        </p:nvSpPr>
        <p:spPr>
          <a:xfrm>
            <a:off x="1017175" y="1829700"/>
            <a:ext cx="7272949" cy="5454699"/>
          </a:xfrm>
          <a:prstGeom prst="rect">
            <a:avLst/>
          </a:prstGeom>
          <a:blipFill>
            <a:blip r:embed="rId5"/>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10300" y="356300"/>
            <a:ext cx="9015574" cy="1243874"/>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Energy Source</a:t>
            </a:r>
          </a:p>
        </p:txBody>
      </p:sp>
      <p:sp>
        <p:nvSpPr>
          <p:cNvPr id="214" name="Shape 214"/>
          <p:cNvSpPr txBox="1"/>
          <p:nvPr/>
        </p:nvSpPr>
        <p:spPr>
          <a:xfrm>
            <a:off x="610300" y="1829150"/>
            <a:ext cx="9015574" cy="3611250"/>
          </a:xfrm>
          <a:prstGeom prst="rect">
            <a:avLst/>
          </a:prstGeom>
        </p:spPr>
        <p:txBody>
          <a:bodyPr lIns="38100" tIns="38100" rIns="38100" bIns="38100" anchor="t" anchorCtr="0">
            <a:noAutofit/>
          </a:bodyPr>
          <a:lstStyle/>
          <a:p>
            <a:pPr marL="381000" marR="0" lvl="0" indent="-276577" algn="l" rtl="0">
              <a:lnSpc>
                <a:spcPct val="119922"/>
              </a:lnSpc>
              <a:spcBef>
                <a:spcPts val="0"/>
              </a:spcBef>
              <a:spcAft>
                <a:spcPts val="0"/>
              </a:spcAft>
              <a:buClr>
                <a:srgbClr val="000000"/>
              </a:buClr>
              <a:buSzPct val="164608"/>
              <a:buFont typeface="Arial"/>
              <a:buChar char="•"/>
            </a:pPr>
            <a:r>
              <a:rPr lang="en-US" sz="3555">
                <a:solidFill>
                  <a:srgbClr val="000000"/>
                </a:solidFill>
                <a:latin typeface="Arial"/>
                <a:ea typeface="Arial"/>
                <a:cs typeface="Arial"/>
                <a:sym typeface="Arial"/>
              </a:rPr>
              <a:t>Provided by ATP from cellular respiration  (mitochondria)</a:t>
            </a:r>
          </a:p>
          <a:p>
            <a:pPr marL="381000" marR="0" lvl="0" indent="-276577" algn="l" rtl="0">
              <a:lnSpc>
                <a:spcPct val="119922"/>
              </a:lnSpc>
              <a:spcBef>
                <a:spcPts val="635"/>
              </a:spcBef>
              <a:spcAft>
                <a:spcPts val="0"/>
              </a:spcAft>
              <a:buClr>
                <a:srgbClr val="000000"/>
              </a:buClr>
              <a:buSzPct val="164608"/>
              <a:buFont typeface="Arial"/>
              <a:buChar char="•"/>
            </a:pPr>
            <a:r>
              <a:rPr lang="en-US" sz="3555">
                <a:solidFill>
                  <a:srgbClr val="000000"/>
                </a:solidFill>
                <a:latin typeface="Arial"/>
                <a:ea typeface="Arial"/>
                <a:cs typeface="Arial"/>
                <a:sym typeface="Arial"/>
              </a:rPr>
              <a:t>Creatine phosphate increases regeneration of ATP</a:t>
            </a:r>
          </a:p>
          <a:p>
            <a:pPr marL="381000" marR="0" lvl="0" indent="-276577" algn="l" rtl="0">
              <a:lnSpc>
                <a:spcPct val="119922"/>
              </a:lnSpc>
              <a:spcBef>
                <a:spcPts val="635"/>
              </a:spcBef>
              <a:spcAft>
                <a:spcPts val="0"/>
              </a:spcAft>
              <a:buClr>
                <a:srgbClr val="000000"/>
              </a:buClr>
              <a:buSzPct val="164608"/>
              <a:buFont typeface="Arial"/>
              <a:buChar char="•"/>
            </a:pPr>
            <a:r>
              <a:rPr lang="en-US" sz="3555">
                <a:solidFill>
                  <a:srgbClr val="000000"/>
                </a:solidFill>
                <a:latin typeface="Arial"/>
                <a:ea typeface="Arial"/>
                <a:cs typeface="Arial"/>
                <a:sym typeface="Arial"/>
              </a:rPr>
              <a:t>Much of the energy forms heat, which keeps our bodies warm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p:nvPr/>
        </p:nvSpPr>
        <p:spPr>
          <a:xfrm>
            <a:off x="1100650" y="169325"/>
            <a:ext cx="7270750" cy="6921500"/>
          </a:xfrm>
          <a:prstGeom prst="rect">
            <a:avLst/>
          </a:prstGeom>
          <a:blipFill>
            <a:blip r:embed="rId3"/>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2116650" y="592650"/>
            <a:ext cx="6011324" cy="6434650"/>
          </a:xfrm>
          <a:prstGeom prst="rect">
            <a:avLst/>
          </a:prstGeom>
          <a:blipFill>
            <a:blip r:embed="rId3"/>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09600" y="101600"/>
            <a:ext cx="8538875" cy="931921"/>
          </a:xfrm>
          <a:prstGeom prst="rect">
            <a:avLst/>
          </a:prstGeom>
        </p:spPr>
        <p:txBody>
          <a:bodyPr lIns="38100" tIns="38100" rIns="38100" bIns="38100" anchor="ctr" anchorCtr="0">
            <a:noAutofit/>
          </a:bodyPr>
          <a:lstStyle/>
          <a:p>
            <a:pPr marL="0" marR="0" indent="0" algn="ctr" rtl="0">
              <a:lnSpc>
                <a:spcPct val="119886"/>
              </a:lnSpc>
              <a:spcBef>
                <a:spcPts val="0"/>
              </a:spcBef>
              <a:spcAft>
                <a:spcPts val="0"/>
              </a:spcAft>
              <a:buNone/>
            </a:pPr>
            <a:r>
              <a:rPr lang="en-US" sz="4888">
                <a:solidFill>
                  <a:srgbClr val="000000"/>
                </a:solidFill>
                <a:latin typeface="Arial"/>
                <a:ea typeface="Arial"/>
                <a:cs typeface="Arial"/>
                <a:sym typeface="Arial"/>
              </a:rPr>
              <a:t>Other Terms</a:t>
            </a:r>
          </a:p>
        </p:txBody>
      </p:sp>
      <p:sp>
        <p:nvSpPr>
          <p:cNvPr id="225" name="Shape 225"/>
          <p:cNvSpPr txBox="1"/>
          <p:nvPr/>
        </p:nvSpPr>
        <p:spPr>
          <a:xfrm>
            <a:off x="609600" y="1015975"/>
            <a:ext cx="9015574" cy="5947700"/>
          </a:xfrm>
          <a:prstGeom prst="rect">
            <a:avLst/>
          </a:prstGeom>
        </p:spPr>
        <p:txBody>
          <a:bodyPr lIns="38100" tIns="38100" rIns="38100" bIns="38100" anchor="t" anchorCtr="0">
            <a:noAutofit/>
          </a:bodyPr>
          <a:lstStyle/>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1. Threshold Stimulus</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2. All-or-None Response</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3. Motor Unit</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5. Recruitment</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6. Muscle Tone</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7. Muscular Hypertrophy</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8. Muscular Atrophy</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9. Muscle Fatigue</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10. Muscle Cramp</a:t>
            </a:r>
          </a:p>
          <a:p>
            <a:pPr marL="381000" marR="0" lvl="0" indent="-262466" algn="l" rtl="0">
              <a:lnSpc>
                <a:spcPct val="100000"/>
              </a:lnSpc>
              <a:spcBef>
                <a:spcPts val="604"/>
              </a:spcBef>
              <a:spcAft>
                <a:spcPts val="0"/>
              </a:spcAft>
              <a:buClr>
                <a:srgbClr val="000000"/>
              </a:buClr>
              <a:buSzPct val="168350"/>
              <a:buFont typeface="Arial"/>
              <a:buChar char="•"/>
            </a:pPr>
            <a:r>
              <a:rPr lang="en-US" sz="3333">
                <a:solidFill>
                  <a:srgbClr val="000000"/>
                </a:solidFill>
                <a:latin typeface="Arial"/>
                <a:ea typeface="Arial"/>
                <a:cs typeface="Arial"/>
                <a:sym typeface="Arial"/>
              </a:rPr>
              <a:t>11.  Oxygen Debt</a:t>
            </a:r>
          </a:p>
          <a:p>
            <a:endParaRPr/>
          </a:p>
        </p:txBody>
      </p:sp>
      <p:sp>
        <p:nvSpPr>
          <p:cNvPr id="226" name="Shape 226"/>
          <p:cNvSpPr/>
          <p:nvPr/>
        </p:nvSpPr>
        <p:spPr>
          <a:xfrm>
            <a:off x="5384800" y="4470400"/>
            <a:ext cx="4511399" cy="2909324"/>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Threshold Stimulus</a:t>
            </a:r>
          </a:p>
        </p:txBody>
      </p:sp>
      <p:sp>
        <p:nvSpPr>
          <p:cNvPr id="232" name="Shape 232"/>
          <p:cNvSpPr txBox="1">
            <a:spLocks noGrp="1"/>
          </p:cNvSpPr>
          <p:nvPr>
            <p:ph type="body" idx="1"/>
          </p:nvPr>
        </p:nvSpPr>
        <p:spPr>
          <a:xfrm>
            <a:off x="203200" y="1320800"/>
            <a:ext cx="9632200" cy="5559124"/>
          </a:xfrm>
          <a:prstGeom prst="rect">
            <a:avLst/>
          </a:prstGeom>
        </p:spPr>
        <p:txBody>
          <a:bodyPr lIns="38100" tIns="38100" rIns="38100" bIns="38100" anchor="t" anchorCtr="0">
            <a:noAutofit/>
          </a:bodyPr>
          <a:lstStyle/>
          <a:p>
            <a:pPr rtl="0">
              <a:lnSpc>
                <a:spcPct val="100000"/>
              </a:lnSpc>
              <a:buNone/>
            </a:pPr>
            <a:r>
              <a:rPr lang="en-US" sz="3333">
                <a:solidFill>
                  <a:srgbClr val="000000"/>
                </a:solidFill>
                <a:latin typeface="Arial"/>
                <a:ea typeface="Arial"/>
                <a:cs typeface="Arial"/>
                <a:sym typeface="Arial"/>
              </a:rPr>
              <a:t>Minimal strength required to cause a contraction </a:t>
            </a:r>
          </a:p>
          <a:p>
            <a:endParaRPr/>
          </a:p>
          <a:p>
            <a:pPr rtl="0">
              <a:lnSpc>
                <a:spcPct val="100000"/>
              </a:lnSpc>
              <a:buNone/>
            </a:pPr>
            <a:r>
              <a:rPr lang="en-US" sz="3333">
                <a:solidFill>
                  <a:srgbClr val="000000"/>
                </a:solidFill>
                <a:latin typeface="Arial"/>
                <a:ea typeface="Arial"/>
                <a:cs typeface="Arial"/>
                <a:sym typeface="Arial"/>
              </a:rPr>
              <a:t>Motor neuron releases enough acetylcholine to reach threshold</a:t>
            </a:r>
          </a:p>
          <a:p>
            <a:endParaRPr/>
          </a:p>
          <a:p>
            <a:pPr rtl="0">
              <a:lnSpc>
                <a:spcPct val="100000"/>
              </a:lnSpc>
              <a:buNone/>
            </a:pPr>
            <a:r>
              <a:rPr lang="en-US" sz="4266">
                <a:solidFill>
                  <a:srgbClr val="000000"/>
                </a:solidFill>
                <a:latin typeface="Arial"/>
                <a:ea typeface="Arial"/>
                <a:cs typeface="Arial"/>
                <a:sym typeface="Arial"/>
              </a:rPr>
              <a:t>All-or-None Response</a:t>
            </a:r>
          </a:p>
          <a:p>
            <a:endParaRPr/>
          </a:p>
          <a:p>
            <a:pPr rtl="0">
              <a:lnSpc>
                <a:spcPct val="100000"/>
              </a:lnSpc>
              <a:buNone/>
            </a:pPr>
            <a:r>
              <a:rPr lang="en-US" sz="3333">
                <a:solidFill>
                  <a:srgbClr val="000000"/>
                </a:solidFill>
                <a:latin typeface="Arial"/>
                <a:ea typeface="Arial"/>
                <a:cs typeface="Arial"/>
                <a:sym typeface="Arial"/>
              </a:rPr>
              <a:t>Fibers do not contract partially, they either do or don't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203200" y="203200"/>
            <a:ext cx="5115000" cy="7335099"/>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Motor Unit</a:t>
            </a:r>
          </a:p>
          <a:p>
            <a:pPr rtl="0">
              <a:lnSpc>
                <a:spcPct val="100000"/>
              </a:lnSpc>
              <a:buNone/>
            </a:pPr>
            <a:r>
              <a:rPr lang="en-US" sz="3733">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The muscle fiber  +   the motor neuron </a:t>
            </a:r>
          </a:p>
          <a:p>
            <a:endParaRPr/>
          </a:p>
          <a:p>
            <a:pPr rtl="0">
              <a:lnSpc>
                <a:spcPct val="100000"/>
              </a:lnSpc>
              <a:buNone/>
            </a:pPr>
            <a:r>
              <a:rPr lang="en-US" sz="3733">
                <a:solidFill>
                  <a:srgbClr val="000000"/>
                </a:solidFill>
                <a:latin typeface="Arial"/>
                <a:ea typeface="Arial"/>
                <a:cs typeface="Arial"/>
                <a:sym typeface="Arial"/>
              </a:rPr>
              <a:t>Recruitment</a:t>
            </a:r>
          </a:p>
          <a:p>
            <a:endParaRPr/>
          </a:p>
          <a:p>
            <a:pPr rtl="0">
              <a:lnSpc>
                <a:spcPct val="100000"/>
              </a:lnSpc>
              <a:buNone/>
            </a:pPr>
            <a:r>
              <a:rPr lang="en-US" sz="2666">
                <a:solidFill>
                  <a:srgbClr val="000000"/>
                </a:solidFill>
                <a:latin typeface="Arial"/>
                <a:ea typeface="Arial"/>
                <a:cs typeface="Arial"/>
                <a:sym typeface="Arial"/>
              </a:rPr>
              <a:t>more and more fibers contract as the intensity of the stimulus increases</a:t>
            </a:r>
          </a:p>
          <a:p>
            <a:endParaRPr/>
          </a:p>
          <a:p>
            <a:pPr rtl="0">
              <a:lnSpc>
                <a:spcPct val="100000"/>
              </a:lnSpc>
              <a:buNone/>
            </a:pPr>
            <a:r>
              <a:rPr lang="en-US" sz="3733">
                <a:solidFill>
                  <a:srgbClr val="000000"/>
                </a:solidFill>
                <a:latin typeface="Arial"/>
                <a:ea typeface="Arial"/>
                <a:cs typeface="Arial"/>
                <a:sym typeface="Arial"/>
              </a:rPr>
              <a:t>Muscle Tone</a:t>
            </a:r>
          </a:p>
          <a:p>
            <a:endParaRPr/>
          </a:p>
          <a:p>
            <a:pPr rtl="0">
              <a:lnSpc>
                <a:spcPct val="100000"/>
              </a:lnSpc>
              <a:buNone/>
            </a:pPr>
            <a:r>
              <a:rPr lang="en-US" sz="2666">
                <a:solidFill>
                  <a:srgbClr val="000000"/>
                </a:solidFill>
                <a:latin typeface="Arial"/>
                <a:ea typeface="Arial"/>
                <a:cs typeface="Arial"/>
                <a:sym typeface="Arial"/>
              </a:rPr>
              <a:t>Sustained contraction of individual fibers, even when muscle is at rest</a:t>
            </a:r>
          </a:p>
        </p:txBody>
      </p:sp>
      <p:sp>
        <p:nvSpPr>
          <p:cNvPr id="238" name="Shape 238"/>
          <p:cNvSpPr/>
          <p:nvPr/>
        </p:nvSpPr>
        <p:spPr>
          <a:xfrm>
            <a:off x="5384800" y="3251200"/>
            <a:ext cx="3098650" cy="4186249"/>
          </a:xfrm>
          <a:prstGeom prst="rect">
            <a:avLst/>
          </a:prstGeom>
          <a:blipFill>
            <a:blip r:embed="rId3"/>
            <a:stretch>
              <a:fillRect/>
            </a:stretch>
          </a:blipFill>
        </p:spPr>
      </p:sp>
      <p:sp>
        <p:nvSpPr>
          <p:cNvPr id="239" name="Shape 239"/>
          <p:cNvSpPr/>
          <p:nvPr/>
        </p:nvSpPr>
        <p:spPr>
          <a:xfrm>
            <a:off x="5283200" y="507975"/>
            <a:ext cx="4364625" cy="2631574"/>
          </a:xfrm>
          <a:prstGeom prst="rect">
            <a:avLst/>
          </a:prstGeom>
          <a:blipFill>
            <a:blip r:embed="rId4"/>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512000" y="516600"/>
            <a:ext cx="8888550" cy="6658224"/>
          </a:xfrm>
          <a:prstGeom prst="rect">
            <a:avLst/>
          </a:prstGeom>
          <a:blipFill>
            <a:blip r:embed="rId3"/>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303875" y="397650"/>
            <a:ext cx="9277625" cy="3400499"/>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Hypertrophy</a:t>
            </a:r>
            <a:r>
              <a:rPr lang="en-US" sz="2666">
                <a:solidFill>
                  <a:srgbClr val="000000"/>
                </a:solidFill>
                <a:latin typeface="Arial"/>
                <a:ea typeface="Arial"/>
                <a:cs typeface="Arial"/>
                <a:sym typeface="Arial"/>
              </a:rPr>
              <a:t>  - muscles enlarge  (working out or certain disorders)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3733">
                <a:solidFill>
                  <a:srgbClr val="000000"/>
                </a:solidFill>
                <a:latin typeface="Arial"/>
                <a:ea typeface="Arial"/>
                <a:cs typeface="Arial"/>
                <a:sym typeface="Arial"/>
              </a:rPr>
              <a:t>Atrophy</a:t>
            </a:r>
            <a:r>
              <a:rPr lang="en-US" sz="2666">
                <a:solidFill>
                  <a:srgbClr val="000000"/>
                </a:solidFill>
                <a:latin typeface="Arial"/>
                <a:ea typeface="Arial"/>
                <a:cs typeface="Arial"/>
                <a:sym typeface="Arial"/>
              </a:rPr>
              <a:t> - muscles become small and weak due to disuse</a:t>
            </a:r>
          </a:p>
          <a:p>
            <a:endParaRPr/>
          </a:p>
          <a:p>
            <a:endParaRPr/>
          </a:p>
        </p:txBody>
      </p:sp>
      <p:sp>
        <p:nvSpPr>
          <p:cNvPr id="250" name="Shape 250"/>
          <p:cNvSpPr/>
          <p:nvPr/>
        </p:nvSpPr>
        <p:spPr>
          <a:xfrm>
            <a:off x="1320800" y="3352800"/>
            <a:ext cx="7327474" cy="4197724"/>
          </a:xfrm>
          <a:prstGeom prst="rect">
            <a:avLst/>
          </a:prstGeom>
          <a:blipFill>
            <a:blip r:embed="rId3"/>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203200" y="507975"/>
            <a:ext cx="9632200" cy="6102449"/>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Muscle Fatigue</a:t>
            </a:r>
            <a:r>
              <a:rPr lang="en-US" sz="2666">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  muscle loses ability to contract after prolonged exercise or strain</a:t>
            </a:r>
          </a:p>
          <a:p>
            <a:endParaRPr/>
          </a:p>
          <a:p>
            <a:pPr rtl="0">
              <a:lnSpc>
                <a:spcPct val="100000"/>
              </a:lnSpc>
              <a:buNone/>
            </a:pPr>
            <a:r>
              <a:rPr lang="en-US" sz="3733">
                <a:solidFill>
                  <a:srgbClr val="000000"/>
                </a:solidFill>
                <a:latin typeface="Arial"/>
                <a:ea typeface="Arial"/>
                <a:cs typeface="Arial"/>
                <a:sym typeface="Arial"/>
              </a:rPr>
              <a:t>Muscle Cramp</a:t>
            </a:r>
            <a:r>
              <a:rPr lang="en-US" sz="2666">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 -  a sustained involuntary contraction</a:t>
            </a:r>
          </a:p>
          <a:p>
            <a:endParaRPr/>
          </a:p>
          <a:p>
            <a:pPr rtl="0">
              <a:lnSpc>
                <a:spcPct val="100000"/>
              </a:lnSpc>
              <a:buNone/>
            </a:pPr>
            <a:r>
              <a:rPr lang="en-US" sz="3733">
                <a:solidFill>
                  <a:srgbClr val="000000"/>
                </a:solidFill>
                <a:latin typeface="Arial"/>
                <a:ea typeface="Arial"/>
                <a:cs typeface="Arial"/>
                <a:sym typeface="Arial"/>
              </a:rPr>
              <a:t>Oxygen Debt </a:t>
            </a:r>
            <a:r>
              <a:rPr lang="en-US" sz="2666">
                <a:solidFill>
                  <a:srgbClr val="000000"/>
                </a:solidFill>
                <a:latin typeface="Arial"/>
                <a:ea typeface="Arial"/>
                <a:cs typeface="Arial"/>
                <a:sym typeface="Arial"/>
              </a:rPr>
              <a:t> -  </a:t>
            </a:r>
            <a:r>
              <a:rPr lang="en-US" sz="3200">
                <a:solidFill>
                  <a:srgbClr val="000000"/>
                </a:solidFill>
                <a:latin typeface="Arial"/>
                <a:ea typeface="Arial"/>
                <a:cs typeface="Arial"/>
                <a:sym typeface="Arial"/>
              </a:rPr>
              <a:t>oxygen is used to create ATP, during exercise you may not have enough oxygen    --&gt;  this causes Lactic Acid to accumulate in the muscles</a:t>
            </a:r>
          </a:p>
          <a:p>
            <a:endParaRPr/>
          </a:p>
          <a:p>
            <a:pPr rtl="0">
              <a:lnSpc>
                <a:spcPct val="100000"/>
              </a:lnSpc>
              <a:buNone/>
            </a:pPr>
            <a:r>
              <a:rPr lang="en-US" sz="2666">
                <a:solidFill>
                  <a:srgbClr val="000000"/>
                </a:solidFill>
                <a:latin typeface="Arial"/>
                <a:ea typeface="Arial"/>
                <a:cs typeface="Arial"/>
                <a:sym typeface="Arial"/>
              </a:rPr>
              <a:t>                                           </a:t>
            </a:r>
            <a:r>
              <a:rPr lang="en-US" sz="2666">
                <a:solidFill>
                  <a:srgbClr val="FF0000"/>
                </a:solidFill>
                <a:latin typeface="Arial"/>
                <a:ea typeface="Arial"/>
                <a:cs typeface="Arial"/>
                <a:sym typeface="Arial"/>
              </a:rPr>
              <a:t>*See Magic School Bus</a:t>
            </a:r>
            <a:r>
              <a:rPr lang="en-US" sz="2666">
                <a:solidFill>
                  <a:srgbClr val="000000"/>
                </a:solidFill>
                <a:latin typeface="Arial"/>
                <a:ea typeface="Arial"/>
                <a:cs typeface="Arial"/>
                <a:sym typeface="Arial"/>
              </a:rPr>
              <a:t>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Origin and Insertion</a:t>
            </a:r>
          </a:p>
        </p:txBody>
      </p:sp>
      <p:sp>
        <p:nvSpPr>
          <p:cNvPr id="261" name="Shape 261"/>
          <p:cNvSpPr txBox="1">
            <a:spLocks noGrp="1"/>
          </p:cNvSpPr>
          <p:nvPr>
            <p:ph type="body" idx="1"/>
          </p:nvPr>
        </p:nvSpPr>
        <p:spPr>
          <a:xfrm>
            <a:off x="304500" y="1521625"/>
            <a:ext cx="3863250" cy="398979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Origin = the immovable end of the muscle</a:t>
            </a:r>
          </a:p>
          <a:p>
            <a:endParaRPr/>
          </a:p>
          <a:p>
            <a:pPr rtl="0">
              <a:lnSpc>
                <a:spcPct val="100000"/>
              </a:lnSpc>
              <a:buNone/>
            </a:pPr>
            <a:r>
              <a:rPr lang="en-US" sz="2666">
                <a:solidFill>
                  <a:srgbClr val="000000"/>
                </a:solidFill>
                <a:latin typeface="Arial"/>
                <a:ea typeface="Arial"/>
                <a:cs typeface="Arial"/>
                <a:sym typeface="Arial"/>
              </a:rPr>
              <a:t>Insertion = the movable end of the muscle</a:t>
            </a:r>
          </a:p>
          <a:p>
            <a:endParaRPr/>
          </a:p>
          <a:p>
            <a:pPr rtl="0">
              <a:lnSpc>
                <a:spcPct val="100000"/>
              </a:lnSpc>
              <a:buNone/>
            </a:pPr>
            <a:r>
              <a:rPr lang="en-US" sz="2666">
                <a:solidFill>
                  <a:srgbClr val="000000"/>
                </a:solidFill>
                <a:latin typeface="Arial"/>
                <a:ea typeface="Arial"/>
                <a:cs typeface="Arial"/>
                <a:sym typeface="Arial"/>
              </a:rPr>
              <a:t>   **when a muscle contracts the insertion is moved toward the origin</a:t>
            </a:r>
          </a:p>
        </p:txBody>
      </p:sp>
      <p:sp>
        <p:nvSpPr>
          <p:cNvPr id="262" name="Shape 262"/>
          <p:cNvSpPr/>
          <p:nvPr/>
        </p:nvSpPr>
        <p:spPr>
          <a:xfrm>
            <a:off x="4470400" y="1219200"/>
            <a:ext cx="5486400" cy="4559275"/>
          </a:xfrm>
          <a:prstGeom prst="rect">
            <a:avLst/>
          </a:prstGeom>
          <a:blipFill>
            <a:blip r:embed="rId3"/>
            <a:stretch>
              <a:fillRect/>
            </a:stretch>
          </a:blipFill>
        </p:spPr>
      </p:sp>
      <p:sp>
        <p:nvSpPr>
          <p:cNvPr id="263" name="Shape 263"/>
          <p:cNvSpPr txBox="1"/>
          <p:nvPr/>
        </p:nvSpPr>
        <p:spPr>
          <a:xfrm>
            <a:off x="4368800" y="5994375"/>
            <a:ext cx="5461874" cy="94307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The biceps brachii has two origins (or two heads).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408950" y="1323350"/>
            <a:ext cx="7620000" cy="5880074"/>
          </a:xfrm>
          <a:prstGeom prst="rect">
            <a:avLst/>
          </a:prstGeom>
          <a:blipFill>
            <a:blip r:embed="rId3"/>
            <a:stretch>
              <a:fillRect/>
            </a:stretch>
          </a:blipFill>
        </p:spPr>
      </p:sp>
      <p:sp>
        <p:nvSpPr>
          <p:cNvPr id="269" name="Shape 269"/>
          <p:cNvSpPr txBox="1"/>
          <p:nvPr/>
        </p:nvSpPr>
        <p:spPr>
          <a:xfrm>
            <a:off x="104150" y="205750"/>
            <a:ext cx="6092850" cy="929899"/>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What is rigor mortis?</a:t>
            </a:r>
          </a:p>
        </p:txBody>
      </p:sp>
      <p:sp>
        <p:nvSpPr>
          <p:cNvPr id="270" name="Shape 270"/>
          <p:cNvSpPr txBox="1"/>
          <p:nvPr/>
        </p:nvSpPr>
        <p:spPr>
          <a:xfrm>
            <a:off x="4777750" y="307350"/>
            <a:ext cx="5163849" cy="2958599"/>
          </a:xfrm>
          <a:prstGeom prst="rect">
            <a:avLst/>
          </a:prstGeom>
        </p:spPr>
        <p:txBody>
          <a:bodyPr lIns="38100" tIns="38100" rIns="38100" bIns="38100" anchor="t" anchorCtr="0">
            <a:noAutofit/>
          </a:bodyPr>
          <a:lstStyle/>
          <a:p>
            <a:pPr rtl="0">
              <a:lnSpc>
                <a:spcPct val="100000"/>
              </a:lnSpc>
              <a:buNone/>
            </a:pPr>
            <a:r>
              <a:rPr lang="en-US" sz="2133">
                <a:solidFill>
                  <a:srgbClr val="000000"/>
                </a:solidFill>
                <a:latin typeface="Arial"/>
                <a:ea typeface="Arial"/>
                <a:cs typeface="Arial"/>
                <a:sym typeface="Arial"/>
              </a:rPr>
              <a:t>A few hours after a person or animal dies, the joints of the body stiffen and become locked in place. This stiffening is called </a:t>
            </a:r>
            <a:r>
              <a:rPr lang="en-US" sz="2133" i="1">
                <a:solidFill>
                  <a:srgbClr val="000000"/>
                </a:solidFill>
                <a:latin typeface="Arial"/>
                <a:ea typeface="Arial"/>
                <a:cs typeface="Arial"/>
                <a:sym typeface="Arial"/>
              </a:rPr>
              <a:t>rigor mortis</a:t>
            </a:r>
            <a:r>
              <a:rPr lang="en-US" sz="2133">
                <a:solidFill>
                  <a:srgbClr val="000000"/>
                </a:solidFill>
                <a:latin typeface="Arial"/>
                <a:ea typeface="Arial"/>
                <a:cs typeface="Arial"/>
                <a:sym typeface="Arial"/>
              </a:rPr>
              <a:t>. Depending on temperature and other conditions, rigor mortis lasts approximately 72 hours. The phenomenon is caused by the skeletal muscles partially contracting. The muscles are unable to relax, so the joints become fixed in place.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02775" y="299675"/>
            <a:ext cx="9643775" cy="724525"/>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What is tetanus?</a:t>
            </a:r>
          </a:p>
        </p:txBody>
      </p:sp>
      <p:sp>
        <p:nvSpPr>
          <p:cNvPr id="276" name="Shape 276"/>
          <p:cNvSpPr txBox="1">
            <a:spLocks noGrp="1"/>
          </p:cNvSpPr>
          <p:nvPr>
            <p:ph type="body" idx="1"/>
          </p:nvPr>
        </p:nvSpPr>
        <p:spPr>
          <a:xfrm>
            <a:off x="304800" y="1219200"/>
            <a:ext cx="9355225" cy="137889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Tetanus causes cholinosterase to not break down the acetylcholine in the synapse.  This results in a person's muscles contracting and not relaxing. </a:t>
            </a:r>
          </a:p>
        </p:txBody>
      </p:sp>
      <p:sp>
        <p:nvSpPr>
          <p:cNvPr id="277" name="Shape 277"/>
          <p:cNvSpPr/>
          <p:nvPr/>
        </p:nvSpPr>
        <p:spPr>
          <a:xfrm>
            <a:off x="406400" y="2844775"/>
            <a:ext cx="6527800" cy="3860800"/>
          </a:xfrm>
          <a:prstGeom prst="rect">
            <a:avLst/>
          </a:prstGeom>
          <a:blipFill>
            <a:blip r:embed="rId3"/>
            <a:stretch>
              <a:fillRect/>
            </a:stretch>
          </a:blipFill>
        </p:spPr>
      </p:sp>
      <p:sp>
        <p:nvSpPr>
          <p:cNvPr id="278" name="Shape 278"/>
          <p:cNvSpPr txBox="1"/>
          <p:nvPr/>
        </p:nvSpPr>
        <p:spPr>
          <a:xfrm>
            <a:off x="7620000" y="2844775"/>
            <a:ext cx="2378025" cy="452024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A tetanus shot must be administered shortly after exposure to the  bacteria.</a:t>
            </a:r>
          </a:p>
          <a:p>
            <a:endParaRPr/>
          </a:p>
          <a:p>
            <a:pPr rtl="0">
              <a:lnSpc>
                <a:spcPct val="100000"/>
              </a:lnSpc>
              <a:buNone/>
            </a:pPr>
            <a:r>
              <a:rPr lang="en-US" sz="2666">
                <a:solidFill>
                  <a:srgbClr val="000000"/>
                </a:solidFill>
                <a:latin typeface="Arial"/>
                <a:ea typeface="Arial"/>
                <a:cs typeface="Arial"/>
                <a:sym typeface="Arial"/>
              </a:rPr>
              <a:t>Once you develop tetanus, there is no cure.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Muscles and Muscle Fibers    </a:t>
            </a:r>
          </a:p>
        </p:txBody>
      </p:sp>
      <p:sp>
        <p:nvSpPr>
          <p:cNvPr id="42" name="Shape 4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Muscles are composed of many fibers that are arranged in bundles called FASCICLES</a:t>
            </a:r>
          </a:p>
          <a:p>
            <a:endParaRPr/>
          </a:p>
          <a:p>
            <a:pPr rtl="0">
              <a:lnSpc>
                <a:spcPct val="100000"/>
              </a:lnSpc>
              <a:buNone/>
            </a:pPr>
            <a:r>
              <a:rPr lang="en-US" sz="3733">
                <a:solidFill>
                  <a:srgbClr val="000000"/>
                </a:solidFill>
                <a:latin typeface="Arial"/>
                <a:ea typeface="Arial"/>
                <a:cs typeface="Arial"/>
                <a:sym typeface="Arial"/>
              </a:rPr>
              <a:t>Individual muscles are separated by FASCIA, which also forms tendons and aponeuroses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508000" y="804925"/>
            <a:ext cx="9144000" cy="6010125"/>
          </a:xfrm>
          <a:prstGeom prst="rect">
            <a:avLst/>
          </a:prstGeom>
          <a:blipFill>
            <a:blip r:embed="rId3"/>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a:hlinkClick r:id="rId3"/>
          </p:cNvPr>
          <p:cNvSpPr/>
          <p:nvPr/>
        </p:nvSpPr>
        <p:spPr>
          <a:xfrm>
            <a:off x="916950" y="713750"/>
            <a:ext cx="8157449" cy="6118075"/>
          </a:xfrm>
          <a:prstGeom prst="rect">
            <a:avLst/>
          </a:prstGeom>
          <a:blipFill>
            <a:blip r:embed="rId4"/>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p:nvPr/>
        </p:nvSpPr>
        <p:spPr>
          <a:xfrm>
            <a:off x="2709325" y="253975"/>
            <a:ext cx="4402649" cy="7143750"/>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p:nvPr/>
        </p:nvSpPr>
        <p:spPr>
          <a:xfrm>
            <a:off x="1320800" y="507975"/>
            <a:ext cx="7789325" cy="6879149"/>
          </a:xfrm>
          <a:prstGeom prst="rect">
            <a:avLst/>
          </a:prstGeom>
          <a:blipFill>
            <a:blip r:embed="rId3"/>
            <a:stretch>
              <a:fillRect/>
            </a:stretch>
          </a:blipFill>
        </p:spPr>
      </p:sp>
      <p:sp>
        <p:nvSpPr>
          <p:cNvPr id="53" name="Shape 53"/>
          <p:cNvSpPr txBox="1"/>
          <p:nvPr/>
        </p:nvSpPr>
        <p:spPr>
          <a:xfrm>
            <a:off x="2336800" y="101600"/>
            <a:ext cx="6186199" cy="665350"/>
          </a:xfrm>
          <a:prstGeom prst="rect">
            <a:avLst/>
          </a:prstGeom>
        </p:spPr>
        <p:txBody>
          <a:bodyPr lIns="38100" tIns="38100" rIns="38100" bIns="38100" anchor="t" anchorCtr="0">
            <a:noAutofit/>
          </a:bodyPr>
          <a:lstStyle/>
          <a:p>
            <a:pPr rtl="0">
              <a:lnSpc>
                <a:spcPct val="100000"/>
              </a:lnSpc>
              <a:buNone/>
            </a:pPr>
            <a:r>
              <a:rPr lang="en-US" sz="2666" b="1">
                <a:solidFill>
                  <a:srgbClr val="000000"/>
                </a:solidFill>
                <a:latin typeface="Arial"/>
                <a:ea typeface="Arial"/>
                <a:cs typeface="Arial"/>
                <a:sym typeface="Arial"/>
              </a:rPr>
              <a:t>Muscle Layers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592650" y="677325"/>
            <a:ext cx="8858250" cy="5757325"/>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ENERGY</a:t>
            </a:r>
          </a:p>
        </p:txBody>
      </p:sp>
      <p:sp>
        <p:nvSpPr>
          <p:cNvPr id="64" name="Shape 64"/>
          <p:cNvSpPr txBox="1">
            <a:spLocks noGrp="1"/>
          </p:cNvSpPr>
          <p:nvPr>
            <p:ph type="body" idx="1"/>
          </p:nvPr>
        </p:nvSpPr>
        <p:spPr>
          <a:xfrm>
            <a:off x="286675" y="1824300"/>
            <a:ext cx="5347500" cy="2894450"/>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Fibers contain multiple mitochondria for energy</a:t>
            </a:r>
          </a:p>
          <a:p>
            <a:endParaRPr/>
          </a:p>
          <a:p>
            <a:pPr rtl="0">
              <a:lnSpc>
                <a:spcPct val="100000"/>
              </a:lnSpc>
              <a:buNone/>
            </a:pPr>
            <a:r>
              <a:rPr lang="en-US" sz="3733">
                <a:solidFill>
                  <a:srgbClr val="000000"/>
                </a:solidFill>
                <a:latin typeface="Arial"/>
                <a:ea typeface="Arial"/>
                <a:cs typeface="Arial"/>
                <a:sym typeface="Arial"/>
              </a:rPr>
              <a:t>Most fibers have multiple nuclei</a:t>
            </a:r>
          </a:p>
          <a:p>
            <a:pPr rtl="0">
              <a:lnSpc>
                <a:spcPct val="100000"/>
              </a:lnSpc>
              <a:buNone/>
            </a:pPr>
            <a:r>
              <a:rPr lang="en-US" sz="3733">
                <a:solidFill>
                  <a:srgbClr val="000000"/>
                </a:solidFill>
                <a:latin typeface="Arial"/>
                <a:ea typeface="Arial"/>
                <a:cs typeface="Arial"/>
                <a:sym typeface="Arial"/>
              </a:rPr>
              <a:t> </a:t>
            </a:r>
          </a:p>
          <a:p>
            <a:pPr rtl="0">
              <a:lnSpc>
                <a:spcPct val="100000"/>
              </a:lnSpc>
              <a:buNone/>
            </a:pPr>
            <a:r>
              <a:rPr lang="en-US" sz="3733">
                <a:solidFill>
                  <a:srgbClr val="000000"/>
                </a:solidFill>
                <a:latin typeface="Arial"/>
                <a:ea typeface="Arial"/>
                <a:cs typeface="Arial"/>
                <a:sym typeface="Arial"/>
              </a:rPr>
              <a:t/>
            </a:r>
            <a:br>
              <a:rPr lang="en-US" sz="3733">
                <a:solidFill>
                  <a:srgbClr val="000000"/>
                </a:solidFill>
                <a:latin typeface="Arial"/>
                <a:ea typeface="Arial"/>
                <a:cs typeface="Arial"/>
                <a:sym typeface="Arial"/>
              </a:rPr>
            </a:br>
            <a:r>
              <a:rPr lang="en-US" sz="3733">
                <a:solidFill>
                  <a:srgbClr val="000000"/>
                </a:solidFill>
                <a:latin typeface="Arial"/>
                <a:ea typeface="Arial"/>
                <a:cs typeface="Arial"/>
                <a:sym typeface="Arial"/>
              </a:rPr>
              <a:t> </a:t>
            </a:r>
          </a:p>
        </p:txBody>
      </p:sp>
      <p:sp>
        <p:nvSpPr>
          <p:cNvPr id="65" name="Shape 65"/>
          <p:cNvSpPr/>
          <p:nvPr/>
        </p:nvSpPr>
        <p:spPr>
          <a:xfrm>
            <a:off x="6096000" y="2133600"/>
            <a:ext cx="3810000" cy="3898900"/>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SARCOLEMMA</a:t>
            </a:r>
          </a:p>
        </p:txBody>
      </p:sp>
      <p:sp>
        <p:nvSpPr>
          <p:cNvPr id="71" name="Shape 71"/>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Sarcolemma = muscle fiber membrane</a:t>
            </a:r>
          </a:p>
          <a:p>
            <a:endParaRPr/>
          </a:p>
          <a:p>
            <a:pPr rtl="0">
              <a:lnSpc>
                <a:spcPct val="100000"/>
              </a:lnSpc>
              <a:buNone/>
            </a:pPr>
            <a:r>
              <a:rPr lang="en-US" sz="3733">
                <a:solidFill>
                  <a:srgbClr val="000000"/>
                </a:solidFill>
                <a:latin typeface="Arial"/>
                <a:ea typeface="Arial"/>
                <a:cs typeface="Arial"/>
                <a:sym typeface="Arial"/>
              </a:rPr>
              <a:t>Sarcoplasm = inner material surrounding fibers  (like cytoplasm)</a:t>
            </a:r>
          </a:p>
          <a:p>
            <a:endParaRPr/>
          </a:p>
          <a:p>
            <a:pPr rtl="0">
              <a:lnSpc>
                <a:spcPct val="100000"/>
              </a:lnSpc>
              <a:buNone/>
            </a:pPr>
            <a:r>
              <a:rPr lang="en-US" sz="3733">
                <a:solidFill>
                  <a:srgbClr val="000000"/>
                </a:solidFill>
                <a:latin typeface="Arial"/>
                <a:ea typeface="Arial"/>
                <a:cs typeface="Arial"/>
                <a:sym typeface="Arial"/>
              </a:rPr>
              <a:t>Myofibrils  = individual muscle fibers  --&gt;  made of myofilaments</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406</Words>
  <Application>Microsoft Office PowerPoint</Application>
  <PresentationFormat>Custom</PresentationFormat>
  <Paragraphs>140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Custom Theme</vt:lpstr>
      <vt:lpstr>Muscular System</vt:lpstr>
      <vt:lpstr>Types of Muscle</vt:lpstr>
      <vt:lpstr>Slide 3</vt:lpstr>
      <vt:lpstr>Muscles and Muscle Fibers    </vt:lpstr>
      <vt:lpstr>Slide 5</vt:lpstr>
      <vt:lpstr>Slide 6</vt:lpstr>
      <vt:lpstr>Slide 7</vt:lpstr>
      <vt:lpstr>ENERGY</vt:lpstr>
      <vt:lpstr>SARCOLEMMA</vt:lpstr>
      <vt:lpstr>Myofibril</vt:lpstr>
      <vt:lpstr>Slide 11</vt:lpstr>
      <vt:lpstr>Slide 12</vt:lpstr>
      <vt:lpstr>Slide 13</vt:lpstr>
      <vt:lpstr>It is important to remember the heirarchy</vt:lpstr>
      <vt:lpstr>It is important to remember the heirarchy</vt:lpstr>
      <vt:lpstr>Slide 16</vt:lpstr>
      <vt:lpstr>Slide 17</vt:lpstr>
      <vt:lpstr>Slide 18</vt:lpstr>
      <vt:lpstr>Slide 19</vt:lpstr>
      <vt:lpstr>Muscles &amp; Nervous System</vt:lpstr>
      <vt:lpstr>Slide 21</vt:lpstr>
      <vt:lpstr>Slide 22</vt:lpstr>
      <vt:lpstr>Slide 23</vt:lpstr>
      <vt:lpstr>Slide 24</vt:lpstr>
      <vt:lpstr>SLIDING FILAMENT THEORY (MODEL)</vt:lpstr>
      <vt:lpstr>Slide 26</vt:lpstr>
      <vt:lpstr>Slide 27</vt:lpstr>
      <vt:lpstr>ANIMATION OF SLIDING FILAMENT</vt:lpstr>
      <vt:lpstr>Energy Source</vt:lpstr>
      <vt:lpstr>Slide 30</vt:lpstr>
      <vt:lpstr>Other Terms</vt:lpstr>
      <vt:lpstr>Threshold Stimulus</vt:lpstr>
      <vt:lpstr>Slide 33</vt:lpstr>
      <vt:lpstr>Slide 34</vt:lpstr>
      <vt:lpstr>Slide 35</vt:lpstr>
      <vt:lpstr>Slide 36</vt:lpstr>
      <vt:lpstr>Origin and Insertion</vt:lpstr>
      <vt:lpstr>Slide 38</vt:lpstr>
      <vt:lpstr>What is tetanus?</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cp:lastModifiedBy>jcskrzypczak</cp:lastModifiedBy>
  <cp:revision>1</cp:revision>
  <dcterms:modified xsi:type="dcterms:W3CDTF">2013-12-09T15:09:03Z</dcterms:modified>
</cp:coreProperties>
</file>