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10" y="-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99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biosci/ap/holehaap/student/olc2/chap07matching01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/>
        </p:nvSpPr>
        <p:spPr>
          <a:xfrm>
            <a:off x="710825" y="305125"/>
            <a:ext cx="8041799" cy="878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SKELETAL SYSTEM</a:t>
            </a:r>
          </a:p>
        </p:txBody>
      </p:sp>
      <p:sp>
        <p:nvSpPr>
          <p:cNvPr id="20" name="Shape 20"/>
          <p:cNvSpPr/>
          <p:nvPr/>
        </p:nvSpPr>
        <p:spPr>
          <a:xfrm>
            <a:off x="711200" y="1117600"/>
            <a:ext cx="8042150" cy="59892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of a Long Bone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7214300" y="7163150"/>
            <a:ext cx="2496250" cy="312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r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6.3a-c</a:t>
            </a:r>
          </a:p>
        </p:txBody>
      </p:sp>
      <p:sp>
        <p:nvSpPr>
          <p:cNvPr id="95" name="Shape 95"/>
          <p:cNvSpPr/>
          <p:nvPr/>
        </p:nvSpPr>
        <p:spPr>
          <a:xfrm>
            <a:off x="0" y="878400"/>
            <a:ext cx="10160000" cy="62229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982575" y="591950"/>
            <a:ext cx="4626099" cy="31149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Assignment 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Coloring of a Long Bone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020175" y="105775"/>
            <a:ext cx="3267949" cy="7035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312425" y="214775"/>
            <a:ext cx="4658325" cy="44931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the Structure of a Long Bone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Matching quiz at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http://www.mhhe.com/biosci/ap/holehaap/student/olc2/chap07matching01.html</a:t>
            </a:r>
          </a:p>
        </p:txBody>
      </p:sp>
      <p:sp>
        <p:nvSpPr>
          <p:cNvPr id="107" name="Shape 107"/>
          <p:cNvSpPr/>
          <p:nvPr/>
        </p:nvSpPr>
        <p:spPr>
          <a:xfrm>
            <a:off x="5185775" y="410575"/>
            <a:ext cx="4686449" cy="69561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59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Microscopic Structure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11500" y="1329400"/>
            <a:ext cx="8997874" cy="59188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 - where the bone cells live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OSTEOCYTES  - mature bone cells, enclosed in tiny chambers called LACUNAE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OSTEOCYTES form rings (LAMELLAE) around a HAVERSIAN CANAL which houses blood vessels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Osteocytes are linked by CANALICULI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Haversian Canals are linked by VOLKMAN's CANALS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11200" y="304800"/>
            <a:ext cx="9122825" cy="7069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x="256925" y="250650"/>
            <a:ext cx="3729950" cy="7411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63475" y="298750"/>
            <a:ext cx="4546700" cy="7959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Compact Bone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213600" y="5486400"/>
            <a:ext cx="2560299" cy="884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COLORING!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300650" y="102850"/>
            <a:ext cx="3976600" cy="6446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Yourself</a:t>
            </a:r>
          </a:p>
        </p:txBody>
      </p:sp>
      <p:sp>
        <p:nvSpPr>
          <p:cNvPr id="128" name="Shape 128"/>
          <p:cNvSpPr/>
          <p:nvPr/>
        </p:nvSpPr>
        <p:spPr>
          <a:xfrm>
            <a:off x="3359725" y="411550"/>
            <a:ext cx="6283599" cy="7088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9" name="Shape 129"/>
          <p:cNvSpPr txBox="1"/>
          <p:nvPr/>
        </p:nvSpPr>
        <p:spPr>
          <a:xfrm>
            <a:off x="404250" y="1027950"/>
            <a:ext cx="2871675" cy="3855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the...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Haversian Canal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Volkman's Canal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Lamellae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Spongy Bone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Bone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815325" y="307325"/>
            <a:ext cx="8087474" cy="6939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DEVELOPMENT &amp; GROWTH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609925" y="1219325"/>
            <a:ext cx="9374050" cy="59653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890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9"/>
              <a:buFont typeface="Arial"/>
              <a:buAutoNum type="arabicPeriod"/>
            </a:pPr>
            <a:r>
              <a:rPr lang="en-US" sz="343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Intramembranous bones – flat, skull</a:t>
            </a:r>
          </a:p>
          <a:p>
            <a:pPr marL="381000" marR="0" lvl="0" indent="-26890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9"/>
              <a:buFont typeface="Arial"/>
              <a:buAutoNum type="arabicPeriod"/>
            </a:pPr>
            <a:r>
              <a:rPr lang="en-US" sz="343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Endochondral bones – all other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BONES START AS HYALINE CARTILAGE, areas graduallly turn to bone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OSSIFICATION CENTER (shaft)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OSSIFICATION CENTER (ends)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Development &amp; Growth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00625" y="1018150"/>
            <a:ext cx="5047575" cy="62441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 DISK  (growth plate) is a band of cartilage between the epiphysis and diaphysis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areas increase bone length as the cells ossify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 becomes OSTEOBLASTS become OSTEOCYTES</a:t>
            </a:r>
          </a:p>
        </p:txBody>
      </p:sp>
      <p:sp>
        <p:nvSpPr>
          <p:cNvPr id="148" name="Shape 148"/>
          <p:cNvSpPr/>
          <p:nvPr/>
        </p:nvSpPr>
        <p:spPr>
          <a:xfrm>
            <a:off x="5181600" y="1727175"/>
            <a:ext cx="5080000" cy="40639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RESORPTION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03200" y="1320800"/>
            <a:ext cx="9350825" cy="1683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OSTEOCLASTS - dissolve bone tissue to release minerals,  process is called RESORPTION</a:t>
            </a:r>
          </a:p>
        </p:txBody>
      </p:sp>
      <p:sp>
        <p:nvSpPr>
          <p:cNvPr id="155" name="Shape 155"/>
          <p:cNvSpPr/>
          <p:nvPr/>
        </p:nvSpPr>
        <p:spPr>
          <a:xfrm>
            <a:off x="4576600" y="2949425"/>
            <a:ext cx="4585225" cy="4456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06400" y="203200"/>
            <a:ext cx="10031574" cy="5681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 of the Skeletal System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12025" y="1018550"/>
            <a:ext cx="9199325" cy="61974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Bones are made of OSSEOUS TISSUE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marL="381000" marR="0" lvl="0" indent="-248356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and Protection</a:t>
            </a:r>
          </a:p>
          <a:p>
            <a:pPr marL="381000" marR="0" lvl="0" indent="-248356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Body movement</a:t>
            </a:r>
          </a:p>
          <a:p>
            <a:pPr marL="381000" marR="0" lvl="0" indent="-248356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cell formation (bone marrow) - hemopo</a:t>
            </a:r>
            <a:r>
              <a:rPr lang="en-US" sz="3111">
                <a:latin typeface="Times New Roman"/>
                <a:ea typeface="Times New Roman"/>
                <a:cs typeface="Times New Roman"/>
                <a:sym typeface="Times New Roman"/>
              </a:rPr>
              <a:t>ie</a:t>
            </a: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</a:t>
            </a:r>
          </a:p>
          <a:p>
            <a:pPr marL="381000" marR="0" lvl="0" indent="-248356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 of inorganic materials </a:t>
            </a:r>
            <a:b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                 (salt, calcium, potassium….)</a:t>
            </a:r>
          </a:p>
        </p:txBody>
      </p:sp>
      <p:sp>
        <p:nvSpPr>
          <p:cNvPr id="27" name="Shape 27"/>
          <p:cNvSpPr/>
          <p:nvPr/>
        </p:nvSpPr>
        <p:spPr>
          <a:xfrm>
            <a:off x="5488925" y="1831325"/>
            <a:ext cx="3810000" cy="2857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Growth</a:t>
            </a:r>
          </a:p>
        </p:txBody>
      </p:sp>
      <p:sp>
        <p:nvSpPr>
          <p:cNvPr id="162" name="Shape 162"/>
          <p:cNvSpPr/>
          <p:nvPr/>
        </p:nvSpPr>
        <p:spPr>
          <a:xfrm>
            <a:off x="0" y="1047750"/>
            <a:ext cx="10160000" cy="5990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Growth</a:t>
            </a:r>
          </a:p>
        </p:txBody>
      </p:sp>
      <p:sp>
        <p:nvSpPr>
          <p:cNvPr id="169" name="Shape 169"/>
          <p:cNvSpPr/>
          <p:nvPr/>
        </p:nvSpPr>
        <p:spPr>
          <a:xfrm>
            <a:off x="1185325" y="1015975"/>
            <a:ext cx="7164899" cy="5249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x="1756825" y="6498150"/>
            <a:ext cx="6815650" cy="5608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1" name="Shape 171"/>
          <p:cNvSpPr txBox="1"/>
          <p:nvPr/>
        </p:nvSpPr>
        <p:spPr>
          <a:xfrm>
            <a:off x="1901450" y="6591650"/>
            <a:ext cx="6602575" cy="4448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Assignment - Coloring of the Aging Hand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Joints (articulations)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73225" y="1748150"/>
            <a:ext cx="4532450" cy="53770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079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986"/>
              <a:buFont typeface="Arial"/>
              <a:buAutoNum type="arabicPeriod"/>
            </a:pPr>
            <a:r>
              <a:rPr lang="en-US" sz="34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Synarthrotic (not moveable, aka sutures)</a:t>
            </a:r>
          </a:p>
          <a:p>
            <a:pPr marL="381000" marR="0" lvl="0" indent="-27093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047"/>
              <a:buFont typeface="Arial"/>
              <a:buAutoNum type="arabicPeriod"/>
            </a:pPr>
            <a:r>
              <a:rPr lang="en-US" sz="34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Amphiarthrotic (slightly moveable, vertebrae)</a:t>
            </a:r>
          </a:p>
          <a:p>
            <a:pPr marL="381000" marR="0" lvl="0" indent="-27093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047"/>
              <a:buFont typeface="Arial"/>
              <a:buAutoNum type="arabicPeriod"/>
            </a:pPr>
            <a:r>
              <a:rPr lang="en-US" sz="34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Diarthrotic (moveable joint, aka synovial joints)</a:t>
            </a:r>
          </a:p>
        </p:txBody>
      </p:sp>
      <p:sp>
        <p:nvSpPr>
          <p:cNvPr id="179" name="Shape 179"/>
          <p:cNvSpPr/>
          <p:nvPr/>
        </p:nvSpPr>
        <p:spPr>
          <a:xfrm>
            <a:off x="4673600" y="914400"/>
            <a:ext cx="5429250" cy="635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607825" y="601375"/>
            <a:ext cx="4570875" cy="4789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Synovial fluid - fluid within the joints that helps to lubricate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Joints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Ball and Socket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Hinge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Pivot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Saddle</a:t>
            </a:r>
          </a:p>
        </p:txBody>
      </p:sp>
      <p:sp>
        <p:nvSpPr>
          <p:cNvPr id="185" name="Shape 185"/>
          <p:cNvSpPr/>
          <p:nvPr/>
        </p:nvSpPr>
        <p:spPr>
          <a:xfrm>
            <a:off x="5689600" y="304800"/>
            <a:ext cx="3697225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04800" y="203200"/>
            <a:ext cx="9540124" cy="7171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BONES OF THE SKULL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205725" y="4371325"/>
            <a:ext cx="5711824" cy="30768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
1. Frontal -</a:t>
            </a:r>
            <a:b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Parietal - </a:t>
            </a:r>
            <a:b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Occipital -</a:t>
            </a:r>
            <a:b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Temporal - </a:t>
            </a:r>
            <a:b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Sphenoid - </a:t>
            </a:r>
            <a:b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Maxilla - </a:t>
            </a:r>
            <a:b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Mandible -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Zygomatic -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2" name="Shape 192"/>
          <p:cNvSpPr/>
          <p:nvPr/>
        </p:nvSpPr>
        <p:spPr>
          <a:xfrm>
            <a:off x="2034525" y="1323325"/>
            <a:ext cx="7564324" cy="4271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04400" y="302375"/>
            <a:ext cx="9440550" cy="8170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TOPOGRAPHY OF THE SKULL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10700" y="1320500"/>
            <a:ext cx="8429424" cy="21140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 - refers to any tiny opening, nerves and blood vessels leave this opening to supply the face</a:t>
            </a:r>
          </a:p>
          <a:p>
            <a:endParaRPr/>
          </a:p>
          <a:p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612125" y="2948925"/>
            <a:ext cx="3390900" cy="44449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0" name="Shape 200"/>
          <p:cNvSpPr/>
          <p:nvPr/>
        </p:nvSpPr>
        <p:spPr>
          <a:xfrm>
            <a:off x="4472925" y="2847325"/>
            <a:ext cx="5080000" cy="431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1" name="Shape 201"/>
          <p:cNvSpPr txBox="1"/>
          <p:nvPr/>
        </p:nvSpPr>
        <p:spPr>
          <a:xfrm>
            <a:off x="6911325" y="6504925"/>
            <a:ext cx="2681375" cy="588199"/>
          </a:xfrm>
          <a:prstGeom prst="rect">
            <a:avLst/>
          </a:prstGeom>
          <a:solidFill>
            <a:srgbClr val="FFFFFF"/>
          </a:solidFill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 Foramen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510525" y="2745725"/>
            <a:ext cx="4094300" cy="4485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219550" y="193250"/>
            <a:ext cx="9568124" cy="24854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 - refers to any connection between large bones (in fetal skulls, these are called fontanels)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Fissure - any wide gap between bones</a:t>
            </a:r>
          </a:p>
        </p:txBody>
      </p:sp>
      <p:sp>
        <p:nvSpPr>
          <p:cNvPr id="208" name="Shape 208"/>
          <p:cNvSpPr/>
          <p:nvPr/>
        </p:nvSpPr>
        <p:spPr>
          <a:xfrm>
            <a:off x="5083725" y="2645125"/>
            <a:ext cx="4506799" cy="4758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04800" y="1320800"/>
            <a:ext cx="9447974" cy="43539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Coronal - between frontal and parietal bones</a:t>
            </a:r>
            <a:b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Lambdoidal - between occipital and parietal bones</a:t>
            </a:r>
            <a:b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Squamosal - between temporal and parietal bones</a:t>
            </a:r>
            <a:b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Sagittal - between parietal bones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Bones of the Skull &amp; Sutures</a:t>
            </a:r>
          </a:p>
        </p:txBody>
      </p:sp>
      <p:sp>
        <p:nvSpPr>
          <p:cNvPr id="221" name="Shape 221"/>
          <p:cNvSpPr/>
          <p:nvPr/>
        </p:nvSpPr>
        <p:spPr>
          <a:xfrm>
            <a:off x="677325" y="1354650"/>
            <a:ext cx="8466649" cy="5513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Foramen Magnum</a:t>
            </a:r>
          </a:p>
        </p:txBody>
      </p:sp>
      <p:sp>
        <p:nvSpPr>
          <p:cNvPr id="228" name="Shape 228"/>
          <p:cNvSpPr/>
          <p:nvPr/>
        </p:nvSpPr>
        <p:spPr>
          <a:xfrm>
            <a:off x="592650" y="931325"/>
            <a:ext cx="8392575" cy="48259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9" name="Shape 229"/>
          <p:cNvSpPr/>
          <p:nvPr/>
        </p:nvSpPr>
        <p:spPr>
          <a:xfrm>
            <a:off x="2942150" y="6498150"/>
            <a:ext cx="4699000" cy="5608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30" name="Shape 230"/>
          <p:cNvSpPr txBox="1"/>
          <p:nvPr/>
        </p:nvSpPr>
        <p:spPr>
          <a:xfrm>
            <a:off x="3086800" y="6591650"/>
            <a:ext cx="4485900" cy="4448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Assignment: Skull Labeling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0375" y="1497325"/>
            <a:ext cx="3639475" cy="46807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206 bones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Main Divisions – Axial &amp; Appendicular</a:t>
            </a:r>
          </a:p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657600" y="1015975"/>
            <a:ext cx="6180649" cy="6074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Axial Skeleton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6300" y="1321150"/>
            <a:ext cx="5205575" cy="4545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Head, neck, trunk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Skull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Hyoid Bone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Vertebral Column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Thoracic Cage (ribs, 12 pairs)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Sternum</a:t>
            </a:r>
          </a:p>
        </p:txBody>
      </p:sp>
      <p:sp>
        <p:nvSpPr>
          <p:cNvPr id="43" name="Shape 43"/>
          <p:cNvSpPr/>
          <p:nvPr/>
        </p:nvSpPr>
        <p:spPr>
          <a:xfrm>
            <a:off x="5418650" y="1015975"/>
            <a:ext cx="4423825" cy="6339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Hyoid Bone</a:t>
            </a:r>
          </a:p>
        </p:txBody>
      </p:sp>
      <p:sp>
        <p:nvSpPr>
          <p:cNvPr id="50" name="Shape 50"/>
          <p:cNvSpPr/>
          <p:nvPr/>
        </p:nvSpPr>
        <p:spPr>
          <a:xfrm>
            <a:off x="1185325" y="1269975"/>
            <a:ext cx="7281325" cy="54609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Appendicular Skeleton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40950" y="1236475"/>
            <a:ext cx="6644900" cy="13073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Limbs &amp; Bones that connect to the</a:t>
            </a:r>
          </a:p>
          <a:p>
            <a:pPr marL="762000" marR="0" lvl="1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Pectoral Girdle (shoulders)</a:t>
            </a:r>
          </a:p>
          <a:p>
            <a:pPr marL="762000" marR="0" lvl="1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Pelvic Girdle (hips)</a:t>
            </a:r>
          </a:p>
        </p:txBody>
      </p:sp>
      <p:sp>
        <p:nvSpPr>
          <p:cNvPr id="58" name="Shape 58"/>
          <p:cNvSpPr/>
          <p:nvPr/>
        </p:nvSpPr>
        <p:spPr>
          <a:xfrm>
            <a:off x="4572000" y="2963325"/>
            <a:ext cx="4974149" cy="3735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9" name="Shape 59"/>
          <p:cNvSpPr/>
          <p:nvPr/>
        </p:nvSpPr>
        <p:spPr>
          <a:xfrm>
            <a:off x="338650" y="2878650"/>
            <a:ext cx="3894649" cy="38946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STRUCTURE - Long Bone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56300" y="1744475"/>
            <a:ext cx="5374900" cy="28119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AutoNum type="arabicPeriod"/>
            </a:pPr>
            <a:r>
              <a:rPr lang="en-US" sz="44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Epiphysis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AutoNum type="arabicPeriod"/>
            </a:pPr>
            <a:r>
              <a:rPr lang="en-US" sz="44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Diaphysis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AutoNum type="arabicPeriod"/>
            </a:pPr>
            <a:r>
              <a:rPr lang="en-US" sz="44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Articular Cartilage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AutoNum type="arabicPeriod"/>
            </a:pPr>
            <a:r>
              <a:rPr lang="en-US" sz="444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Periosteum</a:t>
            </a:r>
          </a:p>
        </p:txBody>
      </p:sp>
      <p:sp>
        <p:nvSpPr>
          <p:cNvPr id="67" name="Shape 67"/>
          <p:cNvSpPr/>
          <p:nvPr/>
        </p:nvSpPr>
        <p:spPr>
          <a:xfrm>
            <a:off x="5418650" y="1354650"/>
            <a:ext cx="4445000" cy="5926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8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Inside the Long Bone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55400" y="1408125"/>
            <a:ext cx="4431050" cy="5423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Medullary Cavity – hollow chamber filled with bone marrow</a:t>
            </a:r>
          </a:p>
          <a:p>
            <a:endParaRPr/>
          </a:p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Marrow (blood)</a:t>
            </a:r>
          </a:p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Yellow Marrow (fat)</a:t>
            </a:r>
          </a:p>
          <a:p>
            <a:endParaRPr/>
          </a:p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Endosteum</a:t>
            </a:r>
          </a:p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lining of the medullary</a:t>
            </a:r>
          </a:p>
        </p:txBody>
      </p:sp>
      <p:sp>
        <p:nvSpPr>
          <p:cNvPr id="75" name="Shape 75"/>
          <p:cNvSpPr/>
          <p:nvPr/>
        </p:nvSpPr>
        <p:spPr>
          <a:xfrm>
            <a:off x="4673600" y="1219200"/>
            <a:ext cx="5334000" cy="355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0" y="253975"/>
            <a:ext cx="10160000" cy="58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4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Bone Tissue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613875" y="1153850"/>
            <a:ext cx="8892800" cy="10443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Compact (wall of the diaphysis)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Spongy (cancellous, epiphysis) - red marrow</a:t>
            </a:r>
          </a:p>
        </p:txBody>
      </p:sp>
      <p:sp>
        <p:nvSpPr>
          <p:cNvPr id="83" name="Shape 83"/>
          <p:cNvSpPr/>
          <p:nvPr/>
        </p:nvSpPr>
        <p:spPr>
          <a:xfrm>
            <a:off x="612125" y="2339325"/>
            <a:ext cx="8290874" cy="49907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grpSp>
        <p:nvGrpSpPr>
          <p:cNvPr id="84" name="Shape 84"/>
          <p:cNvGrpSpPr/>
          <p:nvPr/>
        </p:nvGrpSpPr>
        <p:grpSpPr>
          <a:xfrm>
            <a:off x="3393395" y="2143826"/>
            <a:ext cx="1264383" cy="2674704"/>
            <a:chOff x="2289400" y="914400"/>
            <a:chExt cx="682399" cy="1311095"/>
          </a:xfrm>
        </p:grpSpPr>
        <p:cxnSp>
          <p:nvCxnSpPr>
            <p:cNvPr id="85" name="Shape 85"/>
            <p:cNvCxnSpPr>
              <a:stCxn id="86" idx="0"/>
              <a:endCxn id="86" idx="0"/>
            </p:cNvCxnSpPr>
            <p:nvPr/>
          </p:nvCxnSpPr>
          <p:spPr>
            <a:xfrm flipH="1">
              <a:off x="2514599" y="914400"/>
              <a:ext cx="457200" cy="1066799"/>
            </a:xfrm>
            <a:prstGeom prst="straightConnector1">
              <a:avLst/>
            </a:prstGeom>
            <a:noFill/>
            <a:ln w="38100" cap="flat">
              <a:solidFill>
                <a:srgbClr val="FAD165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87" name="Shape 87"/>
            <p:cNvSpPr/>
            <p:nvPr/>
          </p:nvSpPr>
          <p:spPr>
            <a:xfrm rot="-8771087">
              <a:off x="2333667" y="1952663"/>
              <a:ext cx="228564" cy="228564"/>
            </a:xfrm>
            <a:prstGeom prst="triangle">
              <a:avLst>
                <a:gd name="adj" fmla="val 50000"/>
              </a:avLst>
            </a:prstGeom>
            <a:solidFill>
              <a:srgbClr val="FAD165"/>
            </a:solidFill>
            <a:ln w="19050" cap="flat">
              <a:solidFill>
                <a:srgbClr val="FB4C2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342</Words>
  <Application>Microsoft Office PowerPoint</Application>
  <PresentationFormat>Custom</PresentationFormat>
  <Paragraphs>121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Custom Theme</vt:lpstr>
      <vt:lpstr>PowerPoint Presentation</vt:lpstr>
      <vt:lpstr>Functions of the Skeletal System</vt:lpstr>
      <vt:lpstr>ORGANIZATION</vt:lpstr>
      <vt:lpstr>Axial Skeleton</vt:lpstr>
      <vt:lpstr>Hyoid Bone</vt:lpstr>
      <vt:lpstr>Appendicular Skeleton</vt:lpstr>
      <vt:lpstr>BONE STRUCTURE - Long Bone</vt:lpstr>
      <vt:lpstr>Inside the Long Bone</vt:lpstr>
      <vt:lpstr>Types of Bone Tissue</vt:lpstr>
      <vt:lpstr>Structure of a Long Bone</vt:lpstr>
      <vt:lpstr>PowerPoint Presentation</vt:lpstr>
      <vt:lpstr>PowerPoint Presentation</vt:lpstr>
      <vt:lpstr>Microscopic Structure</vt:lpstr>
      <vt:lpstr>Compact Bone</vt:lpstr>
      <vt:lpstr>PowerPoint Presentation</vt:lpstr>
      <vt:lpstr>PowerPoint Presentation</vt:lpstr>
      <vt:lpstr>BONE DEVELOPMENT &amp; GROWTH</vt:lpstr>
      <vt:lpstr>Bone Development &amp; Growth</vt:lpstr>
      <vt:lpstr>RESORPTION</vt:lpstr>
      <vt:lpstr>Bone Growth</vt:lpstr>
      <vt:lpstr>Bone Growth</vt:lpstr>
      <vt:lpstr>Types of Joints (articulations)</vt:lpstr>
      <vt:lpstr>PowerPoint Presentation</vt:lpstr>
      <vt:lpstr>BONES OF THE SKULL</vt:lpstr>
      <vt:lpstr>TOPOGRAPHY OF THE SKULL</vt:lpstr>
      <vt:lpstr>PowerPoint Presentation</vt:lpstr>
      <vt:lpstr>Sutures</vt:lpstr>
      <vt:lpstr>Bones of the Skull &amp; Sutures</vt:lpstr>
      <vt:lpstr>Foramen Magnum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 User</cp:lastModifiedBy>
  <cp:revision>2</cp:revision>
  <dcterms:modified xsi:type="dcterms:W3CDTF">2014-10-20T14:30:11Z</dcterms:modified>
</cp:coreProperties>
</file>