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8" y="-90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biologycorner.com/anatomy/intro/BodyCavity2_label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logycorner.com/anatomy/intro/BodyCavity_label.jp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logycorner.com/anatomy/intro/organ_systems_blanks.jp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iologycorner.com/anatomy/intro/bodyregions_describe.html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://www.explorehealthcareers.org/en/index.aspx" TargetMode="Externa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751400" y="4540225"/>
            <a:ext cx="8657150" cy="13652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90475" y="5893150"/>
            <a:ext cx="7085874" cy="11592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795339"/>
                </a:solidFill>
                <a:latin typeface="Arial"/>
                <a:ea typeface="Arial"/>
                <a:cs typeface="Arial"/>
                <a:sym typeface="Arial"/>
              </a:rPr>
              <a:t>Introduction to Human Anatomy and Physiology</a:t>
            </a:r>
          </a:p>
        </p:txBody>
      </p:sp>
      <p:sp>
        <p:nvSpPr>
          <p:cNvPr id="21" name="Shape 21"/>
          <p:cNvSpPr/>
          <p:nvPr/>
        </p:nvSpPr>
        <p:spPr>
          <a:xfrm>
            <a:off x="2709325" y="169325"/>
            <a:ext cx="4572000" cy="4561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Cavities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508000" y="1320800"/>
            <a:ext cx="9625049" cy="55782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Dorsal  = back side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Ventral = front side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Thoracic = chest (heart, trachea, lungs..)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Abdomen = stomach area (spleen, intestines)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Pelvic = lower abdomen (bladder, reproductive organs)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DIAPHRAGM:  Separates the thoracic and pelvic region</a:t>
            </a:r>
          </a:p>
          <a:p>
            <a:endParaRPr/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MEMBRANE - covers and surrounds organs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SERIOUS FLUID  - lubricates organs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559150" y="1321150"/>
            <a:ext cx="9117874" cy="5510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 the body cavities (use your book)</a:t>
            </a:r>
          </a:p>
        </p:txBody>
      </p:sp>
      <p:sp>
        <p:nvSpPr>
          <p:cNvPr id="87" name="Shape 87"/>
          <p:cNvSpPr/>
          <p:nvPr/>
        </p:nvSpPr>
        <p:spPr>
          <a:xfrm>
            <a:off x="254000" y="2031975"/>
            <a:ext cx="4656649" cy="469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8" name="Shape 88"/>
          <p:cNvSpPr/>
          <p:nvPr/>
        </p:nvSpPr>
        <p:spPr>
          <a:xfrm>
            <a:off x="5249325" y="2031975"/>
            <a:ext cx="4582574" cy="47307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89" name="Shape 89"/>
          <p:cNvSpPr txBox="1"/>
          <p:nvPr/>
        </p:nvSpPr>
        <p:spPr>
          <a:xfrm>
            <a:off x="508000" y="304800"/>
            <a:ext cx="8179475" cy="862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It's easier to visualize the body cavities on pictures -  see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Body Cavity Label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2666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Label 2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5" name="Shape 95"/>
          <p:cNvSpPr/>
          <p:nvPr/>
        </p:nvSpPr>
        <p:spPr>
          <a:xfrm>
            <a:off x="508000" y="1100650"/>
            <a:ext cx="9334500" cy="5926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497400" y="0"/>
            <a:ext cx="9165149" cy="88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1" name="Shape 101"/>
          <p:cNvSpPr/>
          <p:nvPr/>
        </p:nvSpPr>
        <p:spPr>
          <a:xfrm>
            <a:off x="1778000" y="1185325"/>
            <a:ext cx="6350000" cy="5926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497400" y="328075"/>
            <a:ext cx="9165149" cy="132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7" name="Shape 107"/>
          <p:cNvSpPr txBox="1"/>
          <p:nvPr/>
        </p:nvSpPr>
        <p:spPr>
          <a:xfrm>
            <a:off x="559150" y="1829150"/>
            <a:ext cx="9287225" cy="4630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Membrane - two layered, covers organs</a:t>
            </a:r>
          </a:p>
          <a:p>
            <a:pPr marL="762000" marR="0" lvl="1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 layer = parietal</a:t>
            </a:r>
          </a:p>
          <a:p>
            <a:pPr marL="762000" marR="0" lvl="1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 layer = visceral (lines the organs)</a:t>
            </a:r>
          </a:p>
          <a:p>
            <a:endParaRPr/>
          </a:p>
          <a:p>
            <a:pPr marL="381000" marR="0" lvl="0" indent="-30480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fluid – lubricating fluid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75150" y="0"/>
            <a:ext cx="9366250" cy="1502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3" name="Shape 113"/>
          <p:cNvSpPr txBox="1"/>
          <p:nvPr/>
        </p:nvSpPr>
        <p:spPr>
          <a:xfrm>
            <a:off x="220475" y="1575150"/>
            <a:ext cx="9627649" cy="29968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36068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986"/>
              <a:buFont typeface="Arial"/>
              <a:buChar char="•"/>
            </a:pPr>
            <a:r>
              <a:rPr lang="en-US" sz="4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Pleura = lungs</a:t>
            </a:r>
          </a:p>
          <a:p>
            <a:pPr marL="381000" marR="0" lvl="0" indent="-36068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986"/>
              <a:buFont typeface="Arial"/>
              <a:buChar char="•"/>
            </a:pPr>
            <a:r>
              <a:rPr lang="en-US" sz="4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Pericardium = heart</a:t>
            </a:r>
          </a:p>
          <a:p>
            <a:pPr marL="381000" marR="0" lvl="0" indent="-36068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5986"/>
              <a:buFont typeface="Arial"/>
              <a:buChar char="•"/>
            </a:pPr>
            <a:r>
              <a:rPr lang="en-US" sz="48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Peritoneum = organs </a:t>
            </a:r>
            <a:r>
              <a:rPr lang="en-US" sz="263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(abdominopelvic region)</a:t>
            </a:r>
          </a:p>
        </p:txBody>
      </p:sp>
      <p:sp>
        <p:nvSpPr>
          <p:cNvPr id="114" name="Shape 114"/>
          <p:cNvSpPr/>
          <p:nvPr/>
        </p:nvSpPr>
        <p:spPr>
          <a:xfrm>
            <a:off x="2794000" y="3915825"/>
            <a:ext cx="3386649" cy="3704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02300" y="505825"/>
            <a:ext cx="9873450" cy="500195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Pleura /  Parietal Pleura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Pericardium /  Parietal Pericardium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Peritoneum /  Parietal Peritoneum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497400" y="0"/>
            <a:ext cx="9165149" cy="88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5" name="Shape 125"/>
          <p:cNvSpPr/>
          <p:nvPr/>
        </p:nvSpPr>
        <p:spPr>
          <a:xfrm>
            <a:off x="931325" y="846650"/>
            <a:ext cx="8244400" cy="6180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6" name="Shape 126"/>
          <p:cNvSpPr txBox="1"/>
          <p:nvPr/>
        </p:nvSpPr>
        <p:spPr>
          <a:xfrm>
            <a:off x="1033625" y="7163150"/>
            <a:ext cx="8084250" cy="3848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Homework: </a:t>
            </a:r>
            <a:r>
              <a:rPr lang="en-US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Organ Systems Concept Map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6096000" y="507975"/>
            <a:ext cx="3979325" cy="5630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2" name="Shape 132"/>
          <p:cNvSpPr txBox="1"/>
          <p:nvPr/>
        </p:nvSpPr>
        <p:spPr>
          <a:xfrm>
            <a:off x="203300" y="100325"/>
            <a:ext cx="5740799" cy="744107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Anatomical Terminology</a:t>
            </a:r>
            <a:r>
              <a:rPr lang="en-US" sz="21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Anatomical Position = standing erect, face forward, arms at side, palms facing forward</a:t>
            </a: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*Study and learn the following terms*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Superior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Inferior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Anterior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Posterior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Medial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Lateral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Proximal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184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Distal</a:t>
            </a:r>
            <a:r>
              <a:rPr lang="en-US" sz="18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Superficial</a:t>
            </a:r>
            <a:br>
              <a:rPr lang="en-US" sz="18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Deep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497400" y="84650"/>
            <a:ext cx="9165149" cy="1068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8" name="Shape 138"/>
          <p:cNvSpPr/>
          <p:nvPr/>
        </p:nvSpPr>
        <p:spPr>
          <a:xfrm>
            <a:off x="338650" y="1354650"/>
            <a:ext cx="3640649" cy="5482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39" name="Shape 139"/>
          <p:cNvSpPr/>
          <p:nvPr/>
        </p:nvSpPr>
        <p:spPr>
          <a:xfrm>
            <a:off x="4741325" y="2031975"/>
            <a:ext cx="4974149" cy="37359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497400" y="328075"/>
            <a:ext cx="9165149" cy="132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" name="Shape 27"/>
          <p:cNvSpPr txBox="1"/>
          <p:nvPr/>
        </p:nvSpPr>
        <p:spPr>
          <a:xfrm>
            <a:off x="559150" y="1829150"/>
            <a:ext cx="9117874" cy="2175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Anatomy – the structure of body parts (also called Morphology)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Physiology – the function of the body parts, what they do and how they do it</a:t>
            </a:r>
          </a:p>
        </p:txBody>
      </p:sp>
      <p:sp>
        <p:nvSpPr>
          <p:cNvPr id="28" name="Shape 28"/>
          <p:cNvSpPr/>
          <p:nvPr/>
        </p:nvSpPr>
        <p:spPr>
          <a:xfrm>
            <a:off x="3302000" y="4063975"/>
            <a:ext cx="3640649" cy="3079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5" name="Shape 145"/>
          <p:cNvSpPr/>
          <p:nvPr/>
        </p:nvSpPr>
        <p:spPr>
          <a:xfrm>
            <a:off x="711200" y="1219200"/>
            <a:ext cx="5400774" cy="6155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6" name="Shape 146"/>
          <p:cNvSpPr txBox="1"/>
          <p:nvPr/>
        </p:nvSpPr>
        <p:spPr>
          <a:xfrm>
            <a:off x="6282950" y="1829150"/>
            <a:ext cx="3342900" cy="760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Fill out the chart on the </a:t>
            </a:r>
            <a:r>
              <a:rPr lang="en-US" sz="2222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body regions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97400" y="0"/>
            <a:ext cx="9165149" cy="105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2" name="Shape 152"/>
          <p:cNvSpPr txBox="1"/>
          <p:nvPr/>
        </p:nvSpPr>
        <p:spPr>
          <a:xfrm>
            <a:off x="559150" y="1321150"/>
            <a:ext cx="9117874" cy="5510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tons of careers, some of them only require a short term of training. What are your goals?</a:t>
            </a:r>
          </a:p>
          <a:p>
            <a:endParaRPr/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3111" u="sng">
                <a:solidFill>
                  <a:srgbClr val="9B73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Explore Health Careers</a:t>
            </a:r>
          </a:p>
          <a:p>
            <a:endParaRPr/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Homework: Medical and Applied Science</a:t>
            </a:r>
          </a:p>
        </p:txBody>
      </p:sp>
      <p:sp>
        <p:nvSpPr>
          <p:cNvPr id="153" name="Shape 153"/>
          <p:cNvSpPr/>
          <p:nvPr/>
        </p:nvSpPr>
        <p:spPr>
          <a:xfrm>
            <a:off x="663350" y="5072225"/>
            <a:ext cx="2243650" cy="22436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4" name="Shape 154"/>
          <p:cNvSpPr/>
          <p:nvPr/>
        </p:nvSpPr>
        <p:spPr>
          <a:xfrm>
            <a:off x="3956925" y="5048975"/>
            <a:ext cx="2243650" cy="22436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55" name="Shape 155"/>
          <p:cNvSpPr/>
          <p:nvPr/>
        </p:nvSpPr>
        <p:spPr>
          <a:xfrm>
            <a:off x="7285400" y="5072225"/>
            <a:ext cx="2243650" cy="22436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497400" y="328075"/>
            <a:ext cx="9165149" cy="132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" name="Shape 34"/>
          <p:cNvSpPr txBox="1"/>
          <p:nvPr/>
        </p:nvSpPr>
        <p:spPr>
          <a:xfrm>
            <a:off x="559150" y="1829150"/>
            <a:ext cx="91178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Movement - self initiated change in position, motion of internal parts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Responsiveness (irritability) - Ability to sense changes within, or around the organism and react to them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Growth - increase in body size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Reproduction - Parents produce offspring / producing new individuals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Respiration - Obtaining oxygen (O2), using it to release energy from food substances, and getting rid of wastes</a:t>
            </a:r>
          </a:p>
          <a:p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521062" y="188725"/>
            <a:ext cx="9117899" cy="65438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Digestion - Chemically changing (breaking down) food substances, and getting rid of wastes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Absorption - Passage of Digested products (food substances) through membranes and into body fluids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Circulation - Movement of substances throughout the body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Assimilation - Changing absorbed substances into chemically different substances</a:t>
            </a:r>
          </a:p>
          <a:p>
            <a:pPr marL="381000" marR="0" lvl="0" indent="-248356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Excretion - Removal of wastes</a:t>
            </a:r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559150" y="5636225"/>
            <a:ext cx="8648374" cy="1881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497400" y="328075"/>
            <a:ext cx="9165149" cy="13229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6" name="Shape 46"/>
          <p:cNvSpPr txBox="1"/>
          <p:nvPr/>
        </p:nvSpPr>
        <p:spPr>
          <a:xfrm>
            <a:off x="559150" y="1829150"/>
            <a:ext cx="91178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walking to Mcdonalds (movement)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stop at the traffic light (response)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body is growing (growth)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am breathing air (respiration)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get a hamburger and eat it (digestion)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body absorbs the hamburger (absorption)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hamburger circulates in my body (circulation)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hamburger is changed to things my body needs (assimilation)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Eventually, I go to the bathroom (excretion)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Someday I may reproduce (reproduction)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90500" y="95250"/>
            <a:ext cx="9726075" cy="1576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2" name="Shape 52"/>
          <p:cNvSpPr txBox="1"/>
          <p:nvPr/>
        </p:nvSpPr>
        <p:spPr>
          <a:xfrm>
            <a:off x="559150" y="1829150"/>
            <a:ext cx="7001224" cy="5646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Metabolism = all the physical and chemical changes</a:t>
            </a:r>
          </a:p>
          <a:p>
            <a:endParaRPr/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Bodily needs = food, oxygen, water, heat</a:t>
            </a:r>
          </a:p>
          <a:p>
            <a:endParaRPr/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Homeostasis = tendency of the body to maintain a stable, balanced, internal environment. “Sameness”</a:t>
            </a:r>
          </a:p>
        </p:txBody>
      </p:sp>
      <p:sp>
        <p:nvSpPr>
          <p:cNvPr id="53" name="Shape 53"/>
          <p:cNvSpPr/>
          <p:nvPr/>
        </p:nvSpPr>
        <p:spPr>
          <a:xfrm>
            <a:off x="7281325" y="1693325"/>
            <a:ext cx="2540000" cy="35242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97400" y="0"/>
            <a:ext cx="9165149" cy="973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x="406400" y="1219200"/>
            <a:ext cx="9144000" cy="52349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64575" y="0"/>
            <a:ext cx="9567325" cy="889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5" name="Shape 65"/>
          <p:cNvSpPr txBox="1"/>
          <p:nvPr/>
        </p:nvSpPr>
        <p:spPr>
          <a:xfrm>
            <a:off x="795475" y="916000"/>
            <a:ext cx="9217675" cy="66191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6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Axial Portion - head, neck, trunk</a:t>
            </a:r>
          </a:p>
          <a:p>
            <a:pPr marL="381000" marR="0" lvl="0" indent="-248356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Appendicular Portion - arms &amp; legs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 marL="0" marR="0" indent="0" algn="l" rtl="0">
              <a:lnSpc>
                <a:spcPct val="108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Several body cavities</a:t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Layers of membranes within cavities</a:t>
            </a:r>
            <a:b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Variety of organs and organ systems within cavities (VISCERA = internal organs. "Visceral organs")</a:t>
            </a:r>
          </a:p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2624650" y="1862650"/>
            <a:ext cx="4233324" cy="33866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497400" y="84650"/>
            <a:ext cx="9165149" cy="1068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2" name="Shape 72"/>
          <p:cNvSpPr txBox="1"/>
          <p:nvPr/>
        </p:nvSpPr>
        <p:spPr>
          <a:xfrm>
            <a:off x="559150" y="1405800"/>
            <a:ext cx="9117874" cy="651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Popular in horror movies and games</a:t>
            </a:r>
          </a:p>
        </p:txBody>
      </p:sp>
      <p:sp>
        <p:nvSpPr>
          <p:cNvPr id="73" name="Shape 73"/>
          <p:cNvSpPr/>
          <p:nvPr/>
        </p:nvSpPr>
        <p:spPr>
          <a:xfrm>
            <a:off x="762000" y="2116650"/>
            <a:ext cx="3640649" cy="5079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74" name="Shape 74"/>
          <p:cNvSpPr/>
          <p:nvPr/>
        </p:nvSpPr>
        <p:spPr>
          <a:xfrm>
            <a:off x="5892800" y="2336775"/>
            <a:ext cx="3587750" cy="41486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75" name="Shape 75"/>
          <p:cNvSpPr/>
          <p:nvPr/>
        </p:nvSpPr>
        <p:spPr>
          <a:xfrm>
            <a:off x="7721600" y="304800"/>
            <a:ext cx="1828800" cy="17399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Custom</PresentationFormat>
  <Paragraphs>87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/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Body Cavities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G4IA</cp:lastModifiedBy>
  <cp:revision>1</cp:revision>
  <dcterms:modified xsi:type="dcterms:W3CDTF">2013-08-19T13:26:35Z</dcterms:modified>
</cp:coreProperties>
</file>