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Default ContentType="image/gif" Extension="gif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47.xml"/>
  <Override ContentType="application/vnd.openxmlformats-officedocument.presentationml.slide+xml" PartName="/ppt/slides/slide45.xml"/>
  <Override ContentType="application/vnd.openxmlformats-officedocument.presentationml.slide+xml" PartName="/ppt/slides/slide6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24.xml"/>
  <Override ContentType="application/vnd.openxmlformats-officedocument.presentationml.slide+xml" PartName="/ppt/slides/slide5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40.xml"/>
  <Override ContentType="application/vnd.openxmlformats-officedocument.presentationml.slide+xml" PartName="/ppt/slides/slide1.xml"/>
  <Override ContentType="application/vnd.openxmlformats-officedocument.presentationml.slide+xml" PartName="/ppt/slides/slide44.xml"/>
  <Override ContentType="application/vnd.openxmlformats-officedocument.presentationml.slide+xml" PartName="/ppt/slides/slide46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49.xml"/>
  <Override ContentType="application/vnd.openxmlformats-officedocument.presentationml.slide+xml" PartName="/ppt/slides/slide4.xml"/>
  <Override ContentType="application/vnd.openxmlformats-officedocument.presentationml.slide+xml" PartName="/ppt/slides/slide28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48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34.xml"/>
  <Override ContentType="application/vnd.openxmlformats-officedocument.presentationml.slide+xml" PartName="/ppt/slides/slide10.xml"/>
  <Override ContentType="application/vnd.openxmlformats-officedocument.presentationml.slide+xml" PartName="/ppt/slides/slide51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3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7620000" cx="10160000"/>
  <p:notesSz cx="7620000" cy="10160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19" Type="http://schemas.openxmlformats.org/officeDocument/2006/relationships/slide" Target="slides/slide14.xml"/><Relationship Id="rId36" Type="http://schemas.openxmlformats.org/officeDocument/2006/relationships/slide" Target="slides/slide31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12" Type="http://schemas.openxmlformats.org/officeDocument/2006/relationships/slide" Target="slides/slide7.xml"/><Relationship Id="rId31" Type="http://schemas.openxmlformats.org/officeDocument/2006/relationships/slide" Target="slides/slide26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29" Type="http://schemas.openxmlformats.org/officeDocument/2006/relationships/slide" Target="slides/slide24.xml"/><Relationship Id="rId49" Type="http://schemas.openxmlformats.org/officeDocument/2006/relationships/slide" Target="slides/slide4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" Type="http://schemas.openxmlformats.org/officeDocument/2006/relationships/presProps" Target="presProps.xml"/><Relationship Id="rId21" Type="http://schemas.openxmlformats.org/officeDocument/2006/relationships/slide" Target="slides/slide16.xml"/><Relationship Id="rId40" Type="http://schemas.openxmlformats.org/officeDocument/2006/relationships/slide" Target="slides/slide35.xml"/><Relationship Id="rId1" Type="http://schemas.openxmlformats.org/officeDocument/2006/relationships/theme" Target="theme/theme2.xml"/><Relationship Id="rId22" Type="http://schemas.openxmlformats.org/officeDocument/2006/relationships/slide" Target="slides/slide17.xml"/><Relationship Id="rId41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8.xml"/><Relationship Id="rId42" Type="http://schemas.openxmlformats.org/officeDocument/2006/relationships/slide" Target="slides/slide37.xml"/><Relationship Id="rId3" Type="http://schemas.openxmlformats.org/officeDocument/2006/relationships/tableStyles" Target="tableStyles.xml"/><Relationship Id="rId24" Type="http://schemas.openxmlformats.org/officeDocument/2006/relationships/slide" Target="slides/slide19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270250" y="762000"/>
            <a:ext cx="508020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2" name="Shape 422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1270250" y="762000"/>
            <a:ext cx="5080250" cy="38099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4.gif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4.gif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8.jp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9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youtube.com/v/1VLII3quG5k" TargetMode="External"/><Relationship Id="rId5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7.jp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1.gif"/><Relationship Id="rId3" Type="http://schemas.openxmlformats.org/officeDocument/2006/relationships/image" Target="../media/image05.png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3.jpg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4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39.jp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image" Target="../media/image36.jpg"/><Relationship Id="rId6" Type="http://schemas.openxmlformats.org/officeDocument/2006/relationships/image" Target="../media/image34.png"/><Relationship Id="rId5" Type="http://schemas.openxmlformats.org/officeDocument/2006/relationships/image" Target="../media/image38.png"/><Relationship Id="rId8" Type="http://schemas.openxmlformats.org/officeDocument/2006/relationships/image" Target="../media/image41.png"/><Relationship Id="rId7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2.jpg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5.gif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06.jpg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2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3" Type="http://schemas.openxmlformats.org/officeDocument/2006/relationships/image" Target="../media/image46.jp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3.jp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3.jp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8.jp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8.jp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6.jpg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0.jpg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4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8.png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64.jpg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49.jp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g"/><Relationship Id="rId3" Type="http://schemas.openxmlformats.org/officeDocument/2006/relationships/image" Target="../media/image59.jpg"/></Relationships>
</file>

<file path=ppt/slides/_rels/slide4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Relationship Id="rId3" Type="http://schemas.openxmlformats.org/officeDocument/2006/relationships/image" Target="../media/image51.jpg"/></Relationships>
</file>

<file path=ppt/slides/_rels/slide4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5.gif"/></Relationships>
</file>

<file path=ppt/slides/_rels/slide4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57.jpg"/></Relationships>
</file>

<file path=ppt/slides/_rels/slide4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63.png"/></Relationships>
</file>

<file path=ppt/slides/_rels/slide4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60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2.png"/><Relationship Id="rId3" Type="http://schemas.openxmlformats.org/officeDocument/2006/relationships/image" Target="../media/image09.jpg"/><Relationship Id="rId6" Type="http://schemas.openxmlformats.org/officeDocument/2006/relationships/image" Target="../media/image03.png"/><Relationship Id="rId5" Type="http://schemas.openxmlformats.org/officeDocument/2006/relationships/image" Target="../media/image00.png"/><Relationship Id="rId7" Type="http://schemas.openxmlformats.org/officeDocument/2006/relationships/image" Target="../media/image04.png"/></Relationships>
</file>

<file path=ppt/slides/_rels/slide5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62.png"/></Relationships>
</file>

<file path=ppt/slides/_rels/slide5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<Relationships xmlns="http://schemas.openxmlformats.org/package/2006/relationships"><Relationship Id="rId16" Type="http://schemas.openxmlformats.org/officeDocument/2006/relationships/image" Target="../media/image21.png"/><Relationship Id="rId15" Type="http://schemas.openxmlformats.org/officeDocument/2006/relationships/image" Target="../media/image19.png"/><Relationship Id="rId14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2" Type="http://schemas.openxmlformats.org/officeDocument/2006/relationships/image" Target="../media/image20.png"/><Relationship Id="rId13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10" Type="http://schemas.openxmlformats.org/officeDocument/2006/relationships/image" Target="../media/image15.png"/><Relationship Id="rId3" Type="http://schemas.openxmlformats.org/officeDocument/2006/relationships/image" Target="../media/image40.png"/><Relationship Id="rId11" Type="http://schemas.openxmlformats.org/officeDocument/2006/relationships/image" Target="../media/image18.png"/><Relationship Id="rId9" Type="http://schemas.openxmlformats.org/officeDocument/2006/relationships/image" Target="../media/image14.png"/><Relationship Id="rId6" Type="http://schemas.openxmlformats.org/officeDocument/2006/relationships/image" Target="../media/image08.png"/><Relationship Id="rId5" Type="http://schemas.openxmlformats.org/officeDocument/2006/relationships/image" Target="../media/image07.png"/><Relationship Id="rId8" Type="http://schemas.openxmlformats.org/officeDocument/2006/relationships/image" Target="../media/image11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ctrTitle"/>
          </p:nvPr>
        </p:nvSpPr>
        <p:spPr>
          <a:xfrm>
            <a:off x="610300" y="1829150"/>
            <a:ext cx="9015574" cy="2005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rIns="38100" tIns="38100">
            <a:noAutofit/>
          </a:bodyPr>
          <a:lstStyle/>
          <a:p>
            <a:pPr indent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Human Circulatory System</a:t>
            </a:r>
          </a:p>
          <a:p>
            <a:pPr indent="0" marL="0" marR="0" rtl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Major Vessels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101600"/>
            <a:ext cx="5486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97525" y="1350850"/>
            <a:ext cx="3324699" cy="4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  External Carotid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  Vertebral 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  Common Carotid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  Subclavian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  Brachiocephalic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406400"/>
            <a:ext cx="5534325" cy="690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0800" y="558800"/>
            <a:ext cx="5534325" cy="690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308525" y="610700"/>
            <a:ext cx="4519099" cy="303042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  Superficial Temporal Vein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  Facial Vein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  Subclavian Vein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  Internal Jugular Vein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 Superior Vena Cava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25" y="409025"/>
            <a:ext cx="8699500" cy="65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635475" y="2044550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821775" y="41745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479375" y="47841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15375" y="50889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8225" y="612225"/>
            <a:ext cx="6197600" cy="575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558625" y="713825"/>
            <a:ext cx="1376949" cy="4872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Axillary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050625" y="1831425"/>
            <a:ext cx="1693725" cy="4787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Brachial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237825" y="3355425"/>
            <a:ext cx="1509375" cy="49582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Radial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489025" y="4676225"/>
            <a:ext cx="1309974" cy="4787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Ulnar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25" y="104225"/>
            <a:ext cx="9059325" cy="67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5800175" y="25489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6209275" y="619475"/>
            <a:ext cx="3485450" cy="427424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4885775" y="30569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329775" y="11265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329775" y="17361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212175" y="47841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682575" y="4174575"/>
            <a:ext cx="2869749" cy="4083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000" y="203200"/>
            <a:ext cx="7684700" cy="523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016150" y="5593625"/>
            <a:ext cx="7990699" cy="15623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radial artery is often used to take a person's pulse.  If you lift your thumb slightly, the "pocket" created is a good spot to feel for a pulse.  Try it!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727200" y="6091600"/>
            <a:ext cx="6701600" cy="1048925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NOW LET'S PRACTICE NAMING THE ARTERIES OF THE ARM</a:t>
            </a:r>
          </a:p>
        </p:txBody>
      </p:sp>
      <p:sp>
        <p:nvSpPr>
          <p:cNvPr id="154" name="Shape 154">
            <a:hlinkClick r:id="rId4"/>
          </p:cNvPr>
          <p:cNvSpPr/>
          <p:nvPr/>
        </p:nvSpPr>
        <p:spPr>
          <a:xfrm>
            <a:off x="1320800" y="203200"/>
            <a:ext cx="7348650" cy="5511474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550" y="716300"/>
            <a:ext cx="7338774" cy="621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1100" y="413950"/>
            <a:ext cx="5817924" cy="695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8225" y="381000"/>
            <a:ext cx="5543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600" y="507975"/>
            <a:ext cx="5817924" cy="695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95925" y="325650"/>
            <a:ext cx="3204125" cy="36659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Subclavian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Axillary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Brachial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Radial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Ulnar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0" y="304800"/>
            <a:ext cx="5613949" cy="71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000" y="304800"/>
            <a:ext cx="5613949" cy="71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295950" y="423000"/>
            <a:ext cx="3390575" cy="3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  Subclavian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  Cephalic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  Axillary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  Basilic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  Radial 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900" y="381000"/>
            <a:ext cx="560215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907275" y="2007950"/>
            <a:ext cx="3489600" cy="612599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/>
              <a:t>Anterior Cerebral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907275" y="2769925"/>
            <a:ext cx="3489600" cy="541500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Communicating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907275" y="3375350"/>
            <a:ext cx="3489600" cy="541500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Posterior Cerebral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907275" y="3980775"/>
            <a:ext cx="3489600" cy="541500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Basilar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992725" y="4876550"/>
            <a:ext cx="3489600" cy="541500"/>
          </a:xfrm>
          <a:prstGeom prst="rect">
            <a:avLst/>
          </a:prstGeom>
          <a:solidFill>
            <a:srgbClr val="FFFFFF"/>
          </a:solidFill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/>
              <a:t>Vertebral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800" y="406400"/>
            <a:ext cx="4619725" cy="681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00" y="88950"/>
            <a:ext cx="9430174" cy="71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1736175" y="2244175"/>
            <a:ext cx="2069074" cy="9036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2664925" y="4782250"/>
            <a:ext cx="1399500" cy="460075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16975" y="5901775"/>
            <a:ext cx="4121625" cy="558525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6919500" y="3548225"/>
            <a:ext cx="3100600" cy="425500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423135" y="3267935"/>
            <a:ext cx="338653" cy="33865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219935" y="5198335"/>
            <a:ext cx="338653" cy="33865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9668735" y="5706335"/>
            <a:ext cx="338653" cy="33865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235935" y="1337535"/>
            <a:ext cx="338653" cy="338653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825" y="3050"/>
            <a:ext cx="9705449" cy="7353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313775" y="1431375"/>
            <a:ext cx="3569450" cy="386950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13775" y="923375"/>
            <a:ext cx="3569450" cy="386950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821775" y="4465950"/>
            <a:ext cx="2764325" cy="317625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115078" y="4745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5499878" y="3729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6007878" y="7793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8039878" y="19985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826278" y="34209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025000" y="5903925"/>
            <a:ext cx="2999049" cy="735325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6410700" y="4479825"/>
            <a:ext cx="1929825" cy="372974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6217750" y="5902150"/>
            <a:ext cx="3648900" cy="384499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9259078" y="65705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9259078" y="70785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8852678" y="55545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8954278" y="2912918"/>
            <a:ext cx="260492" cy="262246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00"/>
          </a:solidFill>
          <a:ln cap="flat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388075" y="364925"/>
            <a:ext cx="4272899" cy="4373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905750" y="285350"/>
            <a:ext cx="4272899" cy="4373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5944000" y="779325"/>
            <a:ext cx="3791400" cy="5165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217750" y="1406150"/>
            <a:ext cx="3243900" cy="5165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6555300" y="1998525"/>
            <a:ext cx="3243900" cy="6078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6548175" y="2682100"/>
            <a:ext cx="3243900" cy="6078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6340150" y="5365350"/>
            <a:ext cx="2999100" cy="5165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5760375" y="6394500"/>
            <a:ext cx="3701400" cy="3869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5699150" y="6832775"/>
            <a:ext cx="3701400" cy="3869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902575" y="5150250"/>
            <a:ext cx="3243900" cy="6078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313775" y="3375987"/>
            <a:ext cx="3243900" cy="6078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388075" y="1939370"/>
            <a:ext cx="3243900" cy="3869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650" y="0"/>
            <a:ext cx="5715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7976300" y="3607150"/>
            <a:ext cx="2157575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Abdominal aorta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271625" y="3522475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Inferior vena cavae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722300" y="5723800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iliac artery and vein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7722300" y="4707800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iliac artery and vein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7722300" y="6655150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Femoral artery and vein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9400" y="3968725"/>
            <a:ext cx="3143250" cy="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6000" y="3799400"/>
            <a:ext cx="2973900" cy="1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1325" y="4614325"/>
            <a:ext cx="2889250" cy="2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9325" y="5312825"/>
            <a:ext cx="2381250" cy="62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Shape 2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72650" y="6402900"/>
            <a:ext cx="1873250" cy="46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00" y="104050"/>
            <a:ext cx="9771074" cy="72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/>
          <p:nvPr/>
        </p:nvSpPr>
        <p:spPr>
          <a:xfrm>
            <a:off x="7605775" y="1723400"/>
            <a:ext cx="2079599" cy="4842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7520325" y="2303100"/>
            <a:ext cx="1927200" cy="4031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7739650" y="2801800"/>
            <a:ext cx="22358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7678400" y="3352900"/>
            <a:ext cx="22358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527625" y="3904000"/>
            <a:ext cx="22358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7527625" y="4455100"/>
            <a:ext cx="2235899" cy="6660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7520325" y="6231425"/>
            <a:ext cx="22358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440125" y="5680325"/>
            <a:ext cx="22358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07650" y="6521950"/>
            <a:ext cx="22358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307650" y="0"/>
            <a:ext cx="27119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250" y="381000"/>
            <a:ext cx="722747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102625" y="509025"/>
            <a:ext cx="3991000" cy="4850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HEPATIC PORTAL VEIN</a:t>
            </a:r>
          </a:p>
        </p:txBody>
      </p:sp>
      <p:cxnSp>
        <p:nvCxnSpPr>
          <p:cNvPr id="278" name="Shape 278"/>
          <p:cNvCxnSpPr>
            <a:stCxn id="279" idx="0"/>
            <a:endCxn id="279" idx="0"/>
          </p:cNvCxnSpPr>
          <p:nvPr/>
        </p:nvCxnSpPr>
        <p:spPr>
          <a:xfrm>
            <a:off x="3462903" y="934959"/>
            <a:ext cx="941100" cy="2653200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0" y="423325"/>
            <a:ext cx="8583074" cy="64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8025" y="307450"/>
            <a:ext cx="8723300" cy="682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304800" y="406400"/>
            <a:ext cx="9617400" cy="1039474"/>
          </a:xfrm>
          <a:prstGeom prst="rect">
            <a:avLst/>
          </a:prstGeom>
        </p:spPr>
        <p:txBody>
          <a:bodyPr anchorCtr="0" anchor="t" bIns="38100" lIns="38100" rIns="38100" tIns="38100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Let's Practice Naming the Arteries and Veins of the Chest and Abdomen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00" y="1524000"/>
            <a:ext cx="3854550" cy="568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425" y="189525"/>
            <a:ext cx="8042149" cy="709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000" y="406400"/>
            <a:ext cx="7422725" cy="68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101600" y="101600"/>
            <a:ext cx="3182449" cy="48761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Left common carotid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Left Subclavian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Ascending Aorta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Intercostal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Thoracic Aorta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  Superior Mesenteric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  Inferior Mesenteric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  Common Iliac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6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625" y="104225"/>
            <a:ext cx="5500850" cy="7078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Shape 307"/>
          <p:cNvCxnSpPr>
            <a:stCxn id="308" idx="0"/>
            <a:endCxn id="308" idx="0"/>
          </p:cNvCxnSpPr>
          <p:nvPr/>
        </p:nvCxnSpPr>
        <p:spPr>
          <a:xfrm flipH="1">
            <a:off x="6200125" y="3087420"/>
            <a:ext cx="2139600" cy="1619099"/>
          </a:xfrm>
          <a:prstGeom prst="straightConnector1">
            <a:avLst/>
          </a:prstGeom>
          <a:noFill/>
          <a:ln cap="flat" w="28575">
            <a:solidFill>
              <a:srgbClr val="00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9" name="Shape 309"/>
          <p:cNvSpPr/>
          <p:nvPr/>
        </p:nvSpPr>
        <p:spPr>
          <a:xfrm>
            <a:off x="8238575" y="2650575"/>
            <a:ext cx="688050" cy="587474"/>
          </a:xfrm>
          <a:prstGeom prst="ellipse">
            <a:avLst/>
          </a:prstGeom>
          <a:solidFill>
            <a:srgbClr val="FFFFFF"/>
          </a:solidFill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 txBox="1"/>
          <p:nvPr/>
        </p:nvSpPr>
        <p:spPr>
          <a:xfrm>
            <a:off x="8435425" y="2745825"/>
            <a:ext cx="507800" cy="4787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300" y="104950"/>
            <a:ext cx="5601850" cy="71781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299425" y="734250"/>
            <a:ext cx="4090775" cy="588672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Renal Vein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Abdominal Aorta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- missing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External Iliac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Internal Iliac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  Common Iliac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384" y="0"/>
            <a:ext cx="6165878" cy="7619998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2227900" y="3487400"/>
            <a:ext cx="7911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i="1" lang="en-US"/>
              <a:t>to liver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ctrTitle"/>
          </p:nvPr>
        </p:nvSpPr>
        <p:spPr>
          <a:xfrm>
            <a:off x="914400" y="3048000"/>
            <a:ext cx="8407399" cy="1295400"/>
          </a:xfrm>
          <a:prstGeom prst="rect">
            <a:avLst/>
          </a:prstGeom>
        </p:spPr>
        <p:txBody>
          <a:bodyPr anchorCtr="0" anchor="t" bIns="38100" lIns="38100" rIns="38100" tIns="38100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Vessels of the Legs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775" y="381000"/>
            <a:ext cx="74744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Shape 333"/>
          <p:cNvSpPr/>
          <p:nvPr/>
        </p:nvSpPr>
        <p:spPr>
          <a:xfrm>
            <a:off x="1315425" y="1216675"/>
            <a:ext cx="2672300" cy="417424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104150" y="1834600"/>
            <a:ext cx="2482499" cy="338574"/>
          </a:xfrm>
          <a:prstGeom prst="rect">
            <a:avLst/>
          </a:prstGeom>
          <a:noFill/>
          <a:ln cap="flat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35" name="Shape 335"/>
          <p:cNvCxnSpPr/>
          <p:nvPr/>
        </p:nvCxnSpPr>
        <p:spPr>
          <a:xfrm flipH="1">
            <a:off x="4524350" y="5434850"/>
            <a:ext cx="910499" cy="1862999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6" name="Shape 336"/>
          <p:cNvCxnSpPr/>
          <p:nvPr/>
        </p:nvCxnSpPr>
        <p:spPr>
          <a:xfrm rot="10800000">
            <a:off x="2997675" y="7311850"/>
            <a:ext cx="1526699" cy="0"/>
          </a:xfrm>
          <a:prstGeom prst="straightConnector1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7" name="Shape 337"/>
          <p:cNvSpPr txBox="1"/>
          <p:nvPr/>
        </p:nvSpPr>
        <p:spPr>
          <a:xfrm>
            <a:off x="468375" y="6929175"/>
            <a:ext cx="2627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/>
              <a:t>Small Saphenous</a:t>
            </a:r>
          </a:p>
        </p:txBody>
      </p:sp>
      <p:cxnSp>
        <p:nvCxnSpPr>
          <p:cNvPr id="338" name="Shape 338"/>
          <p:cNvCxnSpPr/>
          <p:nvPr/>
        </p:nvCxnSpPr>
        <p:spPr>
          <a:xfrm rot="10800000">
            <a:off x="4636549" y="5378950"/>
            <a:ext cx="434100" cy="798299"/>
          </a:xfrm>
          <a:prstGeom prst="straightConnector1">
            <a:avLst/>
          </a:prstGeom>
          <a:noFill/>
          <a:ln cap="flat" w="1905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9" name="Shape 339"/>
          <p:cNvSpPr/>
          <p:nvPr/>
        </p:nvSpPr>
        <p:spPr>
          <a:xfrm>
            <a:off x="1569400" y="1731350"/>
            <a:ext cx="2200199" cy="4572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1569400" y="3161825"/>
            <a:ext cx="2200199" cy="4572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6104150" y="4336050"/>
            <a:ext cx="1935600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6104150" y="3054900"/>
            <a:ext cx="2200199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6245300" y="2597700"/>
            <a:ext cx="2341199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6174800" y="2259000"/>
            <a:ext cx="2341199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6215075" y="5040250"/>
            <a:ext cx="2482499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6033650" y="5378950"/>
            <a:ext cx="2341199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6174800" y="6193650"/>
            <a:ext cx="2341199" cy="457200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6476000" y="6736675"/>
            <a:ext cx="2341199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6033650" y="5735675"/>
            <a:ext cx="2627999" cy="3386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468375" y="6988425"/>
            <a:ext cx="24824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5958650" y="1250700"/>
            <a:ext cx="2627999" cy="551099"/>
          </a:xfrm>
          <a:prstGeom prst="rect">
            <a:avLst/>
          </a:prstGeom>
          <a:noFill/>
          <a:ln cap="flat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325" y="507975"/>
            <a:ext cx="6921500" cy="65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25" y="338650"/>
            <a:ext cx="9059325" cy="67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325" y="507975"/>
            <a:ext cx="5842000" cy="61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3810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4800" y="406400"/>
            <a:ext cx="4406149" cy="682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50" y="405250"/>
            <a:ext cx="4163524" cy="60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01600"/>
            <a:ext cx="51434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800" y="1524000"/>
            <a:ext cx="2882625" cy="36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00" y="1015975"/>
            <a:ext cx="6248925" cy="45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Shape 3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525" y="407825"/>
            <a:ext cx="7636174" cy="695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100" y="381000"/>
            <a:ext cx="589174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>
            <p:ph idx="1" type="body"/>
          </p:nvPr>
        </p:nvSpPr>
        <p:spPr>
          <a:xfrm>
            <a:off x="304800" y="1219200"/>
            <a:ext cx="9629799" cy="683299"/>
          </a:xfrm>
          <a:prstGeom prst="rect">
            <a:avLst/>
          </a:prstGeom>
        </p:spPr>
        <p:txBody>
          <a:bodyPr anchorCtr="0" anchor="t" bIns="38100" lIns="38100" rIns="38100" tIns="38100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ENTIRE BODY IMAGES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2033025" y="2439425"/>
            <a:ext cx="6571874" cy="283915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i="1"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 TEST ON THE ARTERIES AND VEINS WILL BE A SLIDE TEST, SOME IMAGES MAY HAVE THE ENTIRE BODY, SOME WILL HAVE JUST PARTS</a:t>
            </a: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650" y="169325"/>
            <a:ext cx="5672650" cy="73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423325"/>
            <a:ext cx="8921750" cy="6688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0"/>
            <a:ext cx="5715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102300" y="3353150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Brachiocephalic vein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102300" y="1236475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jugular vein</a:t>
            </a:r>
          </a:p>
        </p:txBody>
      </p:sp>
      <p:sp>
        <p:nvSpPr>
          <p:cNvPr id="42" name="Shape 42"/>
          <p:cNvSpPr txBox="1"/>
          <p:nvPr/>
        </p:nvSpPr>
        <p:spPr>
          <a:xfrm>
            <a:off x="7806950" y="1829150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carotid artery</a:t>
            </a:r>
          </a:p>
        </p:txBody>
      </p:sp>
      <p:sp>
        <p:nvSpPr>
          <p:cNvPr id="43" name="Shape 43"/>
          <p:cNvSpPr txBox="1"/>
          <p:nvPr/>
        </p:nvSpPr>
        <p:spPr>
          <a:xfrm>
            <a:off x="7806950" y="3607150"/>
            <a:ext cx="2157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Subclavian artery and vein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7325" y="3037400"/>
            <a:ext cx="1957900" cy="78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9325" y="1989650"/>
            <a:ext cx="2286000" cy="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750" y="1650975"/>
            <a:ext cx="3143250" cy="1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21400" y="3344325"/>
            <a:ext cx="2719900" cy="2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325" y="169325"/>
            <a:ext cx="4614325" cy="717547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5520950" y="559150"/>
            <a:ext cx="3512250" cy="58211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196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internal carotid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external carotid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common carotid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arch of the aorta,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descending aorta,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pulmonary vein,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left coronary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celiac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splenic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left gastric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inferior mesenteric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abdominal aorta,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common iliac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internal iliac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external iliac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femoral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deep femoral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popliteal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dorsalis pedis,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posterior tibial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peroneal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anterior tibial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digital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superficial palmar arch,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deep palmar arch,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ulnar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radial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common interosseous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superior mesenteric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right gastric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hepatic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right coronary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brachial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ascending aorta,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brachiocephalic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axillary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anterior humeral circumflex artery, </a:t>
            </a:r>
            <a:r>
              <a:rPr i="1"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r>
              <a:rPr lang="en-US" sz="1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subclavian artery</a:t>
            </a: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4750" y="0"/>
            <a:ext cx="8064500" cy="75458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6198300" y="5469800"/>
            <a:ext cx="1734250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Aortic arch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102300" y="4115150"/>
            <a:ext cx="1734250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Axillary artery and vein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1202950" y="3014475"/>
            <a:ext cx="1734250" cy="9916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Subclavian artery and vein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6960300" y="2167800"/>
            <a:ext cx="1734250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Subclavian artery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7722300" y="3776475"/>
            <a:ext cx="1734250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Axillary artery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1456950" y="4792475"/>
            <a:ext cx="2496250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Superior vena cavae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4750" y="3460750"/>
            <a:ext cx="1365250" cy="4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750" y="4392075"/>
            <a:ext cx="17039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99400" y="4233325"/>
            <a:ext cx="857250" cy="61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50000" y="2698750"/>
            <a:ext cx="5185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27325" y="4212150"/>
            <a:ext cx="7725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287625" y="1405800"/>
            <a:ext cx="1734250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carotid artery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452300" y="1744475"/>
            <a:ext cx="2496250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External jugular vein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68075" y="1767400"/>
            <a:ext cx="2381250" cy="87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418650" y="2021400"/>
            <a:ext cx="941899" cy="60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34000" y="4233325"/>
            <a:ext cx="1026574" cy="11112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4166300" y="5977800"/>
            <a:ext cx="1903575" cy="68649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Brachiocephalic artery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1372300" y="2506475"/>
            <a:ext cx="2411575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Brachiocephalic vein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460750" y="2857500"/>
            <a:ext cx="161925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04825" y="4063975"/>
            <a:ext cx="232824" cy="178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847400" y="6741575"/>
            <a:ext cx="1026574" cy="2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5182300" y="6824475"/>
            <a:ext cx="1903575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Brachial artery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541625" y="6739800"/>
            <a:ext cx="2496250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Inferior vena cavae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799400" y="6921500"/>
            <a:ext cx="941899" cy="29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706300" y="1151800"/>
            <a:ext cx="2496250" cy="381349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indent="0" marL="0" marR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Internal jugular vein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334000" y="1344075"/>
            <a:ext cx="1280574" cy="4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600" y="402875"/>
            <a:ext cx="5812375" cy="700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99125" y="97950"/>
            <a:ext cx="3774224" cy="10081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Check!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5600" y="304800"/>
            <a:ext cx="5812375" cy="7005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97375" y="1238250"/>
            <a:ext cx="3908875" cy="3327474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rIns="38100" tIns="38100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  Superficial Temporal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  Internal Carotid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  Facial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  External Carotid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  Lingual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10160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