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9" r:id="rId3"/>
    <p:sldId id="338" r:id="rId4"/>
    <p:sldId id="342" r:id="rId5"/>
    <p:sldId id="337" r:id="rId6"/>
    <p:sldId id="345" r:id="rId7"/>
    <p:sldId id="346" r:id="rId8"/>
    <p:sldId id="341" r:id="rId9"/>
    <p:sldId id="347" r:id="rId10"/>
    <p:sldId id="343" r:id="rId11"/>
    <p:sldId id="344" r:id="rId12"/>
    <p:sldId id="348" r:id="rId13"/>
    <p:sldId id="34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338"/>
            <p14:sldId id="342"/>
            <p14:sldId id="337"/>
            <p14:sldId id="345"/>
            <p14:sldId id="346"/>
            <p14:sldId id="341"/>
            <p14:sldId id="347"/>
            <p14:sldId id="343"/>
            <p14:sldId id="344"/>
            <p14:sldId id="348"/>
            <p14:sldId id="34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CC0000"/>
    <a:srgbClr val="FFFF66"/>
    <a:srgbClr val="A5F065"/>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24" autoAdjust="0"/>
    <p:restoredTop sz="89126" autoAdjust="0"/>
  </p:normalViewPr>
  <p:slideViewPr>
    <p:cSldViewPr snapToGrid="0" snapToObjects="1" showGuides="1">
      <p:cViewPr>
        <p:scale>
          <a:sx n="100" d="100"/>
          <a:sy n="100" d="100"/>
        </p:scale>
        <p:origin x="-72" y="-246"/>
      </p:cViewPr>
      <p:guideLst>
        <p:guide orient="horz" pos="3158"/>
        <p:guide pos="566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www.biotopics.co.uk/as/insulinproteinstructure.html"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Peptide_syn.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lideshare.net/jasondenys" TargetMode="External"/><Relationship Id="rId1" Type="http://schemas.openxmlformats.org/officeDocument/2006/relationships/slideLayout" Target="../slideLayouts/slideLayout2.xml"/><Relationship Id="rId5" Type="http://schemas.openxmlformats.org/officeDocument/2006/relationships/hyperlink" Target="http://commons.wikimedia.org/wiki/File:Peptidformationball.svg"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Peptide_syn.p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rcsb.org/pdb/education_discussion/molecule_of_the_month/images/2wdk_2wdl_front.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File:Amino_Acids.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hempolymerproject.wikispaces.com/file/view/collagen_(alpha_chain).jpg/34235269/collagen_(alpha_chain).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File:Amino_Acids.sv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isulphid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0" y="1276350"/>
            <a:ext cx="2735580" cy="1981200"/>
          </a:xfrm>
          <a:prstGeom prst="rect">
            <a:avLst/>
          </a:prstGeom>
        </p:spPr>
      </p:pic>
      <p:sp>
        <p:nvSpPr>
          <p:cNvPr id="2" name="Title 1"/>
          <p:cNvSpPr>
            <a:spLocks noGrp="1"/>
          </p:cNvSpPr>
          <p:nvPr>
            <p:ph type="ctrTitle"/>
          </p:nvPr>
        </p:nvSpPr>
        <p:spPr>
          <a:xfrm>
            <a:off x="0" y="1"/>
            <a:ext cx="2476500" cy="858648"/>
          </a:xfrm>
          <a:solidFill>
            <a:schemeClr val="accent1">
              <a:lumMod val="40000"/>
              <a:lumOff val="60000"/>
              <a:alpha val="78000"/>
            </a:schemeClr>
          </a:solidFill>
        </p:spPr>
        <p:txBody>
          <a:bodyPr>
            <a:normAutofit/>
          </a:bodyPr>
          <a:lstStyle/>
          <a:p>
            <a:r>
              <a:rPr lang="en-US" dirty="0" smtClean="0"/>
              <a:t>2.4 Proteins</a:t>
            </a:r>
            <a:endParaRPr lang="en-US" dirty="0"/>
          </a:p>
        </p:txBody>
      </p:sp>
      <p:sp>
        <p:nvSpPr>
          <p:cNvPr id="3" name="Subtitle 2"/>
          <p:cNvSpPr>
            <a:spLocks noGrp="1"/>
          </p:cNvSpPr>
          <p:nvPr>
            <p:ph type="subTitle" idx="1"/>
          </p:nvPr>
        </p:nvSpPr>
        <p:spPr>
          <a:xfrm>
            <a:off x="3251200" y="391159"/>
            <a:ext cx="5892800" cy="742951"/>
          </a:xfrm>
          <a:solidFill>
            <a:schemeClr val="accent1">
              <a:lumMod val="40000"/>
              <a:lumOff val="60000"/>
              <a:alpha val="78000"/>
            </a:schemeClr>
          </a:solidFill>
        </p:spPr>
        <p:txBody>
          <a:bodyPr>
            <a:normAutofit fontScale="85000" lnSpcReduction="20000"/>
          </a:bodyPr>
          <a:lstStyle/>
          <a:p>
            <a:pPr algn="l"/>
            <a:r>
              <a:rPr lang="en-US" dirty="0">
                <a:solidFill>
                  <a:schemeClr val="tx1"/>
                </a:solidFill>
              </a:rPr>
              <a:t>Essential idea: Proteins have a very wide range of functions in living organisms.</a:t>
            </a:r>
          </a:p>
        </p:txBody>
      </p:sp>
      <p:sp>
        <p:nvSpPr>
          <p:cNvPr id="4" name="Text Placeholder 3"/>
          <p:cNvSpPr>
            <a:spLocks noGrp="1"/>
          </p:cNvSpPr>
          <p:nvPr>
            <p:ph type="body" sz="quarter" idx="10"/>
          </p:nvPr>
        </p:nvSpPr>
        <p:spPr>
          <a:xfrm>
            <a:off x="170181" y="3257549"/>
            <a:ext cx="4406900" cy="3446464"/>
          </a:xfrm>
          <a:solidFill>
            <a:schemeClr val="accent1">
              <a:lumMod val="40000"/>
              <a:lumOff val="60000"/>
              <a:alpha val="78000"/>
            </a:schemeClr>
          </a:solidFill>
        </p:spPr>
        <p:txBody>
          <a:bodyPr>
            <a:noAutofit/>
          </a:bodyPr>
          <a:lstStyle/>
          <a:p>
            <a:pPr algn="l"/>
            <a:r>
              <a:rPr lang="en-US" sz="1800" dirty="0">
                <a:solidFill>
                  <a:schemeClr val="tx1"/>
                </a:solidFill>
              </a:rPr>
              <a:t>One of the central ideas in Biology is that structure dictates function. Above you can see insulin in its secondary, tertiary and quaternary structures. Polypeptides vary hugely in the combination and number of amino acids that they are composed from. Even if we consider a single polypeptide it's properties, and hence it's function, would vary greatly depending on it's level of structure. Insulin can exist in all these forms, but the active form, which controls blood glucose levels, is a the tertiary structure.</a:t>
            </a:r>
          </a:p>
        </p:txBody>
      </p:sp>
      <p:pic>
        <p:nvPicPr>
          <p:cNvPr id="6" name="Picture 5" descr="insulinhexam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40" y="2879090"/>
            <a:ext cx="2956560" cy="2247900"/>
          </a:xfrm>
          <a:prstGeom prst="rect">
            <a:avLst/>
          </a:prstGeom>
        </p:spPr>
      </p:pic>
      <p:pic>
        <p:nvPicPr>
          <p:cNvPr id="7" name="Picture 6" descr="smallinsuli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 y="1134110"/>
            <a:ext cx="2255520" cy="1744980"/>
          </a:xfrm>
          <a:prstGeom prst="rect">
            <a:avLst/>
          </a:prstGeom>
        </p:spPr>
      </p:pic>
      <p:sp>
        <p:nvSpPr>
          <p:cNvPr id="8" name="Rectangle 7"/>
          <p:cNvSpPr/>
          <p:nvPr/>
        </p:nvSpPr>
        <p:spPr>
          <a:xfrm>
            <a:off x="4577081" y="5341035"/>
            <a:ext cx="4572000" cy="246221"/>
          </a:xfrm>
          <a:prstGeom prst="rect">
            <a:avLst/>
          </a:prstGeom>
        </p:spPr>
        <p:txBody>
          <a:bodyPr>
            <a:spAutoFit/>
          </a:bodyPr>
          <a:lstStyle/>
          <a:p>
            <a:pPr algn="r"/>
            <a:r>
              <a:rPr lang="en-US" sz="1000" dirty="0">
                <a:hlinkClick r:id="rId5"/>
              </a:rPr>
              <a:t>http://</a:t>
            </a:r>
            <a:r>
              <a:rPr lang="en-US" sz="1000" dirty="0" err="1">
                <a:hlinkClick r:id="rId5"/>
              </a:rPr>
              <a:t>www.biotopics.co.uk</a:t>
            </a:r>
            <a:r>
              <a:rPr lang="en-US" sz="1000" dirty="0">
                <a:hlinkClick r:id="rId5"/>
              </a:rPr>
              <a:t>/as/</a:t>
            </a:r>
            <a:r>
              <a:rPr lang="en-US" sz="1000" dirty="0" err="1">
                <a:hlinkClick r:id="rId5"/>
              </a:rPr>
              <a:t>insulinproteinstructure.html</a:t>
            </a:r>
            <a:endParaRPr lang="en-US" sz="1000" dirty="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2.4.U4 The amino acid sequence of polypeptides is coded for by genes</a:t>
            </a:r>
            <a:r>
              <a:rPr lang="en-US" sz="1600" dirty="0" smtClean="0">
                <a:latin typeface="Arial"/>
                <a:cs typeface="Arial"/>
              </a:rPr>
              <a:t>.</a:t>
            </a:r>
            <a:endParaRPr lang="en-US" sz="1600" dirty="0"/>
          </a:p>
        </p:txBody>
      </p:sp>
      <p:sp>
        <p:nvSpPr>
          <p:cNvPr id="5" name="Rectangle 4"/>
          <p:cNvSpPr/>
          <p:nvPr/>
        </p:nvSpPr>
        <p:spPr>
          <a:xfrm>
            <a:off x="4572000" y="6611779"/>
            <a:ext cx="4572000" cy="246221"/>
          </a:xfrm>
          <a:prstGeom prst="rect">
            <a:avLst/>
          </a:prstGeom>
        </p:spPr>
        <p:txBody>
          <a:bodyPr>
            <a:spAutoFit/>
          </a:bodyPr>
          <a:lstStyle/>
          <a:p>
            <a:pPr algn="r"/>
            <a:r>
              <a:rPr lang="en-US" sz="1000" dirty="0">
                <a:hlinkClick r:id="rId2"/>
              </a:rPr>
              <a:t>https://</a:t>
            </a:r>
            <a:r>
              <a:rPr lang="en-US" sz="1000" dirty="0" err="1">
                <a:hlinkClick r:id="rId2"/>
              </a:rPr>
              <a:t>en.wikipedia.org</a:t>
            </a:r>
            <a:r>
              <a:rPr lang="en-US" sz="1000" dirty="0">
                <a:hlinkClick r:id="rId2"/>
              </a:rPr>
              <a:t>/wiki/</a:t>
            </a:r>
            <a:r>
              <a:rPr lang="en-US" sz="1000" dirty="0" err="1">
                <a:hlinkClick r:id="rId2"/>
              </a:rPr>
              <a:t>File:Peptide_syn.png</a:t>
            </a:r>
            <a:endParaRPr lang="en-US" sz="1000" dirty="0"/>
          </a:p>
        </p:txBody>
      </p:sp>
      <p:sp>
        <p:nvSpPr>
          <p:cNvPr id="3" name="Content Placeholder 2"/>
          <p:cNvSpPr>
            <a:spLocks noGrp="1"/>
          </p:cNvSpPr>
          <p:nvPr>
            <p:ph idx="1"/>
          </p:nvPr>
        </p:nvSpPr>
        <p:spPr>
          <a:xfrm>
            <a:off x="5892801" y="1392705"/>
            <a:ext cx="2853266" cy="3450033"/>
          </a:xfrm>
          <a:noFill/>
        </p:spPr>
        <p:txBody>
          <a:bodyPr>
            <a:normAutofit/>
          </a:bodyPr>
          <a:lstStyle/>
          <a:p>
            <a:pPr marL="0" indent="0">
              <a:buNone/>
            </a:pPr>
            <a:r>
              <a:rPr lang="en-US" sz="2000" dirty="0" smtClean="0"/>
              <a:t>Ribosomes are the site of polypeptide synthesis, but ribosomes need a template – the messenger RNA, which, in turn, is translated by transfer RNA molecules which, in turn, carry specific amino acids.</a:t>
            </a:r>
            <a:endParaRPr lang="en-US" sz="2000" dirty="0"/>
          </a:p>
        </p:txBody>
      </p:sp>
      <p:grpSp>
        <p:nvGrpSpPr>
          <p:cNvPr id="4" name="Group 3"/>
          <p:cNvGrpSpPr/>
          <p:nvPr/>
        </p:nvGrpSpPr>
        <p:grpSpPr>
          <a:xfrm>
            <a:off x="380454" y="775737"/>
            <a:ext cx="5077297" cy="3860796"/>
            <a:chOff x="3787301" y="2336803"/>
            <a:chExt cx="5077297" cy="3860796"/>
          </a:xfrm>
        </p:grpSpPr>
        <p:pic>
          <p:nvPicPr>
            <p:cNvPr id="14" name="Picture 13"/>
            <p:cNvPicPr>
              <a:picLocks noChangeAspect="1"/>
            </p:cNvPicPr>
            <p:nvPr/>
          </p:nvPicPr>
          <p:blipFill>
            <a:blip r:embed="rId3"/>
            <a:stretch>
              <a:fillRect/>
            </a:stretch>
          </p:blipFill>
          <p:spPr>
            <a:xfrm>
              <a:off x="3787301" y="2953771"/>
              <a:ext cx="5077297" cy="3243828"/>
            </a:xfrm>
            <a:prstGeom prst="rect">
              <a:avLst/>
            </a:prstGeom>
          </p:spPr>
        </p:pic>
        <p:cxnSp>
          <p:nvCxnSpPr>
            <p:cNvPr id="16" name="Straight Connector 15"/>
            <p:cNvCxnSpPr/>
            <p:nvPr/>
          </p:nvCxnSpPr>
          <p:spPr>
            <a:xfrm flipV="1">
              <a:off x="6112933" y="2692400"/>
              <a:ext cx="1100667" cy="931333"/>
            </a:xfrm>
            <a:prstGeom prst="line">
              <a:avLst/>
            </a:prstGeom>
            <a:ln>
              <a:solidFill>
                <a:srgbClr val="A5F065"/>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91867" y="2336803"/>
              <a:ext cx="1444551" cy="369332"/>
            </a:xfrm>
            <a:prstGeom prst="rect">
              <a:avLst/>
            </a:prstGeom>
            <a:noFill/>
          </p:spPr>
          <p:txBody>
            <a:bodyPr wrap="none" rtlCol="0">
              <a:spAutoFit/>
            </a:bodyPr>
            <a:lstStyle/>
            <a:p>
              <a:r>
                <a:rPr lang="en-US" dirty="0">
                  <a:solidFill>
                    <a:srgbClr val="008000"/>
                  </a:solidFill>
                </a:rPr>
                <a:t>p</a:t>
              </a:r>
              <a:r>
                <a:rPr lang="en-US" dirty="0" smtClean="0">
                  <a:solidFill>
                    <a:srgbClr val="008000"/>
                  </a:solidFill>
                </a:rPr>
                <a:t>eptide bond</a:t>
              </a:r>
              <a:endParaRPr lang="en-US" dirty="0">
                <a:solidFill>
                  <a:srgbClr val="008000"/>
                </a:solidFill>
              </a:endParaRPr>
            </a:p>
          </p:txBody>
        </p:sp>
      </p:grpSp>
      <p:sp>
        <p:nvSpPr>
          <p:cNvPr id="11" name="Content Placeholder 2"/>
          <p:cNvSpPr txBox="1">
            <a:spLocks/>
          </p:cNvSpPr>
          <p:nvPr/>
        </p:nvSpPr>
        <p:spPr>
          <a:xfrm>
            <a:off x="1305983" y="5302317"/>
            <a:ext cx="6532034" cy="7407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Q – Where does the messenger RNA come from?</a:t>
            </a:r>
            <a:endParaRPr lang="en-US" sz="2400" dirty="0"/>
          </a:p>
        </p:txBody>
      </p:sp>
    </p:spTree>
    <p:extLst>
      <p:ext uri="{BB962C8B-B14F-4D97-AF65-F5344CB8AC3E}">
        <p14:creationId xmlns:p14="http://schemas.microsoft.com/office/powerpoint/2010/main" val="110941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5 at 11.38.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4" y="493052"/>
            <a:ext cx="8530033" cy="6364948"/>
          </a:xfrm>
          <a:prstGeom prst="rect">
            <a:avLst/>
          </a:prstGeom>
        </p:spPr>
      </p:pic>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2.4.U4 The amino acid sequence of polypeptides is coded for by genes</a:t>
            </a:r>
            <a:r>
              <a:rPr lang="en-US" sz="1600" dirty="0" smtClean="0">
                <a:latin typeface="Arial"/>
                <a:cs typeface="Arial"/>
              </a:rPr>
              <a:t>.</a:t>
            </a:r>
            <a:endParaRPr lang="en-US" sz="1600"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378877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7-15 at 12.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84" y="457199"/>
            <a:ext cx="8263467" cy="6197600"/>
          </a:xfrm>
          <a:prstGeom prst="rect">
            <a:avLst/>
          </a:prstGeom>
        </p:spPr>
      </p:pic>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2.4.U6 The amino acid sequence determines the three-dimensional conformation of a protein</a:t>
            </a:r>
            <a:r>
              <a:rPr lang="en-US" sz="1600" dirty="0" smtClean="0">
                <a:latin typeface="Arial"/>
                <a:cs typeface="Arial"/>
              </a:rPr>
              <a:t>.</a:t>
            </a:r>
            <a:endParaRPr lang="en-US" sz="1600"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177760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2.4.U6 The amino acid sequence determines the three-dimensional conformation of a protein</a:t>
            </a:r>
            <a:r>
              <a:rPr lang="en-US" sz="1600" dirty="0" smtClean="0">
                <a:latin typeface="Arial"/>
                <a:cs typeface="Arial"/>
              </a:rPr>
              <a:t>.</a:t>
            </a:r>
            <a:endParaRPr lang="en-US" sz="1600" dirty="0"/>
          </a:p>
        </p:txBody>
      </p:sp>
      <p:pic>
        <p:nvPicPr>
          <p:cNvPr id="3" name="Picture 2"/>
          <p:cNvPicPr>
            <a:picLocks noChangeAspect="1"/>
          </p:cNvPicPr>
          <p:nvPr/>
        </p:nvPicPr>
        <p:blipFill>
          <a:blip r:embed="rId2"/>
          <a:stretch>
            <a:fillRect/>
          </a:stretch>
        </p:blipFill>
        <p:spPr>
          <a:xfrm>
            <a:off x="0" y="1350433"/>
            <a:ext cx="9144000" cy="1936865"/>
          </a:xfrm>
          <a:prstGeom prst="rect">
            <a:avLst/>
          </a:prstGeom>
        </p:spPr>
      </p:pic>
      <p:sp>
        <p:nvSpPr>
          <p:cNvPr id="7" name="Content Placeholder 2"/>
          <p:cNvSpPr>
            <a:spLocks noGrp="1"/>
          </p:cNvSpPr>
          <p:nvPr>
            <p:ph idx="1"/>
          </p:nvPr>
        </p:nvSpPr>
        <p:spPr>
          <a:xfrm>
            <a:off x="254001" y="596838"/>
            <a:ext cx="8710612" cy="753595"/>
          </a:xfrm>
          <a:noFill/>
        </p:spPr>
        <p:txBody>
          <a:bodyPr>
            <a:normAutofit/>
          </a:bodyPr>
          <a:lstStyle/>
          <a:p>
            <a:pPr marL="0" indent="0">
              <a:buNone/>
            </a:pPr>
            <a:r>
              <a:rPr lang="en-US" sz="2000" dirty="0" smtClean="0"/>
              <a:t>There are four levels of protein structure. Which level a protein conforms to is determined by it’s amino acid sequence.</a:t>
            </a:r>
            <a:endParaRPr lang="en-US" sz="2000" dirty="0"/>
          </a:p>
        </p:txBody>
      </p:sp>
      <p:sp>
        <p:nvSpPr>
          <p:cNvPr id="6" name="Rectangle 5"/>
          <p:cNvSpPr/>
          <p:nvPr/>
        </p:nvSpPr>
        <p:spPr>
          <a:xfrm>
            <a:off x="254001" y="3312004"/>
            <a:ext cx="2489199" cy="1754327"/>
          </a:xfrm>
          <a:prstGeom prst="rect">
            <a:avLst/>
          </a:prstGeom>
        </p:spPr>
        <p:txBody>
          <a:bodyPr wrap="square">
            <a:spAutoFit/>
          </a:bodyPr>
          <a:lstStyle/>
          <a:p>
            <a:pPr algn="ctr"/>
            <a:r>
              <a:rPr lang="en-US" sz="1200" dirty="0" smtClean="0"/>
              <a:t>(Polypeptide)</a:t>
            </a:r>
          </a:p>
          <a:p>
            <a:pPr marL="171450" indent="-171450">
              <a:buFont typeface="Arial"/>
              <a:buChar char="•"/>
            </a:pPr>
            <a:r>
              <a:rPr lang="en-US" sz="1200" dirty="0" smtClean="0"/>
              <a:t>The order </a:t>
            </a:r>
            <a:r>
              <a:rPr lang="en-US" sz="1200" dirty="0"/>
              <a:t>/ sequence of the amino acids of which the protein is composed</a:t>
            </a:r>
          </a:p>
          <a:p>
            <a:pPr marL="171450" indent="-171450">
              <a:buFont typeface="Arial"/>
              <a:buChar char="•"/>
            </a:pPr>
            <a:r>
              <a:rPr lang="en-US" sz="1200" dirty="0"/>
              <a:t>Formed by covalent peptide bonds between adjacent amino acids</a:t>
            </a:r>
          </a:p>
          <a:p>
            <a:pPr marL="171450" indent="-171450">
              <a:buFont typeface="Arial"/>
              <a:buChar char="•"/>
            </a:pPr>
            <a:r>
              <a:rPr lang="en-US" sz="1200" dirty="0"/>
              <a:t>Controls all subsequent levels of </a:t>
            </a:r>
            <a:r>
              <a:rPr lang="en-US" sz="1200" dirty="0" smtClean="0"/>
              <a:t>structure</a:t>
            </a:r>
            <a:endParaRPr lang="en-US" sz="1200" dirty="0"/>
          </a:p>
        </p:txBody>
      </p:sp>
      <p:sp>
        <p:nvSpPr>
          <p:cNvPr id="9" name="Rectangle 8"/>
          <p:cNvSpPr/>
          <p:nvPr/>
        </p:nvSpPr>
        <p:spPr>
          <a:xfrm>
            <a:off x="2946401" y="3296608"/>
            <a:ext cx="2489199" cy="1569660"/>
          </a:xfrm>
          <a:prstGeom prst="rect">
            <a:avLst/>
          </a:prstGeom>
        </p:spPr>
        <p:txBody>
          <a:bodyPr wrap="square">
            <a:spAutoFit/>
          </a:bodyPr>
          <a:lstStyle/>
          <a:p>
            <a:pPr marL="171450" indent="-171450">
              <a:buFont typeface="Arial"/>
              <a:buChar char="•"/>
            </a:pPr>
            <a:r>
              <a:rPr lang="en-US" sz="1200" dirty="0" smtClean="0"/>
              <a:t>The </a:t>
            </a:r>
            <a:r>
              <a:rPr lang="en-US" sz="1200" dirty="0"/>
              <a:t>chains of amino acids fold or turn upon themselves</a:t>
            </a:r>
          </a:p>
          <a:p>
            <a:pPr marL="171450" indent="-171450">
              <a:buFont typeface="Arial"/>
              <a:buChar char="•"/>
            </a:pPr>
            <a:r>
              <a:rPr lang="en-US" sz="1200" dirty="0"/>
              <a:t>Held together by hydrogen bonds between </a:t>
            </a:r>
            <a:r>
              <a:rPr lang="en-US" sz="1200" dirty="0" smtClean="0"/>
              <a:t>(non</a:t>
            </a:r>
            <a:r>
              <a:rPr lang="en-US" sz="1200" dirty="0"/>
              <a:t>-</a:t>
            </a:r>
            <a:r>
              <a:rPr lang="en-US" sz="1200" dirty="0" smtClean="0"/>
              <a:t>adjacent) </a:t>
            </a:r>
            <a:r>
              <a:rPr lang="en-US" sz="1200" dirty="0"/>
              <a:t>amine (N-H) and carboxylic (C-O) groups</a:t>
            </a:r>
          </a:p>
          <a:p>
            <a:pPr marL="171450" indent="-171450">
              <a:buFont typeface="Arial"/>
              <a:buChar char="•"/>
            </a:pPr>
            <a:r>
              <a:rPr lang="en-US" sz="1200" dirty="0" smtClean="0"/>
              <a:t>H-bonds provide </a:t>
            </a:r>
            <a:r>
              <a:rPr lang="en-US" sz="1200" dirty="0"/>
              <a:t>a level of structural </a:t>
            </a:r>
            <a:r>
              <a:rPr lang="en-US" sz="1200" dirty="0" smtClean="0"/>
              <a:t>stability</a:t>
            </a:r>
          </a:p>
          <a:p>
            <a:pPr marL="171450" indent="-171450">
              <a:buFont typeface="Arial"/>
              <a:buChar char="•"/>
            </a:pPr>
            <a:r>
              <a:rPr lang="en-US" sz="1200" b="1" dirty="0" smtClean="0"/>
              <a:t>Fibrous proteins</a:t>
            </a:r>
            <a:endParaRPr lang="en-US" sz="1200" b="1" dirty="0"/>
          </a:p>
        </p:txBody>
      </p:sp>
      <p:sp>
        <p:nvSpPr>
          <p:cNvPr id="11" name="Rectangle 10"/>
          <p:cNvSpPr/>
          <p:nvPr/>
        </p:nvSpPr>
        <p:spPr>
          <a:xfrm>
            <a:off x="5359401" y="3325511"/>
            <a:ext cx="1968500" cy="2677656"/>
          </a:xfrm>
          <a:prstGeom prst="rect">
            <a:avLst/>
          </a:prstGeom>
        </p:spPr>
        <p:txBody>
          <a:bodyPr wrap="square">
            <a:spAutoFit/>
          </a:bodyPr>
          <a:lstStyle/>
          <a:p>
            <a:pPr marL="171450" indent="-171450">
              <a:buFont typeface="Arial"/>
              <a:buChar char="•"/>
            </a:pPr>
            <a:r>
              <a:rPr lang="en-US" sz="1200" dirty="0"/>
              <a:t>The </a:t>
            </a:r>
            <a:r>
              <a:rPr lang="en-US" sz="1200" dirty="0" smtClean="0"/>
              <a:t>polypeptide </a:t>
            </a:r>
            <a:r>
              <a:rPr lang="en-US" sz="1200" dirty="0"/>
              <a:t>folds and coils to form a complex </a:t>
            </a:r>
            <a:r>
              <a:rPr lang="en-US" sz="1200" dirty="0" smtClean="0"/>
              <a:t>3D shape</a:t>
            </a:r>
            <a:endParaRPr lang="en-US" sz="1200" dirty="0"/>
          </a:p>
          <a:p>
            <a:pPr marL="171450" indent="-171450">
              <a:buFont typeface="Arial"/>
              <a:buChar char="•"/>
            </a:pPr>
            <a:r>
              <a:rPr lang="en-US" sz="1200" dirty="0"/>
              <a:t>Caused by interactions between R </a:t>
            </a:r>
            <a:r>
              <a:rPr lang="en-US" sz="1200" dirty="0" smtClean="0"/>
              <a:t>groups</a:t>
            </a:r>
            <a:r>
              <a:rPr lang="en-US" sz="1200" dirty="0"/>
              <a:t> </a:t>
            </a:r>
            <a:r>
              <a:rPr lang="en-US" sz="1200" dirty="0" smtClean="0"/>
              <a:t>(H</a:t>
            </a:r>
            <a:r>
              <a:rPr lang="en-US" sz="1200" dirty="0"/>
              <a:t>-bonds, </a:t>
            </a:r>
            <a:r>
              <a:rPr lang="en-US" sz="1200" dirty="0" err="1"/>
              <a:t>disulphide</a:t>
            </a:r>
            <a:r>
              <a:rPr lang="en-US" sz="1200" dirty="0"/>
              <a:t> bridges, ionic bonds and hydrophilic / hydrophobic </a:t>
            </a:r>
            <a:r>
              <a:rPr lang="en-US" sz="1200" dirty="0" smtClean="0"/>
              <a:t>interactions)</a:t>
            </a:r>
            <a:endParaRPr lang="en-US" sz="1200" dirty="0"/>
          </a:p>
          <a:p>
            <a:pPr marL="171450" indent="-171450">
              <a:buFont typeface="Arial"/>
              <a:buChar char="•"/>
            </a:pPr>
            <a:r>
              <a:rPr lang="en-US" sz="1200" dirty="0"/>
              <a:t>Tertiary structure may be important for the function </a:t>
            </a:r>
            <a:r>
              <a:rPr lang="en-US" sz="1200" dirty="0" smtClean="0"/>
              <a:t>(</a:t>
            </a:r>
            <a:r>
              <a:rPr lang="en-US" sz="1200" dirty="0"/>
              <a:t>e.g. specificity of active site in enzymes</a:t>
            </a:r>
            <a:r>
              <a:rPr lang="en-US" sz="1200" dirty="0" smtClean="0"/>
              <a:t>)</a:t>
            </a:r>
          </a:p>
          <a:p>
            <a:pPr marL="171450" indent="-171450">
              <a:buFont typeface="Arial"/>
              <a:buChar char="•"/>
            </a:pPr>
            <a:r>
              <a:rPr lang="en-US" sz="1200" b="1" dirty="0" smtClean="0"/>
              <a:t>Globular proteins</a:t>
            </a:r>
            <a:endParaRPr lang="en-US" sz="1200" b="1" dirty="0"/>
          </a:p>
        </p:txBody>
      </p:sp>
      <p:sp>
        <p:nvSpPr>
          <p:cNvPr id="12" name="Content Placeholder 2"/>
          <p:cNvSpPr txBox="1">
            <a:spLocks/>
          </p:cNvSpPr>
          <p:nvPr/>
        </p:nvSpPr>
        <p:spPr>
          <a:xfrm>
            <a:off x="101598" y="5575300"/>
            <a:ext cx="4978402" cy="121337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err="1" smtClean="0"/>
              <a:t>n.b.</a:t>
            </a:r>
            <a:r>
              <a:rPr lang="en-US" sz="1800" dirty="0" smtClean="0"/>
              <a:t> although you don’t need to be able to outline the different levels of structure knowing of them helps to understand the difference between globular and fibrous proteins.</a:t>
            </a:r>
            <a:endParaRPr lang="en-US" sz="1800" dirty="0">
              <a:solidFill>
                <a:srgbClr val="FF0000"/>
              </a:solidFill>
            </a:endParaRP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
        <p:nvSpPr>
          <p:cNvPr id="8" name="Rectangle 7"/>
          <p:cNvSpPr/>
          <p:nvPr/>
        </p:nvSpPr>
        <p:spPr>
          <a:xfrm>
            <a:off x="7427913" y="3325511"/>
            <a:ext cx="1536700" cy="2492990"/>
          </a:xfrm>
          <a:prstGeom prst="rect">
            <a:avLst/>
          </a:prstGeom>
        </p:spPr>
        <p:txBody>
          <a:bodyPr wrap="square">
            <a:spAutoFit/>
          </a:bodyPr>
          <a:lstStyle/>
          <a:p>
            <a:pPr marL="171450" indent="-171450">
              <a:buFont typeface="Arial"/>
              <a:buChar char="•"/>
            </a:pPr>
            <a:r>
              <a:rPr lang="en-US" sz="1200" dirty="0"/>
              <a:t>The interaction between multiple polypeptides or prosthetic </a:t>
            </a:r>
            <a:r>
              <a:rPr lang="en-US" sz="1200" dirty="0" smtClean="0"/>
              <a:t>groups</a:t>
            </a:r>
          </a:p>
          <a:p>
            <a:pPr marL="171450" indent="-171450">
              <a:buFont typeface="Arial"/>
              <a:buChar char="•"/>
            </a:pPr>
            <a:r>
              <a:rPr lang="en-US" sz="1200" dirty="0" smtClean="0"/>
              <a:t>A </a:t>
            </a:r>
            <a:r>
              <a:rPr lang="en-US" sz="1200" dirty="0"/>
              <a:t>prosthetic group is an inorganic compound involved </a:t>
            </a:r>
            <a:r>
              <a:rPr lang="en-US" sz="1200" dirty="0" smtClean="0"/>
              <a:t>in a protein </a:t>
            </a:r>
            <a:r>
              <a:rPr lang="en-US" sz="1200" dirty="0"/>
              <a:t>(e.g. the </a:t>
            </a:r>
            <a:r>
              <a:rPr lang="en-US" sz="1200" dirty="0" err="1"/>
              <a:t>heme</a:t>
            </a:r>
            <a:r>
              <a:rPr lang="en-US" sz="1200" dirty="0"/>
              <a:t> group in </a:t>
            </a:r>
            <a:r>
              <a:rPr lang="en-US" sz="1200" dirty="0" err="1"/>
              <a:t>haemoglobin</a:t>
            </a:r>
            <a:r>
              <a:rPr lang="en-US" sz="1200" dirty="0" smtClean="0"/>
              <a:t>)</a:t>
            </a:r>
          </a:p>
          <a:p>
            <a:pPr marL="171450" indent="-171450">
              <a:buFont typeface="Arial"/>
              <a:buChar char="•"/>
            </a:pPr>
            <a:r>
              <a:rPr lang="en-US" sz="1200" b="1" dirty="0"/>
              <a:t>F</a:t>
            </a:r>
            <a:r>
              <a:rPr lang="en-US" sz="1200" b="1" dirty="0" smtClean="0"/>
              <a:t>ibrous and Globular proteins</a:t>
            </a:r>
            <a:endParaRPr lang="en-US" sz="1200" b="1" dirty="0"/>
          </a:p>
        </p:txBody>
      </p:sp>
    </p:spTree>
    <p:extLst>
      <p:ext uri="{BB962C8B-B14F-4D97-AF65-F5344CB8AC3E}">
        <p14:creationId xmlns:p14="http://schemas.microsoft.com/office/powerpoint/2010/main" val="299835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8030500"/>
              </p:ext>
            </p:extLst>
          </p:nvPr>
        </p:nvGraphicFramePr>
        <p:xfrm>
          <a:off x="321932" y="784225"/>
          <a:ext cx="8500119" cy="5915084"/>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fontAlgn="b"/>
                      <a:r>
                        <a:rPr lang="en-US" sz="1400" b="0" i="0" u="none" strike="noStrike" dirty="0">
                          <a:solidFill>
                            <a:srgbClr val="000000"/>
                          </a:solidFill>
                          <a:effectLst/>
                          <a:latin typeface="Arial"/>
                          <a:cs typeface="Arial"/>
                        </a:rPr>
                        <a:t>2.4.U1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Amino acids are linked together by condensation to form polypeptides.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There are 20 different amino acids in polypeptides synthesized on ribosomes.</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Students should know that most organisms use the same 20 amino acids in the same genetic code although there are some exceptions. Specific examples could be used for illustration.</a:t>
                      </a: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Amino acids can be linked together in any sequence giving a huge range of possible polypeptides.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2.4.U4</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The amino acid sequence of polypeptides is coded for by genes.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2.4.U5</a:t>
                      </a:r>
                    </a:p>
                  </a:txBody>
                  <a:tcPr marL="12700" marR="12700" marT="12700" marB="0">
                    <a:solidFill>
                      <a:schemeClr val="bg1"/>
                    </a:solidFill>
                  </a:tcPr>
                </a:tc>
                <a:tc>
                  <a:txBody>
                    <a:bodyPr/>
                    <a:lstStyle/>
                    <a:p>
                      <a:pPr algn="l" fontAlgn="b"/>
                      <a:r>
                        <a:rPr lang="en-US" sz="1400" b="0" i="0" u="none" strike="noStrike">
                          <a:solidFill>
                            <a:srgbClr val="000000"/>
                          </a:solidFill>
                          <a:effectLst/>
                          <a:latin typeface="Arial"/>
                          <a:cs typeface="Arial"/>
                        </a:rPr>
                        <a:t>A protein may consist of a single polypeptide or more than one polypeptide linked together.</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2.4.U6</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The amino acid sequence determines the three-dimensional conformation of a protein.</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2.4.U7</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Living organisms synthesize many different proteins with a wide range of functions.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2.4.U8</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Every individual has a unique proteome.</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2.4.A1</a:t>
                      </a:r>
                    </a:p>
                  </a:txBody>
                  <a:tcPr marL="12700" marR="12700" marT="12700" marB="0">
                    <a:solidFill>
                      <a:schemeClr val="bg1"/>
                    </a:solidFill>
                  </a:tcPr>
                </a:tc>
                <a:tc>
                  <a:txBody>
                    <a:bodyPr/>
                    <a:lstStyle/>
                    <a:p>
                      <a:pPr algn="l" fontAlgn="b"/>
                      <a:r>
                        <a:rPr lang="en-US" sz="1400" b="0" i="0" u="none" strike="noStrike" dirty="0" err="1">
                          <a:solidFill>
                            <a:srgbClr val="000000"/>
                          </a:solidFill>
                          <a:effectLst/>
                          <a:latin typeface="Arial"/>
                          <a:cs typeface="Arial"/>
                        </a:rPr>
                        <a:t>Rubisco</a:t>
                      </a:r>
                      <a:r>
                        <a:rPr lang="en-US" sz="1400" b="0" i="0" u="none" strike="noStrike" dirty="0">
                          <a:solidFill>
                            <a:srgbClr val="000000"/>
                          </a:solidFill>
                          <a:effectLst/>
                          <a:latin typeface="Arial"/>
                          <a:cs typeface="Arial"/>
                        </a:rPr>
                        <a:t>, insulin, </a:t>
                      </a:r>
                      <a:r>
                        <a:rPr lang="en-US" sz="1400" b="0" i="0" u="none" strike="noStrike" dirty="0" err="1">
                          <a:solidFill>
                            <a:srgbClr val="000000"/>
                          </a:solidFill>
                          <a:effectLst/>
                          <a:latin typeface="Arial"/>
                          <a:cs typeface="Arial"/>
                        </a:rPr>
                        <a:t>immunoglobulins</a:t>
                      </a:r>
                      <a:r>
                        <a:rPr lang="en-US" sz="1400" b="0" i="0" u="none" strike="noStrike" dirty="0">
                          <a:solidFill>
                            <a:srgbClr val="000000"/>
                          </a:solidFill>
                          <a:effectLst/>
                          <a:latin typeface="Arial"/>
                          <a:cs typeface="Arial"/>
                        </a:rPr>
                        <a:t>, rhodopsin, collagen and spider silk as examples of the range of protein functions.</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The detailed structure of the six proteins selected to illustrate the functions of proteins is not needed.</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2.4.A2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Denaturation of proteins by heat or by deviation of pH from the optimum.</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Egg white or albumin solutions can be used in denaturation experiments.</a:t>
                      </a:r>
                    </a:p>
                  </a:txBody>
                  <a:tcPr marL="12700" marR="12700" marT="12700" marB="0">
                    <a:solidFill>
                      <a:schemeClr val="bg1"/>
                    </a:solidFill>
                  </a:tcPr>
                </a:tc>
              </a:tr>
              <a:tr h="228024">
                <a:tc>
                  <a:txBody>
                    <a:bodyPr/>
                    <a:lstStyle/>
                    <a:p>
                      <a:pPr algn="l" fontAlgn="b"/>
                      <a:r>
                        <a:rPr lang="en-US" sz="1400" b="0" i="0" u="none" strike="noStrike" dirty="0">
                          <a:solidFill>
                            <a:srgbClr val="000000"/>
                          </a:solidFill>
                          <a:effectLst/>
                          <a:latin typeface="Arial"/>
                          <a:cs typeface="Arial"/>
                        </a:rPr>
                        <a:t>2.4.S1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Drawing molecular diagrams to show the formation of a peptide bond.</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604837"/>
          </a:xfrm>
        </p:spPr>
        <p:txBody>
          <a:bodyPr>
            <a:normAutofit/>
          </a:bodyPr>
          <a:lstStyle/>
          <a:p>
            <a:r>
              <a:rPr lang="en-US" sz="1600" dirty="0">
                <a:latin typeface="Arial"/>
                <a:cs typeface="Arial"/>
              </a:rPr>
              <a:t>2.1.U5 </a:t>
            </a:r>
            <a:r>
              <a:rPr lang="en-US" sz="1600" dirty="0">
                <a:solidFill>
                  <a:srgbClr val="000000"/>
                </a:solidFill>
                <a:latin typeface="Arial"/>
                <a:cs typeface="Arial"/>
              </a:rPr>
              <a:t>Anabolism is the synthesis of complex molecules from simpler molecules including the formation of macromolecules from monomers by condensation reactions</a:t>
            </a:r>
            <a:r>
              <a:rPr lang="en-US" sz="1600" dirty="0" smtClean="0">
                <a:solidFill>
                  <a:srgbClr val="000000"/>
                </a:solidFill>
                <a:latin typeface="Arial"/>
                <a:cs typeface="Arial"/>
              </a:rPr>
              <a:t>.</a:t>
            </a:r>
            <a:endParaRPr lang="en-US" sz="1600" dirty="0"/>
          </a:p>
        </p:txBody>
      </p:sp>
      <p:sp>
        <p:nvSpPr>
          <p:cNvPr id="8" name="Content Placeholder 2"/>
          <p:cNvSpPr txBox="1">
            <a:spLocks/>
          </p:cNvSpPr>
          <p:nvPr/>
        </p:nvSpPr>
        <p:spPr>
          <a:xfrm>
            <a:off x="5916613" y="1801325"/>
            <a:ext cx="3048000" cy="997552"/>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A </a:t>
            </a:r>
            <a:r>
              <a:rPr lang="en-US" sz="1800" dirty="0" smtClean="0">
                <a:solidFill>
                  <a:srgbClr val="008000"/>
                </a:solidFill>
              </a:rPr>
              <a:t>ribosome</a:t>
            </a:r>
            <a:r>
              <a:rPr lang="en-US" sz="1800" dirty="0" smtClean="0"/>
              <a:t> </a:t>
            </a:r>
            <a:r>
              <a:rPr lang="en-US" sz="1800" b="1" dirty="0"/>
              <a:t>condenses</a:t>
            </a:r>
            <a:r>
              <a:rPr lang="en-US" sz="1800" dirty="0"/>
              <a:t> </a:t>
            </a:r>
            <a:r>
              <a:rPr lang="en-US" sz="1800" dirty="0" smtClean="0"/>
              <a:t>two amino acids into a dipeptide forming a </a:t>
            </a:r>
            <a:r>
              <a:rPr lang="en-US" sz="1800" dirty="0" smtClean="0">
                <a:solidFill>
                  <a:srgbClr val="FF0000"/>
                </a:solidFill>
              </a:rPr>
              <a:t>peptide bond</a:t>
            </a:r>
            <a:endParaRPr lang="en-US" sz="1800" dirty="0">
              <a:solidFill>
                <a:srgbClr val="FF0000"/>
              </a:solidFill>
            </a:endParaRPr>
          </a:p>
        </p:txBody>
      </p:sp>
      <p:sp>
        <p:nvSpPr>
          <p:cNvPr id="9" name="Content Placeholder 2"/>
          <p:cNvSpPr txBox="1">
            <a:spLocks/>
          </p:cNvSpPr>
          <p:nvPr/>
        </p:nvSpPr>
        <p:spPr>
          <a:xfrm>
            <a:off x="267320" y="857250"/>
            <a:ext cx="4545980" cy="40168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Example of anabolism by condensation</a:t>
            </a:r>
            <a:endParaRPr lang="en-US" sz="2000" b="1" dirty="0"/>
          </a:p>
        </p:txBody>
      </p:sp>
      <p:sp>
        <p:nvSpPr>
          <p:cNvPr id="10" name="Rectangle 9"/>
          <p:cNvSpPr/>
          <p:nvPr/>
        </p:nvSpPr>
        <p:spPr>
          <a:xfrm>
            <a:off x="1905000" y="4495800"/>
            <a:ext cx="3416300" cy="35736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pic>
        <p:nvPicPr>
          <p:cNvPr id="12" name="Picture 2" descr="http://upload.wikimedia.org/wikipedia/commons/thumb/6/6d/Peptidformationball.svg/1000px-Peptidformationball.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220" y="1520857"/>
            <a:ext cx="4063790" cy="3332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0" y="6581001"/>
            <a:ext cx="4572000" cy="276999"/>
          </a:xfrm>
          <a:prstGeom prst="rect">
            <a:avLst/>
          </a:prstGeom>
        </p:spPr>
        <p:txBody>
          <a:bodyPr>
            <a:spAutoFit/>
          </a:bodyPr>
          <a:lstStyle/>
          <a:p>
            <a:pPr algn="r"/>
            <a:r>
              <a:rPr lang="en-US" sz="1200" dirty="0">
                <a:hlinkClick r:id="rId5"/>
              </a:rPr>
              <a:t>http://commons.wikimedia.org/wiki/File:Peptidformationball.svg</a:t>
            </a:r>
            <a:endParaRPr lang="en-US" sz="1200" dirty="0"/>
          </a:p>
        </p:txBody>
      </p:sp>
      <p:sp>
        <p:nvSpPr>
          <p:cNvPr id="17" name="Content Placeholder 2"/>
          <p:cNvSpPr txBox="1">
            <a:spLocks/>
          </p:cNvSpPr>
          <p:nvPr/>
        </p:nvSpPr>
        <p:spPr>
          <a:xfrm>
            <a:off x="4900613" y="3344977"/>
            <a:ext cx="4064000" cy="39142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solidFill>
                  <a:srgbClr val="FF0000"/>
                </a:solidFill>
              </a:rPr>
              <a:t>The bonds formed are types of covalent bonds.</a:t>
            </a:r>
          </a:p>
        </p:txBody>
      </p:sp>
      <p:sp>
        <p:nvSpPr>
          <p:cNvPr id="18" name="Content Placeholder 2"/>
          <p:cNvSpPr txBox="1">
            <a:spLocks/>
          </p:cNvSpPr>
          <p:nvPr/>
        </p:nvSpPr>
        <p:spPr>
          <a:xfrm>
            <a:off x="4900613" y="3952305"/>
            <a:ext cx="4064000" cy="546100"/>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solidFill>
                  <a:srgbClr val="FF0000"/>
                </a:solidFill>
              </a:rPr>
              <a:t>Bonding monomers together creates a polymer </a:t>
            </a:r>
            <a:r>
              <a:rPr lang="en-US" sz="1400" i="1" dirty="0" smtClean="0">
                <a:solidFill>
                  <a:srgbClr val="FF0000"/>
                </a:solidFill>
              </a:rPr>
              <a:t>(mono = one, poly = many)</a:t>
            </a:r>
            <a:endParaRPr lang="en-US" sz="1400" i="1" dirty="0">
              <a:solidFill>
                <a:srgbClr val="FF0000"/>
              </a:solidFill>
            </a:endParaRPr>
          </a:p>
        </p:txBody>
      </p:sp>
      <p:sp>
        <p:nvSpPr>
          <p:cNvPr id="15" name="Title 1"/>
          <p:cNvSpPr txBox="1">
            <a:spLocks/>
          </p:cNvSpPr>
          <p:nvPr/>
        </p:nvSpPr>
        <p:spPr>
          <a:xfrm>
            <a:off x="1612900" y="5308599"/>
            <a:ext cx="7124700" cy="784225"/>
          </a:xfrm>
          <a:prstGeom prst="rect">
            <a:avLst/>
          </a:prstGeom>
          <a:solidFill>
            <a:srgbClr val="B9CDE5">
              <a:alpha val="78000"/>
            </a:srgbClr>
          </a:solidFill>
          <a:ln>
            <a:solidFill>
              <a:srgbClr val="000000"/>
            </a:solidFill>
          </a:ln>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400" dirty="0">
                <a:latin typeface="Arial"/>
                <a:cs typeface="Arial"/>
              </a:rPr>
              <a:t>T</a:t>
            </a:r>
            <a:r>
              <a:rPr lang="en-US" sz="1400" dirty="0" smtClean="0">
                <a:latin typeface="Arial"/>
                <a:cs typeface="Arial"/>
              </a:rPr>
              <a:t>his is also key to understanding:</a:t>
            </a:r>
          </a:p>
          <a:p>
            <a:pPr marL="285750" indent="-285750" fontAlgn="b">
              <a:buFont typeface="Arial"/>
              <a:buChar char="•"/>
            </a:pPr>
            <a:r>
              <a:rPr lang="en-US" sz="1400" dirty="0" smtClean="0">
                <a:latin typeface="Arial"/>
                <a:cs typeface="Arial"/>
              </a:rPr>
              <a:t>2.4.U1 </a:t>
            </a:r>
            <a:r>
              <a:rPr lang="en-US" sz="1400" dirty="0">
                <a:solidFill>
                  <a:srgbClr val="000000"/>
                </a:solidFill>
                <a:latin typeface="Arial"/>
                <a:cs typeface="Arial"/>
              </a:rPr>
              <a:t>Amino acids are linked together by condensation to form polypeptides</a:t>
            </a:r>
            <a:r>
              <a:rPr lang="en-US" sz="1400" dirty="0" smtClean="0">
                <a:solidFill>
                  <a:srgbClr val="000000"/>
                </a:solidFill>
                <a:latin typeface="Arial"/>
                <a:cs typeface="Arial"/>
              </a:rPr>
              <a:t>.</a:t>
            </a:r>
          </a:p>
          <a:p>
            <a:pPr marL="285750" indent="-285750" fontAlgn="b">
              <a:buFont typeface="Arial"/>
              <a:buChar char="•"/>
            </a:pPr>
            <a:r>
              <a:rPr lang="en-US" sz="1400" dirty="0">
                <a:solidFill>
                  <a:srgbClr val="000000"/>
                </a:solidFill>
                <a:latin typeface="Arial"/>
                <a:cs typeface="Arial"/>
              </a:rPr>
              <a:t>2.4.S1 Drawing molecular diagrams to show the formation of a peptide bond</a:t>
            </a:r>
            <a:r>
              <a:rPr lang="en-US" sz="1400" dirty="0" smtClean="0">
                <a:solidFill>
                  <a:srgbClr val="000000"/>
                </a:solidFill>
                <a:latin typeface="Arial"/>
                <a:cs typeface="Arial"/>
              </a:rPr>
              <a:t>.</a:t>
            </a:r>
            <a:endParaRPr lang="en-US" sz="1400" dirty="0">
              <a:solidFill>
                <a:srgbClr val="000000"/>
              </a:solidFill>
              <a:latin typeface="Arial"/>
              <a:cs typeface="Arial"/>
            </a:endParaRPr>
          </a:p>
        </p:txBody>
      </p:sp>
    </p:spTree>
    <p:extLst>
      <p:ext uri="{BB962C8B-B14F-4D97-AF65-F5344CB8AC3E}">
        <p14:creationId xmlns:p14="http://schemas.microsoft.com/office/powerpoint/2010/main" val="12953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2.4.U2 </a:t>
            </a:r>
            <a:r>
              <a:rPr lang="en-US" sz="1600" dirty="0">
                <a:solidFill>
                  <a:srgbClr val="000000"/>
                </a:solidFill>
                <a:latin typeface="Arial"/>
                <a:cs typeface="Arial"/>
              </a:rPr>
              <a:t>There are 20 different amino acids in polypeptides synthesized on ribosomes.</a:t>
            </a:r>
            <a:endParaRPr lang="en-US" sz="1600" dirty="0"/>
          </a:p>
        </p:txBody>
      </p:sp>
      <p:sp>
        <p:nvSpPr>
          <p:cNvPr id="5" name="Rectangle 4"/>
          <p:cNvSpPr/>
          <p:nvPr/>
        </p:nvSpPr>
        <p:spPr>
          <a:xfrm>
            <a:off x="4572000" y="6365558"/>
            <a:ext cx="4572000" cy="246221"/>
          </a:xfrm>
          <a:prstGeom prst="rect">
            <a:avLst/>
          </a:prstGeom>
        </p:spPr>
        <p:txBody>
          <a:bodyPr>
            <a:spAutoFit/>
          </a:bodyPr>
          <a:lstStyle/>
          <a:p>
            <a:pPr algn="r"/>
            <a:r>
              <a:rPr lang="en-US" sz="1000" dirty="0">
                <a:hlinkClick r:id="rId2"/>
              </a:rPr>
              <a:t>https://</a:t>
            </a:r>
            <a:r>
              <a:rPr lang="en-US" sz="1000" dirty="0" err="1">
                <a:hlinkClick r:id="rId2"/>
              </a:rPr>
              <a:t>en.wikipedia.org</a:t>
            </a:r>
            <a:r>
              <a:rPr lang="en-US" sz="1000" dirty="0">
                <a:hlinkClick r:id="rId2"/>
              </a:rPr>
              <a:t>/wiki/</a:t>
            </a:r>
            <a:r>
              <a:rPr lang="en-US" sz="1000" dirty="0" err="1">
                <a:hlinkClick r:id="rId2"/>
              </a:rPr>
              <a:t>File:Peptide_syn.png</a:t>
            </a:r>
            <a:endParaRPr lang="en-US" sz="1000" dirty="0"/>
          </a:p>
        </p:txBody>
      </p:sp>
      <p:pic>
        <p:nvPicPr>
          <p:cNvPr id="6" name="Picture 5"/>
          <p:cNvPicPr>
            <a:picLocks noChangeAspect="1"/>
          </p:cNvPicPr>
          <p:nvPr/>
        </p:nvPicPr>
        <p:blipFill>
          <a:blip r:embed="rId3"/>
          <a:stretch>
            <a:fillRect/>
          </a:stretch>
        </p:blipFill>
        <p:spPr>
          <a:xfrm>
            <a:off x="406400" y="549420"/>
            <a:ext cx="3979333" cy="3439280"/>
          </a:xfrm>
          <a:prstGeom prst="rect">
            <a:avLst/>
          </a:prstGeom>
        </p:spPr>
      </p:pic>
      <p:sp>
        <p:nvSpPr>
          <p:cNvPr id="7" name="Rectangle 6"/>
          <p:cNvSpPr/>
          <p:nvPr/>
        </p:nvSpPr>
        <p:spPr>
          <a:xfrm>
            <a:off x="3200399" y="6611779"/>
            <a:ext cx="5943601" cy="246221"/>
          </a:xfrm>
          <a:prstGeom prst="rect">
            <a:avLst/>
          </a:prstGeom>
        </p:spPr>
        <p:txBody>
          <a:bodyPr wrap="square">
            <a:spAutoFit/>
          </a:bodyPr>
          <a:lstStyle/>
          <a:p>
            <a:pPr algn="r"/>
            <a:r>
              <a:rPr lang="en-US" sz="1000" dirty="0">
                <a:hlinkClick r:id="rId4"/>
              </a:rPr>
              <a:t>http://</a:t>
            </a:r>
            <a:r>
              <a:rPr lang="en-US" sz="1000" dirty="0" err="1">
                <a:hlinkClick r:id="rId4"/>
              </a:rPr>
              <a:t>www.rcsb.org</a:t>
            </a:r>
            <a:r>
              <a:rPr lang="en-US" sz="1000" dirty="0">
                <a:hlinkClick r:id="rId4"/>
              </a:rPr>
              <a:t>/</a:t>
            </a:r>
            <a:r>
              <a:rPr lang="en-US" sz="1000" dirty="0" err="1">
                <a:hlinkClick r:id="rId4"/>
              </a:rPr>
              <a:t>pdb</a:t>
            </a:r>
            <a:r>
              <a:rPr lang="en-US" sz="1000" dirty="0">
                <a:hlinkClick r:id="rId4"/>
              </a:rPr>
              <a:t>/</a:t>
            </a:r>
            <a:r>
              <a:rPr lang="en-US" sz="1000" dirty="0" err="1">
                <a:hlinkClick r:id="rId4"/>
              </a:rPr>
              <a:t>education_discussion</a:t>
            </a:r>
            <a:r>
              <a:rPr lang="en-US" sz="1000" dirty="0">
                <a:hlinkClick r:id="rId4"/>
              </a:rPr>
              <a:t>/</a:t>
            </a:r>
            <a:r>
              <a:rPr lang="en-US" sz="1000" dirty="0" err="1">
                <a:hlinkClick r:id="rId4"/>
              </a:rPr>
              <a:t>molecule_of_the_month</a:t>
            </a:r>
            <a:r>
              <a:rPr lang="en-US" sz="1000" dirty="0">
                <a:hlinkClick r:id="rId4"/>
              </a:rPr>
              <a:t>/images/2wdk_2wdl_front.jpg</a:t>
            </a:r>
            <a:endParaRPr lang="en-US" sz="1000" dirty="0"/>
          </a:p>
        </p:txBody>
      </p:sp>
      <p:sp>
        <p:nvSpPr>
          <p:cNvPr id="3" name="Content Placeholder 2"/>
          <p:cNvSpPr>
            <a:spLocks noGrp="1"/>
          </p:cNvSpPr>
          <p:nvPr>
            <p:ph idx="1"/>
          </p:nvPr>
        </p:nvSpPr>
        <p:spPr>
          <a:xfrm>
            <a:off x="4859867" y="698634"/>
            <a:ext cx="3886200" cy="1316433"/>
          </a:xfrm>
          <a:noFill/>
        </p:spPr>
        <p:txBody>
          <a:bodyPr>
            <a:normAutofit/>
          </a:bodyPr>
          <a:lstStyle/>
          <a:p>
            <a:pPr marL="0" indent="0">
              <a:buNone/>
            </a:pPr>
            <a:r>
              <a:rPr lang="en-US" sz="1800" dirty="0" smtClean="0"/>
              <a:t>Ribosomes are the molecules within cells that facilitate the </a:t>
            </a:r>
            <a:r>
              <a:rPr lang="en-US" sz="1800" dirty="0" smtClean="0">
                <a:solidFill>
                  <a:srgbClr val="008000"/>
                </a:solidFill>
              </a:rPr>
              <a:t>formation of peptide bonds</a:t>
            </a:r>
            <a:r>
              <a:rPr lang="en-US" sz="1800" dirty="0" smtClean="0"/>
              <a:t> and hence where polypeptides are synthesized</a:t>
            </a:r>
            <a:endParaRPr lang="en-US" sz="1800" dirty="0"/>
          </a:p>
        </p:txBody>
      </p:sp>
      <p:pic>
        <p:nvPicPr>
          <p:cNvPr id="14" name="Picture 13"/>
          <p:cNvPicPr>
            <a:picLocks noChangeAspect="1"/>
          </p:cNvPicPr>
          <p:nvPr/>
        </p:nvPicPr>
        <p:blipFill>
          <a:blip r:embed="rId5"/>
          <a:stretch>
            <a:fillRect/>
          </a:stretch>
        </p:blipFill>
        <p:spPr>
          <a:xfrm>
            <a:off x="3787301" y="2953771"/>
            <a:ext cx="5077297" cy="3243828"/>
          </a:xfrm>
          <a:prstGeom prst="rect">
            <a:avLst/>
          </a:prstGeom>
        </p:spPr>
      </p:pic>
      <p:cxnSp>
        <p:nvCxnSpPr>
          <p:cNvPr id="16" name="Straight Connector 15"/>
          <p:cNvCxnSpPr/>
          <p:nvPr/>
        </p:nvCxnSpPr>
        <p:spPr>
          <a:xfrm flipV="1">
            <a:off x="6112933" y="2692400"/>
            <a:ext cx="1100667" cy="931333"/>
          </a:xfrm>
          <a:prstGeom prst="line">
            <a:avLst/>
          </a:prstGeom>
          <a:ln>
            <a:solidFill>
              <a:srgbClr val="A5F065"/>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91867" y="2336803"/>
            <a:ext cx="1444551" cy="369332"/>
          </a:xfrm>
          <a:prstGeom prst="rect">
            <a:avLst/>
          </a:prstGeom>
          <a:noFill/>
        </p:spPr>
        <p:txBody>
          <a:bodyPr wrap="none" rtlCol="0">
            <a:spAutoFit/>
          </a:bodyPr>
          <a:lstStyle/>
          <a:p>
            <a:r>
              <a:rPr lang="en-US" dirty="0">
                <a:solidFill>
                  <a:srgbClr val="008000"/>
                </a:solidFill>
              </a:rPr>
              <a:t>p</a:t>
            </a:r>
            <a:r>
              <a:rPr lang="en-US" dirty="0" smtClean="0">
                <a:solidFill>
                  <a:srgbClr val="008000"/>
                </a:solidFill>
              </a:rPr>
              <a:t>eptide bond</a:t>
            </a:r>
            <a:endParaRPr lang="en-US" dirty="0">
              <a:solidFill>
                <a:srgbClr val="008000"/>
              </a:solidFill>
            </a:endParaRPr>
          </a:p>
        </p:txBody>
      </p:sp>
    </p:spTree>
    <p:extLst>
      <p:ext uri="{BB962C8B-B14F-4D97-AF65-F5344CB8AC3E}">
        <p14:creationId xmlns:p14="http://schemas.microsoft.com/office/powerpoint/2010/main" val="30257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pload.wikimedia.org/wikipedia/commons/thumb/a/a9/Amino_Acids.svg/1000px-Amino_Acids.sv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0527" y="292100"/>
            <a:ext cx="6909563" cy="5700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upload.wikimedia.org/wikipedia/commons/thumb/a/a9/Amino_Acids.svg/1000px-Amino_Acids.sv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4709345" y="2103819"/>
            <a:ext cx="6894078" cy="3228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2553" y="6581001"/>
            <a:ext cx="4572000" cy="276999"/>
          </a:xfrm>
          <a:prstGeom prst="rect">
            <a:avLst/>
          </a:prstGeom>
        </p:spPr>
        <p:txBody>
          <a:bodyPr>
            <a:spAutoFit/>
          </a:bodyPr>
          <a:lstStyle/>
          <a:p>
            <a:pPr algn="r"/>
            <a:r>
              <a:rPr lang="en-US" sz="1200" dirty="0">
                <a:hlinkClick r:id="rId4"/>
              </a:rPr>
              <a:t>http://commons.wikimedia.org/wiki/File:Amino_Acids.svg</a:t>
            </a:r>
            <a:endParaRPr lang="en-US" sz="1200" dirty="0"/>
          </a:p>
        </p:txBody>
      </p:sp>
      <p:sp>
        <p:nvSpPr>
          <p:cNvPr id="7" name="Title 1"/>
          <p:cNvSpPr>
            <a:spLocks noGrp="1"/>
          </p:cNvSpPr>
          <p:nvPr>
            <p:ph type="title"/>
          </p:nvPr>
        </p:nvSpPr>
        <p:spPr>
          <a:xfrm>
            <a:off x="0" y="-7938"/>
            <a:ext cx="9144000" cy="465138"/>
          </a:xfrm>
        </p:spPr>
        <p:txBody>
          <a:bodyPr>
            <a:noAutofit/>
          </a:bodyPr>
          <a:lstStyle/>
          <a:p>
            <a:pPr fontAlgn="b"/>
            <a:r>
              <a:rPr lang="en-US" sz="1600" dirty="0" smtClean="0">
                <a:latin typeface="Arial"/>
                <a:cs typeface="Arial"/>
              </a:rPr>
              <a:t>2.4.U2 </a:t>
            </a:r>
            <a:r>
              <a:rPr lang="en-US" sz="1600" dirty="0">
                <a:solidFill>
                  <a:srgbClr val="000000"/>
                </a:solidFill>
                <a:latin typeface="Arial"/>
                <a:cs typeface="Arial"/>
              </a:rPr>
              <a:t>There are 20 different amino acids in polypeptides synthesized on ribosomes</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9" name="Content Placeholder 2"/>
          <p:cNvSpPr txBox="1">
            <a:spLocks/>
          </p:cNvSpPr>
          <p:nvPr/>
        </p:nvSpPr>
        <p:spPr>
          <a:xfrm>
            <a:off x="101598" y="6077428"/>
            <a:ext cx="4978402" cy="711250"/>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err="1" smtClean="0"/>
              <a:t>n.b.</a:t>
            </a:r>
            <a:r>
              <a:rPr lang="en-US" sz="1800" dirty="0" smtClean="0"/>
              <a:t> there are 22 amino acids, but only 20 amino acids are encoded by the universal genetic code.</a:t>
            </a:r>
            <a:endParaRPr lang="en-US" sz="1800" dirty="0">
              <a:solidFill>
                <a:srgbClr val="FF0000"/>
              </a:solidFill>
            </a:endParaRPr>
          </a:p>
        </p:txBody>
      </p:sp>
    </p:spTree>
    <p:extLst>
      <p:ext uri="{BB962C8B-B14F-4D97-AF65-F5344CB8AC3E}">
        <p14:creationId xmlns:p14="http://schemas.microsoft.com/office/powerpoint/2010/main" val="61154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938"/>
            <a:ext cx="9144000" cy="465138"/>
          </a:xfrm>
        </p:spPr>
        <p:txBody>
          <a:bodyPr>
            <a:noAutofit/>
          </a:bodyPr>
          <a:lstStyle/>
          <a:p>
            <a:pPr fontAlgn="b"/>
            <a:r>
              <a:rPr lang="en-US" sz="1600" dirty="0" smtClean="0">
                <a:latin typeface="Arial"/>
                <a:cs typeface="Arial"/>
              </a:rPr>
              <a:t>2.4.U2 </a:t>
            </a:r>
            <a:r>
              <a:rPr lang="en-US" sz="1600" dirty="0">
                <a:solidFill>
                  <a:srgbClr val="000000"/>
                </a:solidFill>
                <a:latin typeface="Arial"/>
                <a:cs typeface="Arial"/>
              </a:rPr>
              <a:t>There are 20 different amino acids in polypeptides synthesized on ribosomes</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9" name="Content Placeholder 2"/>
          <p:cNvSpPr txBox="1">
            <a:spLocks/>
          </p:cNvSpPr>
          <p:nvPr/>
        </p:nvSpPr>
        <p:spPr>
          <a:xfrm>
            <a:off x="270930" y="740836"/>
            <a:ext cx="2929469" cy="2154766"/>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err="1" smtClean="0"/>
              <a:t>Hydroxyproline</a:t>
            </a:r>
            <a:r>
              <a:rPr lang="en-US" sz="1800" dirty="0" smtClean="0"/>
              <a:t> is an example of an amino acid created not by the genetic code, but modification, after polypeptide formation, of </a:t>
            </a:r>
            <a:r>
              <a:rPr lang="en-US" sz="1800" dirty="0" err="1" smtClean="0"/>
              <a:t>proline</a:t>
            </a:r>
            <a:r>
              <a:rPr lang="en-US" sz="1800" dirty="0" smtClean="0"/>
              <a:t> (by the enzyme </a:t>
            </a:r>
            <a:r>
              <a:rPr lang="en-US" sz="1800" dirty="0" err="1"/>
              <a:t>prolyl</a:t>
            </a:r>
            <a:r>
              <a:rPr lang="en-US" sz="1800" dirty="0"/>
              <a:t> </a:t>
            </a:r>
            <a:r>
              <a:rPr lang="en-US" sz="1800" dirty="0" smtClean="0"/>
              <a:t>hydroxylase).</a:t>
            </a:r>
            <a:endParaRPr lang="en-US" sz="1800" dirty="0">
              <a:solidFill>
                <a:srgbClr val="FF0000"/>
              </a:solidFill>
            </a:endParaRPr>
          </a:p>
        </p:txBody>
      </p:sp>
      <p:pic>
        <p:nvPicPr>
          <p:cNvPr id="3" name="Picture 2"/>
          <p:cNvPicPr>
            <a:picLocks noChangeAspect="1"/>
          </p:cNvPicPr>
          <p:nvPr/>
        </p:nvPicPr>
        <p:blipFill>
          <a:blip r:embed="rId2"/>
          <a:stretch>
            <a:fillRect/>
          </a:stretch>
        </p:blipFill>
        <p:spPr>
          <a:xfrm>
            <a:off x="5003800" y="740833"/>
            <a:ext cx="4140200" cy="4381500"/>
          </a:xfrm>
          <a:prstGeom prst="rect">
            <a:avLst/>
          </a:prstGeom>
        </p:spPr>
      </p:pic>
      <p:sp>
        <p:nvSpPr>
          <p:cNvPr id="5" name="U-Turn Arrow 4"/>
          <p:cNvSpPr/>
          <p:nvPr/>
        </p:nvSpPr>
        <p:spPr>
          <a:xfrm rot="16200000">
            <a:off x="3100921" y="1530351"/>
            <a:ext cx="2197100" cy="1236133"/>
          </a:xfrm>
          <a:prstGeom prst="uturnArrow">
            <a:avLst>
              <a:gd name="adj1" fmla="val 9931"/>
              <a:gd name="adj2" fmla="val 25000"/>
              <a:gd name="adj3" fmla="val 19521"/>
              <a:gd name="adj4" fmla="val 43750"/>
              <a:gd name="adj5" fmla="val 100000"/>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5"/>
          <p:cNvSpPr/>
          <p:nvPr/>
        </p:nvSpPr>
        <p:spPr>
          <a:xfrm>
            <a:off x="2015067" y="6618818"/>
            <a:ext cx="7137400" cy="246221"/>
          </a:xfrm>
          <a:prstGeom prst="rect">
            <a:avLst/>
          </a:prstGeom>
        </p:spPr>
        <p:txBody>
          <a:bodyPr wrap="square">
            <a:spAutoFit/>
          </a:bodyPr>
          <a:lstStyle/>
          <a:p>
            <a:pPr algn="r"/>
            <a:r>
              <a:rPr lang="en-US" sz="1000" dirty="0">
                <a:hlinkClick r:id="rId3"/>
              </a:rPr>
              <a:t>http://</a:t>
            </a:r>
            <a:r>
              <a:rPr lang="en-US" sz="1000" dirty="0" err="1">
                <a:hlinkClick r:id="rId3"/>
              </a:rPr>
              <a:t>chempolymerproject.wikispaces.com</a:t>
            </a:r>
            <a:r>
              <a:rPr lang="en-US" sz="1000" dirty="0">
                <a:hlinkClick r:id="rId3"/>
              </a:rPr>
              <a:t>/file/view/collagen_%28alpha_chain%29.jpg/34235269/collagen_%28alpha_chain%29.jpg</a:t>
            </a:r>
            <a:endParaRPr lang="en-US" sz="1000" dirty="0"/>
          </a:p>
        </p:txBody>
      </p:sp>
      <p:sp>
        <p:nvSpPr>
          <p:cNvPr id="10" name="Content Placeholder 2"/>
          <p:cNvSpPr txBox="1">
            <a:spLocks/>
          </p:cNvSpPr>
          <p:nvPr/>
        </p:nvSpPr>
        <p:spPr>
          <a:xfrm>
            <a:off x="287864" y="4262967"/>
            <a:ext cx="3745526" cy="217169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00000"/>
                </a:solidFill>
              </a:rPr>
              <a:t>This modification of </a:t>
            </a:r>
            <a:r>
              <a:rPr lang="en-US" sz="1800" dirty="0" err="1" smtClean="0">
                <a:solidFill>
                  <a:srgbClr val="000000"/>
                </a:solidFill>
              </a:rPr>
              <a:t>proline</a:t>
            </a:r>
            <a:r>
              <a:rPr lang="en-US" sz="1800" dirty="0" smtClean="0">
                <a:solidFill>
                  <a:srgbClr val="000000"/>
                </a:solidFill>
              </a:rPr>
              <a:t> increases </a:t>
            </a:r>
            <a:r>
              <a:rPr lang="en-US" sz="1800" dirty="0">
                <a:solidFill>
                  <a:srgbClr val="000000"/>
                </a:solidFill>
              </a:rPr>
              <a:t>the stability of the collagen triple helix</a:t>
            </a:r>
            <a:r>
              <a:rPr lang="en-US" sz="1800" dirty="0" smtClean="0">
                <a:solidFill>
                  <a:srgbClr val="000000"/>
                </a:solidFill>
              </a:rPr>
              <a:t>.</a:t>
            </a:r>
            <a:endParaRPr lang="en-US" sz="1800" dirty="0">
              <a:solidFill>
                <a:srgbClr val="000000"/>
              </a:solidFill>
            </a:endParaRPr>
          </a:p>
          <a:p>
            <a:r>
              <a:rPr lang="en-US" sz="1800" dirty="0">
                <a:solidFill>
                  <a:srgbClr val="000000"/>
                </a:solidFill>
              </a:rPr>
              <a:t>Collagen is a a structural protein used to provide tensile strength in tendons, ligaments, skin and blood vessel </a:t>
            </a:r>
            <a:r>
              <a:rPr lang="en-US" sz="1800" dirty="0" smtClean="0">
                <a:solidFill>
                  <a:srgbClr val="000000"/>
                </a:solidFill>
              </a:rPr>
              <a:t>walls.</a:t>
            </a:r>
            <a:endParaRPr lang="en-US" sz="1800" dirty="0">
              <a:solidFill>
                <a:srgbClr val="000000"/>
              </a:solidFill>
            </a:endParaRPr>
          </a:p>
        </p:txBody>
      </p:sp>
      <p:sp>
        <p:nvSpPr>
          <p:cNvPr id="8" name="Rectangle 7"/>
          <p:cNvSpPr/>
          <p:nvPr/>
        </p:nvSpPr>
        <p:spPr>
          <a:xfrm rot="16200000">
            <a:off x="3351012" y="2131120"/>
            <a:ext cx="1703311" cy="338554"/>
          </a:xfrm>
          <a:prstGeom prst="rect">
            <a:avLst/>
          </a:prstGeom>
        </p:spPr>
        <p:txBody>
          <a:bodyPr wrap="none">
            <a:spAutoFit/>
          </a:bodyPr>
          <a:lstStyle/>
          <a:p>
            <a:pPr algn="ctr"/>
            <a:r>
              <a:rPr lang="en-US" sz="1600" dirty="0" err="1"/>
              <a:t>prolyl</a:t>
            </a:r>
            <a:r>
              <a:rPr lang="en-US" sz="1600" dirty="0"/>
              <a:t> hydroxylase</a:t>
            </a:r>
          </a:p>
        </p:txBody>
      </p:sp>
    </p:spTree>
    <p:extLst>
      <p:ext uri="{BB962C8B-B14F-4D97-AF65-F5344CB8AC3E}">
        <p14:creationId xmlns:p14="http://schemas.microsoft.com/office/powerpoint/2010/main" val="331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pload.wikimedia.org/wikipedia/commons/thumb/a/a9/Amino_Acids.svg/1000px-Amino_Acids.sv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0527" y="292100"/>
            <a:ext cx="6909563" cy="5700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upload.wikimedia.org/wikipedia/commons/thumb/a/a9/Amino_Acids.svg/1000px-Amino_Acids.sv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4709345" y="2103819"/>
            <a:ext cx="6894078" cy="3228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2553" y="6581001"/>
            <a:ext cx="4572000" cy="276999"/>
          </a:xfrm>
          <a:prstGeom prst="rect">
            <a:avLst/>
          </a:prstGeom>
        </p:spPr>
        <p:txBody>
          <a:bodyPr>
            <a:spAutoFit/>
          </a:bodyPr>
          <a:lstStyle/>
          <a:p>
            <a:pPr algn="r"/>
            <a:r>
              <a:rPr lang="en-US" sz="1200" dirty="0">
                <a:hlinkClick r:id="rId4"/>
              </a:rPr>
              <a:t>http://commons.wikimedia.org/wiki/File:Amino_Acids.svg</a:t>
            </a:r>
            <a:endParaRPr lang="en-US" sz="1200" dirty="0"/>
          </a:p>
        </p:txBody>
      </p:sp>
      <p:sp>
        <p:nvSpPr>
          <p:cNvPr id="7" name="Title 1"/>
          <p:cNvSpPr>
            <a:spLocks noGrp="1"/>
          </p:cNvSpPr>
          <p:nvPr>
            <p:ph type="title"/>
          </p:nvPr>
        </p:nvSpPr>
        <p:spPr>
          <a:xfrm>
            <a:off x="0" y="-7938"/>
            <a:ext cx="9144000" cy="465138"/>
          </a:xfrm>
        </p:spPr>
        <p:txBody>
          <a:bodyPr>
            <a:noAutofit/>
          </a:bodyPr>
          <a:lstStyle/>
          <a:p>
            <a:pPr fontAlgn="b"/>
            <a:r>
              <a:rPr lang="en-US" sz="1600" dirty="0" smtClean="0">
                <a:latin typeface="Arial"/>
                <a:cs typeface="Arial"/>
              </a:rPr>
              <a:t>2.4.U2 </a:t>
            </a:r>
            <a:r>
              <a:rPr lang="en-US" sz="1600" dirty="0">
                <a:solidFill>
                  <a:srgbClr val="000000"/>
                </a:solidFill>
                <a:latin typeface="Arial"/>
                <a:cs typeface="Arial"/>
              </a:rPr>
              <a:t>There are 20 different amino acids in polypeptides synthesized on ribosomes</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9" name="Content Placeholder 2"/>
          <p:cNvSpPr txBox="1">
            <a:spLocks/>
          </p:cNvSpPr>
          <p:nvPr/>
        </p:nvSpPr>
        <p:spPr>
          <a:xfrm>
            <a:off x="304798" y="931335"/>
            <a:ext cx="4876802" cy="1032934"/>
          </a:xfrm>
          <a:prstGeom prst="rect">
            <a:avLst/>
          </a:prstGeom>
          <a:solidFill>
            <a:srgbClr val="FFFFFF"/>
          </a:solidFill>
          <a:ln>
            <a:solidFill>
              <a:srgbClr val="000000"/>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i="1" dirty="0" smtClean="0"/>
              <a:t>“</a:t>
            </a:r>
            <a:r>
              <a:rPr lang="en-US" sz="2800" b="1" i="1" dirty="0" smtClean="0"/>
              <a:t>OMG</a:t>
            </a:r>
            <a:r>
              <a:rPr lang="en-US" sz="2800" i="1" dirty="0" smtClean="0"/>
              <a:t> I HAVE TO LEARN THE NAMES OF ALL 20 !?!</a:t>
            </a:r>
            <a:r>
              <a:rPr lang="en-US" sz="2800" i="1" dirty="0"/>
              <a:t>?</a:t>
            </a:r>
            <a:r>
              <a:rPr lang="en-US" sz="2800" i="1" dirty="0" smtClean="0"/>
              <a:t>”</a:t>
            </a:r>
            <a:endParaRPr lang="en-US" sz="2800" i="1" dirty="0">
              <a:solidFill>
                <a:srgbClr val="FF0000"/>
              </a:solidFill>
            </a:endParaRPr>
          </a:p>
        </p:txBody>
      </p:sp>
      <p:sp>
        <p:nvSpPr>
          <p:cNvPr id="8" name="Content Placeholder 2"/>
          <p:cNvSpPr txBox="1">
            <a:spLocks/>
          </p:cNvSpPr>
          <p:nvPr/>
        </p:nvSpPr>
        <p:spPr>
          <a:xfrm>
            <a:off x="3471331" y="5057001"/>
            <a:ext cx="4876802" cy="1524000"/>
          </a:xfrm>
          <a:prstGeom prst="rect">
            <a:avLst/>
          </a:prstGeom>
          <a:solidFill>
            <a:srgbClr val="FFFFFF"/>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i="1" dirty="0" smtClean="0"/>
              <a:t>“Relax</a:t>
            </a:r>
            <a:r>
              <a:rPr lang="en-US" sz="2800" i="1" u="sng" dirty="0" smtClean="0"/>
              <a:t>, no you don’t</a:t>
            </a:r>
            <a:r>
              <a:rPr lang="en-US" sz="2800" i="1" dirty="0" smtClean="0"/>
              <a:t>, you just need an awareness of the concepts as outlined.”</a:t>
            </a:r>
            <a:endParaRPr lang="en-US" sz="2800" i="1" dirty="0">
              <a:solidFill>
                <a:srgbClr val="FF0000"/>
              </a:solidFill>
            </a:endParaRPr>
          </a:p>
        </p:txBody>
      </p:sp>
    </p:spTree>
    <p:extLst>
      <p:ext uri="{BB962C8B-B14F-4D97-AF65-F5344CB8AC3E}">
        <p14:creationId xmlns:p14="http://schemas.microsoft.com/office/powerpoint/2010/main" val="19372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99243" y="732201"/>
            <a:ext cx="8942041" cy="6108192"/>
          </a:xfrm>
          <a:prstGeom prst="rect">
            <a:avLst/>
          </a:prstGeom>
          <a:noFill/>
          <a:ln w="9525">
            <a:noFill/>
            <a:miter lim="800000"/>
            <a:headEnd/>
            <a:tailEnd/>
          </a:ln>
          <a:effectLst/>
        </p:spPr>
      </p:pic>
      <p:sp>
        <p:nvSpPr>
          <p:cNvPr id="2" name="Title 1"/>
          <p:cNvSpPr>
            <a:spLocks noGrp="1"/>
          </p:cNvSpPr>
          <p:nvPr>
            <p:ph type="title"/>
          </p:nvPr>
        </p:nvSpPr>
        <p:spPr>
          <a:xfrm>
            <a:off x="0" y="-7939"/>
            <a:ext cx="9144000" cy="685271"/>
          </a:xfrm>
        </p:spPr>
        <p:txBody>
          <a:bodyPr>
            <a:noAutofit/>
          </a:bodyPr>
          <a:lstStyle/>
          <a:p>
            <a:pPr fontAlgn="b"/>
            <a:r>
              <a:rPr lang="en-US" sz="1600" dirty="0" smtClean="0">
                <a:latin typeface="Arial"/>
                <a:cs typeface="Arial"/>
              </a:rPr>
              <a:t>2.4.U3 </a:t>
            </a:r>
            <a:r>
              <a:rPr lang="en-US" sz="1600" dirty="0">
                <a:solidFill>
                  <a:srgbClr val="000000"/>
                </a:solidFill>
                <a:latin typeface="Arial"/>
                <a:cs typeface="Arial"/>
              </a:rPr>
              <a:t>Amino acids can be linked together in any sequence giving a huge range of possible polypeptides.</a:t>
            </a:r>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3368120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99243" y="732201"/>
            <a:ext cx="8942041" cy="6108192"/>
          </a:xfrm>
          <a:prstGeom prst="rect">
            <a:avLst/>
          </a:prstGeom>
          <a:noFill/>
          <a:ln w="9525">
            <a:noFill/>
            <a:miter lim="800000"/>
            <a:headEnd/>
            <a:tailEnd/>
          </a:ln>
          <a:effectLst/>
        </p:spPr>
      </p:pic>
      <p:sp>
        <p:nvSpPr>
          <p:cNvPr id="2" name="Title 1"/>
          <p:cNvSpPr>
            <a:spLocks noGrp="1"/>
          </p:cNvSpPr>
          <p:nvPr>
            <p:ph type="title"/>
          </p:nvPr>
        </p:nvSpPr>
        <p:spPr>
          <a:xfrm>
            <a:off x="0" y="-7939"/>
            <a:ext cx="9144000" cy="685271"/>
          </a:xfrm>
        </p:spPr>
        <p:txBody>
          <a:bodyPr>
            <a:noAutofit/>
          </a:bodyPr>
          <a:lstStyle/>
          <a:p>
            <a:pPr fontAlgn="b"/>
            <a:r>
              <a:rPr lang="en-US" sz="1600" dirty="0" smtClean="0">
                <a:latin typeface="Arial"/>
                <a:cs typeface="Arial"/>
              </a:rPr>
              <a:t>2.4.U3 </a:t>
            </a:r>
            <a:r>
              <a:rPr lang="en-US" sz="1600" dirty="0">
                <a:solidFill>
                  <a:srgbClr val="000000"/>
                </a:solidFill>
                <a:latin typeface="Arial"/>
                <a:cs typeface="Arial"/>
              </a:rPr>
              <a:t>Amino acids can be linked together in any sequence giving a huge range of possible polypeptides.</a:t>
            </a:r>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
        <p:nvSpPr>
          <p:cNvPr id="3" name="TextBox 2"/>
          <p:cNvSpPr txBox="1"/>
          <p:nvPr/>
        </p:nvSpPr>
        <p:spPr>
          <a:xfrm>
            <a:off x="1949528" y="3471333"/>
            <a:ext cx="5822871" cy="646331"/>
          </a:xfrm>
          <a:prstGeom prst="rect">
            <a:avLst/>
          </a:prstGeom>
          <a:solidFill>
            <a:schemeClr val="bg1"/>
          </a:solidFill>
          <a:ln>
            <a:solidFill>
              <a:srgbClr val="000000"/>
            </a:solidFill>
          </a:ln>
        </p:spPr>
        <p:txBody>
          <a:bodyPr wrap="square" rtlCol="0">
            <a:spAutoFit/>
          </a:bodyPr>
          <a:lstStyle/>
          <a:p>
            <a:r>
              <a:rPr lang="en-US" dirty="0" smtClean="0"/>
              <a:t>If a polypeptide contains just </a:t>
            </a:r>
            <a:r>
              <a:rPr lang="en-US" dirty="0" smtClean="0">
                <a:solidFill>
                  <a:srgbClr val="FF0000"/>
                </a:solidFill>
              </a:rPr>
              <a:t>7</a:t>
            </a:r>
            <a:r>
              <a:rPr lang="en-US" dirty="0" smtClean="0"/>
              <a:t> amino acids there can be 20</a:t>
            </a:r>
            <a:r>
              <a:rPr lang="en-US" baseline="30000" dirty="0" smtClean="0">
                <a:solidFill>
                  <a:srgbClr val="FF0000"/>
                </a:solidFill>
              </a:rPr>
              <a:t>7</a:t>
            </a:r>
            <a:r>
              <a:rPr lang="en-US" dirty="0" smtClean="0"/>
              <a:t> = 1,280,000,000 possible polypeptides generated.</a:t>
            </a:r>
            <a:endParaRPr lang="en-US" dirty="0"/>
          </a:p>
        </p:txBody>
      </p:sp>
      <p:sp>
        <p:nvSpPr>
          <p:cNvPr id="7" name="TextBox 6"/>
          <p:cNvSpPr txBox="1"/>
          <p:nvPr/>
        </p:nvSpPr>
        <p:spPr>
          <a:xfrm>
            <a:off x="2532140" y="4572001"/>
            <a:ext cx="6415540" cy="923330"/>
          </a:xfrm>
          <a:prstGeom prst="rect">
            <a:avLst/>
          </a:prstGeom>
          <a:solidFill>
            <a:schemeClr val="bg1"/>
          </a:solidFill>
          <a:ln>
            <a:solidFill>
              <a:srgbClr val="000000"/>
            </a:solidFill>
          </a:ln>
        </p:spPr>
        <p:txBody>
          <a:bodyPr wrap="square" rtlCol="0">
            <a:spAutoFit/>
          </a:bodyPr>
          <a:lstStyle/>
          <a:p>
            <a:r>
              <a:rPr lang="en-US" dirty="0" smtClean="0"/>
              <a:t>Given that polypeptides can contain up to 30,000 amino acids (e.g. </a:t>
            </a:r>
            <a:r>
              <a:rPr lang="en-US" dirty="0" err="1" smtClean="0"/>
              <a:t>Titin</a:t>
            </a:r>
            <a:r>
              <a:rPr lang="en-US" dirty="0" smtClean="0"/>
              <a:t>) the different possible combinations of polypeptides are  effectively infinite.</a:t>
            </a:r>
            <a:endParaRPr lang="en-US" dirty="0"/>
          </a:p>
        </p:txBody>
      </p:sp>
    </p:spTree>
    <p:extLst>
      <p:ext uri="{BB962C8B-B14F-4D97-AF65-F5344CB8AC3E}">
        <p14:creationId xmlns:p14="http://schemas.microsoft.com/office/powerpoint/2010/main" val="503122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10334</TotalTime>
  <Words>1040</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IB DP Student Notes</vt:lpstr>
      <vt:lpstr>2.4 Proteins</vt:lpstr>
      <vt:lpstr>Understandings, Applications and Skills</vt:lpstr>
      <vt:lpstr>2.1.U5 Anabolism is the synthesis of complex molecules from simpler molecules including the formation of macromolecules from monomers by condensation reactions.</vt:lpstr>
      <vt:lpstr>2.4.U2 There are 20 different amino acids in polypeptides synthesized on ribosomes.</vt:lpstr>
      <vt:lpstr>2.4.U2 There are 20 different amino acids in polypeptides synthesized on ribosomes.</vt:lpstr>
      <vt:lpstr>2.4.U2 There are 20 different amino acids in polypeptides synthesized on ribosomes.</vt:lpstr>
      <vt:lpstr>2.4.U2 There are 20 different amino acids in polypeptides synthesized on ribosomes.</vt:lpstr>
      <vt:lpstr>2.4.U3 Amino acids can be linked together in any sequence giving a huge range of possible polypeptides.</vt:lpstr>
      <vt:lpstr>2.4.U3 Amino acids can be linked together in any sequence giving a huge range of possible polypeptides.</vt:lpstr>
      <vt:lpstr>2.4.U4 The amino acid sequence of polypeptides is coded for by genes.</vt:lpstr>
      <vt:lpstr>2.4.U4 The amino acid sequence of polypeptides is coded for by genes.</vt:lpstr>
      <vt:lpstr>2.4.U6 The amino acid sequence determines the three-dimensional conformation of a protein.</vt:lpstr>
      <vt:lpstr>2.4.U6 The amino acid sequence determines the three-dimensional conformation of a protein.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Windows User</cp:lastModifiedBy>
  <cp:revision>296</cp:revision>
  <dcterms:created xsi:type="dcterms:W3CDTF">2014-04-26T01:56:54Z</dcterms:created>
  <dcterms:modified xsi:type="dcterms:W3CDTF">2014-09-25T14:31:36Z</dcterms:modified>
</cp:coreProperties>
</file>