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CACB7B-210F-4CFE-8C20-DACF1BF014CB}"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B272-A5F1-490F-9FB4-D225DF34AC0A}" type="slidenum">
              <a:rPr lang="en-US" smtClean="0"/>
              <a:t>‹#›</a:t>
            </a:fld>
            <a:endParaRPr lang="en-US"/>
          </a:p>
        </p:txBody>
      </p:sp>
    </p:spTree>
    <p:extLst>
      <p:ext uri="{BB962C8B-B14F-4D97-AF65-F5344CB8AC3E}">
        <p14:creationId xmlns:p14="http://schemas.microsoft.com/office/powerpoint/2010/main" val="210292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ACB7B-210F-4CFE-8C20-DACF1BF014CB}"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B272-A5F1-490F-9FB4-D225DF34AC0A}" type="slidenum">
              <a:rPr lang="en-US" smtClean="0"/>
              <a:t>‹#›</a:t>
            </a:fld>
            <a:endParaRPr lang="en-US"/>
          </a:p>
        </p:txBody>
      </p:sp>
    </p:spTree>
    <p:extLst>
      <p:ext uri="{BB962C8B-B14F-4D97-AF65-F5344CB8AC3E}">
        <p14:creationId xmlns:p14="http://schemas.microsoft.com/office/powerpoint/2010/main" val="142945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ACB7B-210F-4CFE-8C20-DACF1BF014CB}"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B272-A5F1-490F-9FB4-D225DF34AC0A}" type="slidenum">
              <a:rPr lang="en-US" smtClean="0"/>
              <a:t>‹#›</a:t>
            </a:fld>
            <a:endParaRPr lang="en-US"/>
          </a:p>
        </p:txBody>
      </p:sp>
    </p:spTree>
    <p:extLst>
      <p:ext uri="{BB962C8B-B14F-4D97-AF65-F5344CB8AC3E}">
        <p14:creationId xmlns:p14="http://schemas.microsoft.com/office/powerpoint/2010/main" val="64417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ACB7B-210F-4CFE-8C20-DACF1BF014CB}"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B272-A5F1-490F-9FB4-D225DF34AC0A}" type="slidenum">
              <a:rPr lang="en-US" smtClean="0"/>
              <a:t>‹#›</a:t>
            </a:fld>
            <a:endParaRPr lang="en-US"/>
          </a:p>
        </p:txBody>
      </p:sp>
    </p:spTree>
    <p:extLst>
      <p:ext uri="{BB962C8B-B14F-4D97-AF65-F5344CB8AC3E}">
        <p14:creationId xmlns:p14="http://schemas.microsoft.com/office/powerpoint/2010/main" val="414127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ACB7B-210F-4CFE-8C20-DACF1BF014CB}"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B272-A5F1-490F-9FB4-D225DF34AC0A}" type="slidenum">
              <a:rPr lang="en-US" smtClean="0"/>
              <a:t>‹#›</a:t>
            </a:fld>
            <a:endParaRPr lang="en-US"/>
          </a:p>
        </p:txBody>
      </p:sp>
    </p:spTree>
    <p:extLst>
      <p:ext uri="{BB962C8B-B14F-4D97-AF65-F5344CB8AC3E}">
        <p14:creationId xmlns:p14="http://schemas.microsoft.com/office/powerpoint/2010/main" val="3692000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CACB7B-210F-4CFE-8C20-DACF1BF014CB}"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4B272-A5F1-490F-9FB4-D225DF34AC0A}" type="slidenum">
              <a:rPr lang="en-US" smtClean="0"/>
              <a:t>‹#›</a:t>
            </a:fld>
            <a:endParaRPr lang="en-US"/>
          </a:p>
        </p:txBody>
      </p:sp>
    </p:spTree>
    <p:extLst>
      <p:ext uri="{BB962C8B-B14F-4D97-AF65-F5344CB8AC3E}">
        <p14:creationId xmlns:p14="http://schemas.microsoft.com/office/powerpoint/2010/main" val="4988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CACB7B-210F-4CFE-8C20-DACF1BF014CB}" type="datetimeFigureOut">
              <a:rPr lang="en-US" smtClean="0"/>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E4B272-A5F1-490F-9FB4-D225DF34AC0A}" type="slidenum">
              <a:rPr lang="en-US" smtClean="0"/>
              <a:t>‹#›</a:t>
            </a:fld>
            <a:endParaRPr lang="en-US"/>
          </a:p>
        </p:txBody>
      </p:sp>
    </p:spTree>
    <p:extLst>
      <p:ext uri="{BB962C8B-B14F-4D97-AF65-F5344CB8AC3E}">
        <p14:creationId xmlns:p14="http://schemas.microsoft.com/office/powerpoint/2010/main" val="57483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CACB7B-210F-4CFE-8C20-DACF1BF014CB}" type="datetimeFigureOut">
              <a:rPr lang="en-US" smtClean="0"/>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4B272-A5F1-490F-9FB4-D225DF34AC0A}" type="slidenum">
              <a:rPr lang="en-US" smtClean="0"/>
              <a:t>‹#›</a:t>
            </a:fld>
            <a:endParaRPr lang="en-US"/>
          </a:p>
        </p:txBody>
      </p:sp>
    </p:spTree>
    <p:extLst>
      <p:ext uri="{BB962C8B-B14F-4D97-AF65-F5344CB8AC3E}">
        <p14:creationId xmlns:p14="http://schemas.microsoft.com/office/powerpoint/2010/main" val="136219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ACB7B-210F-4CFE-8C20-DACF1BF014CB}" type="datetimeFigureOut">
              <a:rPr lang="en-US" smtClean="0"/>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E4B272-A5F1-490F-9FB4-D225DF34AC0A}" type="slidenum">
              <a:rPr lang="en-US" smtClean="0"/>
              <a:t>‹#›</a:t>
            </a:fld>
            <a:endParaRPr lang="en-US"/>
          </a:p>
        </p:txBody>
      </p:sp>
    </p:spTree>
    <p:extLst>
      <p:ext uri="{BB962C8B-B14F-4D97-AF65-F5344CB8AC3E}">
        <p14:creationId xmlns:p14="http://schemas.microsoft.com/office/powerpoint/2010/main" val="360552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ACB7B-210F-4CFE-8C20-DACF1BF014CB}"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4B272-A5F1-490F-9FB4-D225DF34AC0A}" type="slidenum">
              <a:rPr lang="en-US" smtClean="0"/>
              <a:t>‹#›</a:t>
            </a:fld>
            <a:endParaRPr lang="en-US"/>
          </a:p>
        </p:txBody>
      </p:sp>
    </p:spTree>
    <p:extLst>
      <p:ext uri="{BB962C8B-B14F-4D97-AF65-F5344CB8AC3E}">
        <p14:creationId xmlns:p14="http://schemas.microsoft.com/office/powerpoint/2010/main" val="164945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ACB7B-210F-4CFE-8C20-DACF1BF014CB}"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4B272-A5F1-490F-9FB4-D225DF34AC0A}" type="slidenum">
              <a:rPr lang="en-US" smtClean="0"/>
              <a:t>‹#›</a:t>
            </a:fld>
            <a:endParaRPr lang="en-US"/>
          </a:p>
        </p:txBody>
      </p:sp>
    </p:spTree>
    <p:extLst>
      <p:ext uri="{BB962C8B-B14F-4D97-AF65-F5344CB8AC3E}">
        <p14:creationId xmlns:p14="http://schemas.microsoft.com/office/powerpoint/2010/main" val="800142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ACB7B-210F-4CFE-8C20-DACF1BF014CB}" type="datetimeFigureOut">
              <a:rPr lang="en-US" smtClean="0"/>
              <a:t>9/25/2014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4B272-A5F1-490F-9FB4-D225DF34AC0A}" type="slidenum">
              <a:rPr lang="en-US" smtClean="0"/>
              <a:t>‹#›</a:t>
            </a:fld>
            <a:endParaRPr lang="en-US"/>
          </a:p>
        </p:txBody>
      </p:sp>
    </p:spTree>
    <p:extLst>
      <p:ext uri="{BB962C8B-B14F-4D97-AF65-F5344CB8AC3E}">
        <p14:creationId xmlns:p14="http://schemas.microsoft.com/office/powerpoint/2010/main" val="132926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b.bioninja.com.au/"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proteomics.arizona.edu/sites/proteomics.arizona.edu/files/1D_Gel_CD_4.p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roteomics.arizona.edu/sites/proteomics.arizona.edu/files/1D_Gel_CD_4.p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2/22/Fried_egg,_sunny_side_up_(black_background).PNG"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File:Champagne_vent_white_smokers.jp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2/22/Fried_egg,_sunny_side_up_(black_background).PN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upload.wikimedia.org/wikipedia/commons/b/b0/Mint-leaves-2007.jpg" TargetMode="External"/><Relationship Id="rId4" Type="http://schemas.openxmlformats.org/officeDocument/2006/relationships/hyperlink" Target="http://upload.wikimedia.org/wikipedia/commons/thumb/7/74/Rubisco.png/220px-Rubisco.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en.wikipedia.org/wiki/File:Inzul%C3%ADn.jpg" TargetMode="External"/><Relationship Id="rId4" Type="http://schemas.openxmlformats.org/officeDocument/2006/relationships/hyperlink" Target="http://www.biotopics.co.uk/as/insulinproteinstructure.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pload.wikimedia.org/wikipedia/commons/thumb/a/a9/Antibody_IgG2.png/320px-Antibody_IgG2.png"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commons.wikimedia.org/wiki/File:Rhodopsin.jpg" TargetMode="External"/><Relationship Id="rId4" Type="http://schemas.openxmlformats.org/officeDocument/2006/relationships/hyperlink" Target="https://en.wikipedia.org/wiki/Retina#mediaviewer/File:Fundus_photograph_of_normal_left_ey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en.wikipedia.org/wiki/Tooth_(human)#mediaviewer/File:Teeth_by_David_Shankbone.jpg" TargetMode="External"/><Relationship Id="rId4" Type="http://schemas.openxmlformats.org/officeDocument/2006/relationships/hyperlink" Target="http://chempolymerproject.wikispaces.com/file/view/collagen_(alpha_chain).jpg/34235269/collagen_(alpha_chain).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en.wikipedia.org/wiki/Spider_silk#mediaviewer/File:Araneus_diadematus_underside_1.jpg" TargetMode="External"/><Relationship Id="rId4" Type="http://schemas.openxmlformats.org/officeDocument/2006/relationships/hyperlink" Target="https://en.wikipedia.org/wiki/Spider_silk#mediaviewer/File:Structure_of_spider_silk_thread_Modified.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52437"/>
          </a:xfrm>
        </p:spPr>
        <p:txBody>
          <a:bodyPr>
            <a:noAutofit/>
          </a:bodyPr>
          <a:lstStyle/>
          <a:p>
            <a:r>
              <a:rPr lang="en-US" sz="1600" dirty="0">
                <a:latin typeface="Arial"/>
                <a:cs typeface="Arial"/>
              </a:rPr>
              <a:t>2.4.U6 The amino acid sequence determines the three-dimensional conformation of a protein</a:t>
            </a:r>
            <a:r>
              <a:rPr lang="en-US" sz="1600" dirty="0" smtClean="0">
                <a:latin typeface="Arial"/>
                <a:cs typeface="Arial"/>
              </a:rPr>
              <a:t>.</a:t>
            </a:r>
            <a:endParaRPr lang="en-US" sz="1600" dirty="0"/>
          </a:p>
        </p:txBody>
      </p:sp>
      <p:sp>
        <p:nvSpPr>
          <p:cNvPr id="7" name="Content Placeholder 2"/>
          <p:cNvSpPr>
            <a:spLocks noGrp="1"/>
          </p:cNvSpPr>
          <p:nvPr>
            <p:ph idx="1"/>
          </p:nvPr>
        </p:nvSpPr>
        <p:spPr>
          <a:xfrm>
            <a:off x="254001" y="596838"/>
            <a:ext cx="8710612" cy="952562"/>
          </a:xfrm>
          <a:noFill/>
        </p:spPr>
        <p:txBody>
          <a:bodyPr>
            <a:normAutofit fontScale="92500" lnSpcReduction="10000"/>
          </a:bodyPr>
          <a:lstStyle/>
          <a:p>
            <a:pPr marL="0" indent="0">
              <a:buNone/>
            </a:pPr>
            <a:r>
              <a:rPr lang="en-US" sz="2000" dirty="0" smtClean="0"/>
              <a:t>Proteins are commonly described as either being fibrous or globular </a:t>
            </a:r>
            <a:r>
              <a:rPr lang="en-US" sz="2000" dirty="0"/>
              <a:t>in </a:t>
            </a:r>
            <a:r>
              <a:rPr lang="en-US" sz="2000" dirty="0" smtClean="0"/>
              <a:t>nature. Fibrous proteins have structural roles whereas globular proteins are functional (active in a cell’s metabolism).</a:t>
            </a:r>
            <a:endParaRPr lang="en-US" sz="2000" dirty="0"/>
          </a:p>
        </p:txBody>
      </p:sp>
      <p:pic>
        <p:nvPicPr>
          <p:cNvPr id="13" name="Picture 12">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2695" y="6540361"/>
            <a:ext cx="1751305" cy="317639"/>
          </a:xfrm>
          <a:prstGeom prst="rect">
            <a:avLst/>
          </a:prstGeom>
        </p:spPr>
      </p:pic>
      <p:pic>
        <p:nvPicPr>
          <p:cNvPr id="4" name="Picture 3"/>
          <p:cNvPicPr>
            <a:picLocks noChangeAspect="1"/>
          </p:cNvPicPr>
          <p:nvPr/>
        </p:nvPicPr>
        <p:blipFill>
          <a:blip r:embed="rId4"/>
          <a:stretch>
            <a:fillRect/>
          </a:stretch>
        </p:blipFill>
        <p:spPr>
          <a:xfrm>
            <a:off x="406400" y="2159000"/>
            <a:ext cx="8369300" cy="2302559"/>
          </a:xfrm>
          <a:prstGeom prst="rect">
            <a:avLst/>
          </a:prstGeom>
        </p:spPr>
      </p:pic>
      <p:sp>
        <p:nvSpPr>
          <p:cNvPr id="14" name="Content Placeholder 2"/>
          <p:cNvSpPr txBox="1">
            <a:spLocks/>
          </p:cNvSpPr>
          <p:nvPr/>
        </p:nvSpPr>
        <p:spPr>
          <a:xfrm>
            <a:off x="952502" y="4711638"/>
            <a:ext cx="6540498" cy="673162"/>
          </a:xfrm>
          <a:prstGeom prst="rect">
            <a:avLst/>
          </a:prstGeom>
          <a:noFill/>
          <a:ln>
            <a:solidFill>
              <a:srgbClr val="000000"/>
            </a:solidFill>
          </a:ln>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In globular proteins the hydrophobic R groups are folded into the core of the molecule, away from the surrounding water molecules, this makes them soluble. In fibrous proteins the hydrophobic R groups are exposed and therefore the molecule is insoluble.</a:t>
            </a:r>
            <a:endParaRPr lang="en-US" sz="2000" dirty="0"/>
          </a:p>
        </p:txBody>
      </p:sp>
    </p:spTree>
    <p:extLst>
      <p:ext uri="{BB962C8B-B14F-4D97-AF65-F5344CB8AC3E}">
        <p14:creationId xmlns:p14="http://schemas.microsoft.com/office/powerpoint/2010/main" val="177918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7800" y="-20638"/>
            <a:ext cx="11179224" cy="7234238"/>
          </a:xfrm>
          <a:prstGeom prst="rect">
            <a:avLst/>
          </a:prstGeom>
        </p:spPr>
      </p:pic>
      <p:sp>
        <p:nvSpPr>
          <p:cNvPr id="2" name="Title 1"/>
          <p:cNvSpPr>
            <a:spLocks noGrp="1"/>
          </p:cNvSpPr>
          <p:nvPr>
            <p:ph type="title"/>
          </p:nvPr>
        </p:nvSpPr>
        <p:spPr>
          <a:xfrm>
            <a:off x="-12700" y="-7938"/>
            <a:ext cx="9144000" cy="465138"/>
          </a:xfrm>
        </p:spPr>
        <p:txBody>
          <a:bodyPr>
            <a:noAutofit/>
          </a:bodyPr>
          <a:lstStyle/>
          <a:p>
            <a:r>
              <a:rPr lang="en-US" sz="1600" dirty="0">
                <a:latin typeface="Arial"/>
                <a:cs typeface="Arial"/>
              </a:rPr>
              <a:t>2.4.U8 Every individual has a unique proteome</a:t>
            </a:r>
            <a:r>
              <a:rPr lang="en-US" sz="1600" dirty="0" smtClean="0">
                <a:latin typeface="Arial"/>
                <a:cs typeface="Arial"/>
              </a:rPr>
              <a:t>.</a:t>
            </a:r>
            <a:endParaRPr lang="en-US" sz="1600" dirty="0"/>
          </a:p>
        </p:txBody>
      </p:sp>
      <p:sp>
        <p:nvSpPr>
          <p:cNvPr id="7" name="Content Placeholder 2"/>
          <p:cNvSpPr>
            <a:spLocks noGrp="1"/>
          </p:cNvSpPr>
          <p:nvPr>
            <p:ph idx="1"/>
          </p:nvPr>
        </p:nvSpPr>
        <p:spPr>
          <a:xfrm>
            <a:off x="-12699" y="6092825"/>
            <a:ext cx="4216400" cy="765175"/>
          </a:xfrm>
          <a:solidFill>
            <a:srgbClr val="FFFFFF"/>
          </a:solidFill>
        </p:spPr>
        <p:txBody>
          <a:bodyPr>
            <a:normAutofit/>
          </a:bodyPr>
          <a:lstStyle/>
          <a:p>
            <a:pPr marL="0" indent="0">
              <a:buNone/>
            </a:pPr>
            <a:r>
              <a:rPr lang="en-US" sz="1200" dirty="0" smtClean="0"/>
              <a:t>To analyze a proteome mixtures </a:t>
            </a:r>
            <a:r>
              <a:rPr lang="en-US" sz="1200" dirty="0"/>
              <a:t>of proteins are extracted from a sample and are then separated by gel electrophoresis. </a:t>
            </a:r>
            <a:r>
              <a:rPr lang="en-US" sz="1200" dirty="0" smtClean="0"/>
              <a:t>The background shows a stained example of gel electrophoresis.</a:t>
            </a:r>
            <a:endParaRPr lang="en-US" sz="1200" dirty="0"/>
          </a:p>
        </p:txBody>
      </p:sp>
      <p:sp>
        <p:nvSpPr>
          <p:cNvPr id="3" name="Rectangle 2"/>
          <p:cNvSpPr/>
          <p:nvPr/>
        </p:nvSpPr>
        <p:spPr>
          <a:xfrm>
            <a:off x="889001" y="736600"/>
            <a:ext cx="4572000" cy="1508105"/>
          </a:xfrm>
          <a:prstGeom prst="rect">
            <a:avLst/>
          </a:prstGeom>
          <a:solidFill>
            <a:srgbClr val="FFFFFF"/>
          </a:solidFill>
          <a:ln>
            <a:solidFill>
              <a:srgbClr val="000000"/>
            </a:solidFill>
          </a:ln>
        </p:spPr>
        <p:txBody>
          <a:bodyPr>
            <a:spAutoFit/>
          </a:bodyPr>
          <a:lstStyle/>
          <a:p>
            <a:r>
              <a:rPr lang="en-US" b="1" dirty="0" smtClean="0"/>
              <a:t>Genome</a:t>
            </a:r>
            <a:r>
              <a:rPr lang="en-US" dirty="0" smtClean="0"/>
              <a:t>: all </a:t>
            </a:r>
            <a:r>
              <a:rPr lang="en-US" dirty="0"/>
              <a:t>of the genes of a cell, a tissue or an </a:t>
            </a:r>
            <a:r>
              <a:rPr lang="en-US" dirty="0" smtClean="0"/>
              <a:t>organism</a:t>
            </a:r>
          </a:p>
          <a:p>
            <a:endParaRPr lang="en-US" sz="1400" i="1" dirty="0" smtClean="0"/>
          </a:p>
          <a:p>
            <a:r>
              <a:rPr lang="en-US" sz="1400" i="1" dirty="0" smtClean="0"/>
              <a:t>The genome determines what proteins an organism can possibly produce. A genome is unique </a:t>
            </a:r>
            <a:r>
              <a:rPr lang="en-US" sz="1400" i="1" dirty="0"/>
              <a:t>to </a:t>
            </a:r>
            <a:r>
              <a:rPr lang="en-US" sz="1400" i="1" dirty="0" smtClean="0"/>
              <a:t>most individuals </a:t>
            </a:r>
            <a:r>
              <a:rPr lang="en-US" sz="1400" i="1" dirty="0"/>
              <a:t>(identical twins and clones share a genome)</a:t>
            </a:r>
          </a:p>
        </p:txBody>
      </p:sp>
      <p:sp>
        <p:nvSpPr>
          <p:cNvPr id="4" name="Rectangle 3"/>
          <p:cNvSpPr/>
          <p:nvPr/>
        </p:nvSpPr>
        <p:spPr>
          <a:xfrm>
            <a:off x="1866399" y="3648233"/>
            <a:ext cx="4572000" cy="2215992"/>
          </a:xfrm>
          <a:prstGeom prst="rect">
            <a:avLst/>
          </a:prstGeom>
          <a:solidFill>
            <a:srgbClr val="FFFFFF"/>
          </a:solidFill>
          <a:ln>
            <a:solidFill>
              <a:srgbClr val="000000"/>
            </a:solidFill>
          </a:ln>
        </p:spPr>
        <p:txBody>
          <a:bodyPr>
            <a:spAutoFit/>
          </a:bodyPr>
          <a:lstStyle/>
          <a:p>
            <a:r>
              <a:rPr lang="en-US" b="1" dirty="0"/>
              <a:t>P</a:t>
            </a:r>
            <a:r>
              <a:rPr lang="en-US" b="1" dirty="0" smtClean="0"/>
              <a:t>roteome</a:t>
            </a:r>
            <a:r>
              <a:rPr lang="en-US" dirty="0" smtClean="0"/>
              <a:t>: all </a:t>
            </a:r>
            <a:r>
              <a:rPr lang="en-US" dirty="0"/>
              <a:t>of the proteins produced by a cell, a tissue or an organism</a:t>
            </a:r>
            <a:r>
              <a:rPr lang="en-US" dirty="0" smtClean="0"/>
              <a:t>.</a:t>
            </a:r>
          </a:p>
          <a:p>
            <a:endParaRPr lang="en-US" dirty="0"/>
          </a:p>
          <a:p>
            <a:pPr marL="285750" indent="-285750">
              <a:buFont typeface="Arial"/>
              <a:buChar char="•"/>
            </a:pPr>
            <a:r>
              <a:rPr lang="en-US" sz="1400" i="1" dirty="0" smtClean="0"/>
              <a:t>Being a function of both the genome and the environment to which the organism is exposed the proteome is both variable (over time) and unique to every individual (including identical twins and clones).</a:t>
            </a:r>
          </a:p>
          <a:p>
            <a:pPr marL="285750" indent="-285750">
              <a:buFont typeface="Arial"/>
              <a:buChar char="•"/>
            </a:pPr>
            <a:r>
              <a:rPr lang="en-US" sz="1400" i="1" dirty="0" smtClean="0"/>
              <a:t>It reveals what is happening in an organism at a particular time</a:t>
            </a:r>
          </a:p>
        </p:txBody>
      </p:sp>
      <p:sp>
        <p:nvSpPr>
          <p:cNvPr id="5" name="TextBox 4"/>
          <p:cNvSpPr txBox="1"/>
          <p:nvPr/>
        </p:nvSpPr>
        <p:spPr>
          <a:xfrm>
            <a:off x="6297001" y="812800"/>
            <a:ext cx="2641600" cy="2092881"/>
          </a:xfrm>
          <a:prstGeom prst="rect">
            <a:avLst/>
          </a:prstGeom>
          <a:solidFill>
            <a:srgbClr val="FFFFFF"/>
          </a:solidFill>
          <a:ln>
            <a:solidFill>
              <a:srgbClr val="000000"/>
            </a:solidFill>
          </a:ln>
        </p:spPr>
        <p:txBody>
          <a:bodyPr wrap="square" rtlCol="0">
            <a:spAutoFit/>
          </a:bodyPr>
          <a:lstStyle/>
          <a:p>
            <a:r>
              <a:rPr lang="en-US" dirty="0" smtClean="0"/>
              <a:t>Environmental factors</a:t>
            </a:r>
          </a:p>
          <a:p>
            <a:endParaRPr lang="en-US" sz="1400" i="1" dirty="0" smtClean="0"/>
          </a:p>
          <a:p>
            <a:r>
              <a:rPr lang="en-US" sz="1400" i="1" dirty="0" smtClean="0"/>
              <a:t>The environment influences what proteins an organism needs to produce and in what quantity. Example factors would be nutrition, temperature, activity levels and anything else that affects a cell’s activities.</a:t>
            </a:r>
          </a:p>
        </p:txBody>
      </p:sp>
      <p:sp>
        <p:nvSpPr>
          <p:cNvPr id="8" name="Rectangle 7"/>
          <p:cNvSpPr/>
          <p:nvPr/>
        </p:nvSpPr>
        <p:spPr>
          <a:xfrm>
            <a:off x="4572000" y="6611779"/>
            <a:ext cx="4572000" cy="246221"/>
          </a:xfrm>
          <a:prstGeom prst="rect">
            <a:avLst/>
          </a:prstGeom>
        </p:spPr>
        <p:txBody>
          <a:bodyPr>
            <a:spAutoFit/>
          </a:bodyPr>
          <a:lstStyle/>
          <a:p>
            <a:pPr algn="r"/>
            <a:r>
              <a:rPr lang="en-US" sz="1000" dirty="0">
                <a:hlinkClick r:id="rId3"/>
              </a:rPr>
              <a:t>http://</a:t>
            </a:r>
            <a:r>
              <a:rPr lang="en-US" sz="1000" dirty="0" err="1">
                <a:hlinkClick r:id="rId3"/>
              </a:rPr>
              <a:t>proteomics.arizona.edu</a:t>
            </a:r>
            <a:r>
              <a:rPr lang="en-US" sz="1000" dirty="0">
                <a:hlinkClick r:id="rId3"/>
              </a:rPr>
              <a:t>/sites/</a:t>
            </a:r>
            <a:r>
              <a:rPr lang="en-US" sz="1000" dirty="0" err="1">
                <a:hlinkClick r:id="rId3"/>
              </a:rPr>
              <a:t>proteomics.arizona.edu</a:t>
            </a:r>
            <a:r>
              <a:rPr lang="en-US" sz="1000" dirty="0">
                <a:hlinkClick r:id="rId3"/>
              </a:rPr>
              <a:t>/files/1D_Gel_CD_4.png</a:t>
            </a:r>
            <a:endParaRPr lang="en-US" sz="1000" dirty="0"/>
          </a:p>
        </p:txBody>
      </p:sp>
      <p:sp>
        <p:nvSpPr>
          <p:cNvPr id="9" name="Down Arrow 8"/>
          <p:cNvSpPr/>
          <p:nvPr/>
        </p:nvSpPr>
        <p:spPr>
          <a:xfrm>
            <a:off x="2857500" y="2244705"/>
            <a:ext cx="584200" cy="1403528"/>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rot="2640590">
            <a:off x="5679533" y="2659286"/>
            <a:ext cx="584200" cy="1164415"/>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6755900" y="4695825"/>
            <a:ext cx="2234114" cy="1168400"/>
          </a:xfrm>
          <a:prstGeom prst="rect">
            <a:avLst/>
          </a:prstGeom>
          <a:solidFill>
            <a:schemeClr val="accent6">
              <a:lumMod val="40000"/>
              <a:lumOff val="6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t>Q – Genome </a:t>
            </a:r>
            <a:r>
              <a:rPr lang="en-US" sz="1600" dirty="0"/>
              <a:t>or </a:t>
            </a:r>
            <a:r>
              <a:rPr lang="en-US" sz="1600" dirty="0" smtClean="0"/>
              <a:t>proteome, which is larger? Explain the reasons for your answer.</a:t>
            </a:r>
            <a:endParaRPr lang="en-US" sz="1600" dirty="0"/>
          </a:p>
        </p:txBody>
      </p:sp>
    </p:spTree>
    <p:extLst>
      <p:ext uri="{BB962C8B-B14F-4D97-AF65-F5344CB8AC3E}">
        <p14:creationId xmlns:p14="http://schemas.microsoft.com/office/powerpoint/2010/main" val="2171522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7800" y="-20638"/>
            <a:ext cx="11179224" cy="7234238"/>
          </a:xfrm>
          <a:prstGeom prst="rect">
            <a:avLst/>
          </a:prstGeom>
        </p:spPr>
      </p:pic>
      <p:sp>
        <p:nvSpPr>
          <p:cNvPr id="2" name="Title 1"/>
          <p:cNvSpPr>
            <a:spLocks noGrp="1"/>
          </p:cNvSpPr>
          <p:nvPr>
            <p:ph type="title"/>
          </p:nvPr>
        </p:nvSpPr>
        <p:spPr>
          <a:xfrm>
            <a:off x="-12700" y="-7938"/>
            <a:ext cx="9144000" cy="465138"/>
          </a:xfrm>
        </p:spPr>
        <p:txBody>
          <a:bodyPr>
            <a:noAutofit/>
          </a:bodyPr>
          <a:lstStyle/>
          <a:p>
            <a:r>
              <a:rPr lang="en-US" sz="1600" dirty="0">
                <a:latin typeface="Arial"/>
                <a:cs typeface="Arial"/>
              </a:rPr>
              <a:t>2.4.U8 Every individual has a unique proteome</a:t>
            </a:r>
            <a:r>
              <a:rPr lang="en-US" sz="1600" dirty="0" smtClean="0">
                <a:latin typeface="Arial"/>
                <a:cs typeface="Arial"/>
              </a:rPr>
              <a:t>.</a:t>
            </a:r>
            <a:endParaRPr lang="en-US" sz="1600" dirty="0"/>
          </a:p>
        </p:txBody>
      </p:sp>
      <p:sp>
        <p:nvSpPr>
          <p:cNvPr id="7" name="Content Placeholder 2"/>
          <p:cNvSpPr>
            <a:spLocks noGrp="1"/>
          </p:cNvSpPr>
          <p:nvPr>
            <p:ph idx="1"/>
          </p:nvPr>
        </p:nvSpPr>
        <p:spPr>
          <a:xfrm>
            <a:off x="-12699" y="6092825"/>
            <a:ext cx="4216400" cy="765175"/>
          </a:xfrm>
          <a:solidFill>
            <a:srgbClr val="FFFFFF"/>
          </a:solidFill>
        </p:spPr>
        <p:txBody>
          <a:bodyPr>
            <a:normAutofit/>
          </a:bodyPr>
          <a:lstStyle/>
          <a:p>
            <a:pPr marL="0" indent="0">
              <a:buNone/>
            </a:pPr>
            <a:r>
              <a:rPr lang="en-US" sz="1200" dirty="0" smtClean="0"/>
              <a:t>To analyze a proteome mixtures </a:t>
            </a:r>
            <a:r>
              <a:rPr lang="en-US" sz="1200" dirty="0"/>
              <a:t>of proteins are extracted from a sample and are then separated by gel electrophoresis. </a:t>
            </a:r>
            <a:r>
              <a:rPr lang="en-US" sz="1200" dirty="0" smtClean="0"/>
              <a:t>The background shows a stained example of gel electrophoresis.</a:t>
            </a:r>
            <a:endParaRPr lang="en-US" sz="1200" dirty="0"/>
          </a:p>
        </p:txBody>
      </p:sp>
      <p:sp>
        <p:nvSpPr>
          <p:cNvPr id="8" name="Rectangle 7"/>
          <p:cNvSpPr/>
          <p:nvPr/>
        </p:nvSpPr>
        <p:spPr>
          <a:xfrm>
            <a:off x="4572000" y="6611779"/>
            <a:ext cx="4572000" cy="246221"/>
          </a:xfrm>
          <a:prstGeom prst="rect">
            <a:avLst/>
          </a:prstGeom>
        </p:spPr>
        <p:txBody>
          <a:bodyPr>
            <a:spAutoFit/>
          </a:bodyPr>
          <a:lstStyle/>
          <a:p>
            <a:pPr algn="r"/>
            <a:r>
              <a:rPr lang="en-US" sz="1000" dirty="0">
                <a:hlinkClick r:id="rId3"/>
              </a:rPr>
              <a:t>http://</a:t>
            </a:r>
            <a:r>
              <a:rPr lang="en-US" sz="1000" dirty="0" err="1">
                <a:hlinkClick r:id="rId3"/>
              </a:rPr>
              <a:t>proteomics.arizona.edu</a:t>
            </a:r>
            <a:r>
              <a:rPr lang="en-US" sz="1000" dirty="0">
                <a:hlinkClick r:id="rId3"/>
              </a:rPr>
              <a:t>/sites/</a:t>
            </a:r>
            <a:r>
              <a:rPr lang="en-US" sz="1000" dirty="0" err="1">
                <a:hlinkClick r:id="rId3"/>
              </a:rPr>
              <a:t>proteomics.arizona.edu</a:t>
            </a:r>
            <a:r>
              <a:rPr lang="en-US" sz="1000" dirty="0">
                <a:hlinkClick r:id="rId3"/>
              </a:rPr>
              <a:t>/files/1D_Gel_CD_4.png</a:t>
            </a:r>
            <a:endParaRPr lang="en-US" sz="1000" dirty="0"/>
          </a:p>
        </p:txBody>
      </p:sp>
      <p:sp>
        <p:nvSpPr>
          <p:cNvPr id="11" name="Content Placeholder 2"/>
          <p:cNvSpPr txBox="1">
            <a:spLocks/>
          </p:cNvSpPr>
          <p:nvPr/>
        </p:nvSpPr>
        <p:spPr>
          <a:xfrm>
            <a:off x="825000" y="873125"/>
            <a:ext cx="6629900" cy="587375"/>
          </a:xfrm>
          <a:prstGeom prst="rect">
            <a:avLst/>
          </a:prstGeom>
          <a:solidFill>
            <a:schemeClr val="accent6">
              <a:lumMod val="40000"/>
              <a:lumOff val="6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t>Q – Genome </a:t>
            </a:r>
            <a:r>
              <a:rPr lang="en-US" sz="1600" dirty="0"/>
              <a:t>or </a:t>
            </a:r>
            <a:r>
              <a:rPr lang="en-US" sz="1600" dirty="0" smtClean="0"/>
              <a:t>proteome, which is larger? Explain the reasons for your answer.</a:t>
            </a:r>
            <a:endParaRPr lang="en-US" sz="1600" dirty="0"/>
          </a:p>
        </p:txBody>
      </p:sp>
      <p:sp>
        <p:nvSpPr>
          <p:cNvPr id="12" name="Content Placeholder 2"/>
          <p:cNvSpPr txBox="1">
            <a:spLocks/>
          </p:cNvSpPr>
          <p:nvPr/>
        </p:nvSpPr>
        <p:spPr>
          <a:xfrm>
            <a:off x="1536200" y="2549525"/>
            <a:ext cx="6629900" cy="1450975"/>
          </a:xfrm>
          <a:prstGeom prst="rect">
            <a:avLst/>
          </a:prstGeom>
          <a:solidFill>
            <a:schemeClr val="accent3">
              <a:lumMod val="40000"/>
              <a:lumOff val="60000"/>
            </a:schemeClr>
          </a:solid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t>A – Proteome:</a:t>
            </a:r>
          </a:p>
          <a:p>
            <a:r>
              <a:rPr lang="en-US" sz="1600" dirty="0" smtClean="0"/>
              <a:t>Not all genes produce polypeptides</a:t>
            </a:r>
          </a:p>
          <a:p>
            <a:r>
              <a:rPr lang="en-US" sz="1600" dirty="0" smtClean="0"/>
              <a:t>Multiple polypeptides and prosthetic groups can interact</a:t>
            </a:r>
          </a:p>
          <a:p>
            <a:r>
              <a:rPr lang="en-US" sz="1600" dirty="0" smtClean="0"/>
              <a:t>Amino acids can be modified (e.g. Collagen)</a:t>
            </a:r>
          </a:p>
          <a:p>
            <a:r>
              <a:rPr lang="en-US" sz="1600" dirty="0" smtClean="0"/>
              <a:t>A polypeptide can fold into different levels of structure (e.g. insulin)</a:t>
            </a:r>
          </a:p>
        </p:txBody>
      </p:sp>
    </p:spTree>
    <p:extLst>
      <p:ext uri="{BB962C8B-B14F-4D97-AF65-F5344CB8AC3E}">
        <p14:creationId xmlns:p14="http://schemas.microsoft.com/office/powerpoint/2010/main" val="374110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1" y="762000"/>
            <a:ext cx="6515100" cy="5638800"/>
          </a:xfrm>
          <a:prstGeom prst="rect">
            <a:avLst/>
          </a:prstGeom>
        </p:spPr>
      </p:pic>
      <p:sp>
        <p:nvSpPr>
          <p:cNvPr id="2" name="Title 1"/>
          <p:cNvSpPr>
            <a:spLocks noGrp="1"/>
          </p:cNvSpPr>
          <p:nvPr>
            <p:ph type="title"/>
          </p:nvPr>
        </p:nvSpPr>
        <p:spPr>
          <a:xfrm>
            <a:off x="0" y="4762"/>
            <a:ext cx="9144000" cy="465138"/>
          </a:xfrm>
        </p:spPr>
        <p:txBody>
          <a:bodyPr>
            <a:noAutofit/>
          </a:bodyPr>
          <a:lstStyle/>
          <a:p>
            <a:r>
              <a:rPr lang="en-US" sz="1600" dirty="0">
                <a:latin typeface="Arial"/>
                <a:cs typeface="Arial"/>
              </a:rPr>
              <a:t>2.4.A2 Denaturation of proteins by heat or by deviation of pH from the optimum</a:t>
            </a:r>
            <a:r>
              <a:rPr lang="en-US" sz="1600" dirty="0" smtClean="0">
                <a:latin typeface="Arial"/>
                <a:cs typeface="Arial"/>
              </a:rPr>
              <a:t>.</a:t>
            </a:r>
            <a:endParaRPr lang="en-US" sz="1600" dirty="0"/>
          </a:p>
        </p:txBody>
      </p:sp>
      <p:sp>
        <p:nvSpPr>
          <p:cNvPr id="7" name="Content Placeholder 2"/>
          <p:cNvSpPr>
            <a:spLocks noGrp="1"/>
          </p:cNvSpPr>
          <p:nvPr>
            <p:ph idx="1"/>
          </p:nvPr>
        </p:nvSpPr>
        <p:spPr>
          <a:xfrm>
            <a:off x="5345113" y="4826000"/>
            <a:ext cx="3670300" cy="1574800"/>
          </a:xfrm>
          <a:solidFill>
            <a:schemeClr val="bg1">
              <a:lumMod val="95000"/>
              <a:alpha val="82000"/>
            </a:schemeClr>
          </a:solidFill>
        </p:spPr>
        <p:txBody>
          <a:bodyPr>
            <a:normAutofit/>
          </a:bodyPr>
          <a:lstStyle/>
          <a:p>
            <a:pPr marL="0" indent="0">
              <a:buNone/>
            </a:pPr>
            <a:r>
              <a:rPr lang="en-US" sz="1800" dirty="0" smtClean="0"/>
              <a:t>Extremes </a:t>
            </a:r>
            <a:r>
              <a:rPr lang="en-US" sz="1800" dirty="0"/>
              <a:t>of </a:t>
            </a:r>
            <a:r>
              <a:rPr lang="en-US" sz="1800" dirty="0" smtClean="0"/>
              <a:t>pH</a:t>
            </a:r>
            <a:r>
              <a:rPr lang="en-US" sz="1800" dirty="0"/>
              <a:t> </a:t>
            </a:r>
            <a:r>
              <a:rPr lang="en-US" sz="1800" dirty="0" smtClean="0"/>
              <a:t>can </a:t>
            </a:r>
            <a:r>
              <a:rPr lang="en-US" sz="1800" dirty="0"/>
              <a:t>cause </a:t>
            </a:r>
            <a:r>
              <a:rPr lang="en-US" sz="1800" dirty="0" smtClean="0"/>
              <a:t>denaturation: charges </a:t>
            </a:r>
            <a:r>
              <a:rPr lang="en-US" sz="1800" dirty="0"/>
              <a:t>on R groups are changed, breaking ionic bonds within the protein or causing new ionic bonds to form.</a:t>
            </a:r>
          </a:p>
          <a:p>
            <a:pPr marL="0" indent="0">
              <a:buNone/>
            </a:pPr>
            <a:endParaRPr lang="en-US" sz="1800" dirty="0"/>
          </a:p>
        </p:txBody>
      </p:sp>
      <p:sp>
        <p:nvSpPr>
          <p:cNvPr id="5" name="Content Placeholder 2"/>
          <p:cNvSpPr txBox="1">
            <a:spLocks/>
          </p:cNvSpPr>
          <p:nvPr/>
        </p:nvSpPr>
        <p:spPr>
          <a:xfrm>
            <a:off x="2932114" y="2330450"/>
            <a:ext cx="6083299" cy="1095375"/>
          </a:xfrm>
          <a:prstGeom prst="rect">
            <a:avLst/>
          </a:prstGeom>
          <a:solidFill>
            <a:schemeClr val="bg1">
              <a:lumMod val="95000"/>
              <a:alpha val="82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t>A denatured protein does not normally return to its former structure – the denaturation is permanent. Soluble proteins often become insoluble and form a precipitate.</a:t>
            </a:r>
          </a:p>
        </p:txBody>
      </p:sp>
      <p:sp>
        <p:nvSpPr>
          <p:cNvPr id="6" name="Content Placeholder 2"/>
          <p:cNvSpPr txBox="1">
            <a:spLocks/>
          </p:cNvSpPr>
          <p:nvPr/>
        </p:nvSpPr>
        <p:spPr>
          <a:xfrm>
            <a:off x="177800" y="660401"/>
            <a:ext cx="8064500" cy="1447799"/>
          </a:xfrm>
          <a:prstGeom prst="rect">
            <a:avLst/>
          </a:prstGeom>
          <a:solidFill>
            <a:schemeClr val="bg1">
              <a:lumMod val="95000"/>
              <a:alpha val="82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t>The three-dimensional conformation of proteins is stabilized by bonds or interactions between R groups of amino acids within the molecule. Most of these bonds and interactions are relatively weak and they can be disrupted or broken. This results in a change to the conformation of the protein, which is called denaturation.</a:t>
            </a:r>
            <a:endParaRPr lang="en-US" sz="1800" dirty="0"/>
          </a:p>
        </p:txBody>
      </p:sp>
      <p:sp>
        <p:nvSpPr>
          <p:cNvPr id="8" name="Content Placeholder 2"/>
          <p:cNvSpPr txBox="1">
            <a:spLocks/>
          </p:cNvSpPr>
          <p:nvPr/>
        </p:nvSpPr>
        <p:spPr>
          <a:xfrm>
            <a:off x="177800" y="3009900"/>
            <a:ext cx="1714499" cy="2349500"/>
          </a:xfrm>
          <a:prstGeom prst="rect">
            <a:avLst/>
          </a:prstGeom>
          <a:solidFill>
            <a:schemeClr val="bg1">
              <a:lumMod val="95000"/>
              <a:alpha val="82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t>Heat can cause denaturation: vibrations within the molecule breaks intermolecular bonds or interactions.</a:t>
            </a:r>
          </a:p>
        </p:txBody>
      </p:sp>
      <p:sp>
        <p:nvSpPr>
          <p:cNvPr id="4" name="Rectangle 3"/>
          <p:cNvSpPr/>
          <p:nvPr/>
        </p:nvSpPr>
        <p:spPr>
          <a:xfrm>
            <a:off x="2463800" y="6621215"/>
            <a:ext cx="6680200" cy="246221"/>
          </a:xfrm>
          <a:prstGeom prst="rect">
            <a:avLst/>
          </a:prstGeom>
        </p:spPr>
        <p:txBody>
          <a:bodyPr wrap="square">
            <a:spAutoFit/>
          </a:bodyPr>
          <a:lstStyle/>
          <a:p>
            <a:pPr algn="r"/>
            <a:r>
              <a:rPr lang="en-US" sz="1000" dirty="0">
                <a:hlinkClick r:id="rId3"/>
              </a:rPr>
              <a:t>http://</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/commons/2/22/Fried_egg%2C_sunny_side_up_%28black_background%29.PNG</a:t>
            </a:r>
            <a:endParaRPr lang="en-US" sz="1000" dirty="0"/>
          </a:p>
        </p:txBody>
      </p:sp>
      <p:pic>
        <p:nvPicPr>
          <p:cNvPr id="9" name="Picture 8" descr="Screen Shot 2014-07-04 at 13.02.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39288"/>
            <a:ext cx="993625" cy="429065"/>
          </a:xfrm>
          <a:prstGeom prst="rect">
            <a:avLst/>
          </a:prstGeom>
        </p:spPr>
      </p:pic>
      <p:pic>
        <p:nvPicPr>
          <p:cNvPr id="10" name="Picture 9" descr="Screen Shot 2014-07-04 at 13.02.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626" y="6439288"/>
            <a:ext cx="1239520" cy="429065"/>
          </a:xfrm>
          <a:prstGeom prst="rect">
            <a:avLst/>
          </a:prstGeom>
        </p:spPr>
      </p:pic>
    </p:spTree>
    <p:extLst>
      <p:ext uri="{BB962C8B-B14F-4D97-AF65-F5344CB8AC3E}">
        <p14:creationId xmlns:p14="http://schemas.microsoft.com/office/powerpoint/2010/main" val="3740253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0" y="4762"/>
            <a:ext cx="9144000" cy="465138"/>
          </a:xfrm>
        </p:spPr>
        <p:txBody>
          <a:bodyPr>
            <a:noAutofit/>
          </a:bodyPr>
          <a:lstStyle/>
          <a:p>
            <a:r>
              <a:rPr lang="en-US" sz="1600" dirty="0">
                <a:latin typeface="Arial"/>
                <a:cs typeface="Arial"/>
              </a:rPr>
              <a:t>2.4.A2 Denaturation of proteins by heat or by deviation of pH from the optimum</a:t>
            </a:r>
            <a:r>
              <a:rPr lang="en-US" sz="1600" dirty="0" smtClean="0">
                <a:latin typeface="Arial"/>
                <a:cs typeface="Arial"/>
              </a:rPr>
              <a:t>.</a:t>
            </a:r>
            <a:endParaRPr lang="en-US" sz="1600" dirty="0"/>
          </a:p>
        </p:txBody>
      </p:sp>
      <p:sp>
        <p:nvSpPr>
          <p:cNvPr id="6" name="Content Placeholder 2"/>
          <p:cNvSpPr txBox="1">
            <a:spLocks/>
          </p:cNvSpPr>
          <p:nvPr/>
        </p:nvSpPr>
        <p:spPr>
          <a:xfrm>
            <a:off x="749300" y="2222501"/>
            <a:ext cx="8064500" cy="1028699"/>
          </a:xfrm>
          <a:prstGeom prst="rect">
            <a:avLst/>
          </a:prstGeom>
          <a:solidFill>
            <a:schemeClr val="bg1">
              <a:lumMod val="95000"/>
              <a:alpha val="54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Thermophiles are organisms (often </a:t>
            </a:r>
            <a:r>
              <a:rPr lang="en-US" sz="1800" dirty="0" err="1" smtClean="0"/>
              <a:t>archea</a:t>
            </a:r>
            <a:r>
              <a:rPr lang="en-US" sz="1800" dirty="0" smtClean="0"/>
              <a:t> or eubacteria) that live in relatively hot </a:t>
            </a:r>
            <a:r>
              <a:rPr lang="en-US" sz="1800" dirty="0"/>
              <a:t>conditions (45 </a:t>
            </a:r>
            <a:r>
              <a:rPr lang="en-US" sz="1800" dirty="0" smtClean="0"/>
              <a:t>to122 </a:t>
            </a:r>
            <a:r>
              <a:rPr lang="en-US" sz="1800" dirty="0"/>
              <a:t>°C)</a:t>
            </a:r>
            <a:r>
              <a:rPr lang="en-US" sz="1800" dirty="0" smtClean="0"/>
              <a:t>. In order that they can survive their proteins are stable at the higher than normal temperatures they experience.</a:t>
            </a:r>
            <a:endParaRPr lang="en-US" sz="1800" dirty="0"/>
          </a:p>
        </p:txBody>
      </p:sp>
      <p:sp>
        <p:nvSpPr>
          <p:cNvPr id="13" name="Rectangle 12"/>
          <p:cNvSpPr/>
          <p:nvPr/>
        </p:nvSpPr>
        <p:spPr>
          <a:xfrm>
            <a:off x="4572000" y="6611779"/>
            <a:ext cx="4572000" cy="246221"/>
          </a:xfrm>
          <a:prstGeom prst="rect">
            <a:avLst/>
          </a:prstGeom>
        </p:spPr>
        <p:txBody>
          <a:bodyPr>
            <a:spAutoFit/>
          </a:bodyPr>
          <a:lstStyle/>
          <a:p>
            <a:pPr algn="r"/>
            <a:r>
              <a:rPr lang="en-US" sz="1000" dirty="0">
                <a:hlinkClick r:id="rId3"/>
              </a:rPr>
              <a:t>https://</a:t>
            </a:r>
            <a:r>
              <a:rPr lang="en-US" sz="1000" dirty="0" err="1">
                <a:hlinkClick r:id="rId3"/>
              </a:rPr>
              <a:t>en.wikipedia.org</a:t>
            </a:r>
            <a:r>
              <a:rPr lang="en-US" sz="1000" dirty="0">
                <a:hlinkClick r:id="rId3"/>
              </a:rPr>
              <a:t>/wiki/</a:t>
            </a:r>
            <a:r>
              <a:rPr lang="en-US" sz="1000" dirty="0" err="1">
                <a:hlinkClick r:id="rId3"/>
              </a:rPr>
              <a:t>File:Champagne_vent_white_smokers.jpg</a:t>
            </a:r>
            <a:endParaRPr lang="en-US" sz="1000" dirty="0"/>
          </a:p>
        </p:txBody>
      </p:sp>
      <p:sp>
        <p:nvSpPr>
          <p:cNvPr id="14" name="Content Placeholder 2"/>
          <p:cNvSpPr txBox="1">
            <a:spLocks/>
          </p:cNvSpPr>
          <p:nvPr/>
        </p:nvSpPr>
        <p:spPr>
          <a:xfrm>
            <a:off x="279400" y="771527"/>
            <a:ext cx="8064500" cy="1133473"/>
          </a:xfrm>
          <a:prstGeom prst="rect">
            <a:avLst/>
          </a:prstGeom>
          <a:solidFill>
            <a:schemeClr val="bg1">
              <a:lumMod val="95000"/>
              <a:alpha val="54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The background </a:t>
            </a:r>
            <a:r>
              <a:rPr lang="en-US" sz="1800" dirty="0"/>
              <a:t>image </a:t>
            </a:r>
            <a:r>
              <a:rPr lang="en-US" sz="1800" dirty="0" smtClean="0"/>
              <a:t>shows white smokers, a particular kind of </a:t>
            </a:r>
            <a:r>
              <a:rPr lang="en-US" sz="1800" dirty="0"/>
              <a:t>hydrothermal </a:t>
            </a:r>
            <a:r>
              <a:rPr lang="en-US" sz="1800" dirty="0" smtClean="0"/>
              <a:t>vent which produces very hot carbon dioxide gas. These vents can be found deep in oceans and produce temperatures in excess of 100 </a:t>
            </a:r>
            <a:r>
              <a:rPr lang="en-US" sz="1800" dirty="0"/>
              <a:t>°</a:t>
            </a:r>
            <a:r>
              <a:rPr lang="en-US" sz="1800" dirty="0" smtClean="0"/>
              <a:t>C, but life can still be found around them.</a:t>
            </a:r>
            <a:endParaRPr lang="en-US" sz="1800" dirty="0"/>
          </a:p>
        </p:txBody>
      </p:sp>
    </p:spTree>
    <p:extLst>
      <p:ext uri="{BB962C8B-B14F-4D97-AF65-F5344CB8AC3E}">
        <p14:creationId xmlns:p14="http://schemas.microsoft.com/office/powerpoint/2010/main" val="334556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1" y="762000"/>
            <a:ext cx="6515100" cy="5638800"/>
          </a:xfrm>
          <a:prstGeom prst="rect">
            <a:avLst/>
          </a:prstGeom>
        </p:spPr>
      </p:pic>
      <p:sp>
        <p:nvSpPr>
          <p:cNvPr id="2" name="Title 1"/>
          <p:cNvSpPr>
            <a:spLocks noGrp="1"/>
          </p:cNvSpPr>
          <p:nvPr>
            <p:ph type="title"/>
          </p:nvPr>
        </p:nvSpPr>
        <p:spPr>
          <a:xfrm>
            <a:off x="0" y="4762"/>
            <a:ext cx="9144000" cy="465138"/>
          </a:xfrm>
        </p:spPr>
        <p:txBody>
          <a:bodyPr>
            <a:noAutofit/>
          </a:bodyPr>
          <a:lstStyle/>
          <a:p>
            <a:r>
              <a:rPr lang="en-US" sz="1600" dirty="0">
                <a:latin typeface="Arial"/>
                <a:cs typeface="Arial"/>
              </a:rPr>
              <a:t>2.4.A2 Denaturation of proteins by heat or by deviation of pH from the optimum</a:t>
            </a:r>
            <a:r>
              <a:rPr lang="en-US" sz="1600" dirty="0" smtClean="0">
                <a:latin typeface="Arial"/>
                <a:cs typeface="Arial"/>
              </a:rPr>
              <a:t>.</a:t>
            </a:r>
            <a:endParaRPr lang="en-US" sz="1600" dirty="0"/>
          </a:p>
        </p:txBody>
      </p:sp>
      <p:sp>
        <p:nvSpPr>
          <p:cNvPr id="5" name="Content Placeholder 2"/>
          <p:cNvSpPr txBox="1">
            <a:spLocks/>
          </p:cNvSpPr>
          <p:nvPr/>
        </p:nvSpPr>
        <p:spPr>
          <a:xfrm>
            <a:off x="5092700" y="2606675"/>
            <a:ext cx="3744913" cy="771526"/>
          </a:xfrm>
          <a:prstGeom prst="rect">
            <a:avLst/>
          </a:prstGeom>
          <a:solidFill>
            <a:schemeClr val="bg1">
              <a:lumMod val="95000"/>
              <a:alpha val="91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t>Your task:</a:t>
            </a:r>
            <a:r>
              <a:rPr lang="en-US" sz="1800" dirty="0" smtClean="0"/>
              <a:t> determine the temperature stability of albumen</a:t>
            </a:r>
          </a:p>
          <a:p>
            <a:pPr marL="0" indent="0">
              <a:buFont typeface="Arial"/>
              <a:buNone/>
            </a:pPr>
            <a:endParaRPr lang="en-US" sz="1800" dirty="0" smtClean="0"/>
          </a:p>
        </p:txBody>
      </p:sp>
      <p:sp>
        <p:nvSpPr>
          <p:cNvPr id="6" name="Content Placeholder 2"/>
          <p:cNvSpPr txBox="1">
            <a:spLocks/>
          </p:cNvSpPr>
          <p:nvPr/>
        </p:nvSpPr>
        <p:spPr>
          <a:xfrm>
            <a:off x="177800" y="660401"/>
            <a:ext cx="4241800" cy="1447799"/>
          </a:xfrm>
          <a:prstGeom prst="rect">
            <a:avLst/>
          </a:prstGeom>
          <a:solidFill>
            <a:schemeClr val="bg1">
              <a:lumMod val="95000"/>
              <a:alpha val="86000"/>
            </a:schemeClr>
          </a:solidFill>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t>Available equipment:</a:t>
            </a:r>
          </a:p>
          <a:p>
            <a:r>
              <a:rPr lang="en-US" sz="1800" dirty="0" err="1" smtClean="0"/>
              <a:t>Waterbaths</a:t>
            </a:r>
            <a:endParaRPr lang="en-US" sz="1800" dirty="0" smtClean="0"/>
          </a:p>
          <a:p>
            <a:r>
              <a:rPr lang="en-US" sz="1800" dirty="0" smtClean="0"/>
              <a:t>Albumen otherwise known as egg white</a:t>
            </a:r>
          </a:p>
          <a:p>
            <a:r>
              <a:rPr lang="en-US" sz="1800" dirty="0" smtClean="0"/>
              <a:t>Thermometers</a:t>
            </a:r>
          </a:p>
          <a:p>
            <a:r>
              <a:rPr lang="en-US" sz="1800" dirty="0" smtClean="0"/>
              <a:t>Colorimeters (optional)</a:t>
            </a:r>
          </a:p>
          <a:p>
            <a:endParaRPr lang="en-US" sz="1800" dirty="0"/>
          </a:p>
        </p:txBody>
      </p:sp>
      <p:sp>
        <p:nvSpPr>
          <p:cNvPr id="4" name="Rectangle 3"/>
          <p:cNvSpPr/>
          <p:nvPr/>
        </p:nvSpPr>
        <p:spPr>
          <a:xfrm>
            <a:off x="2463800" y="6621215"/>
            <a:ext cx="6680200" cy="246221"/>
          </a:xfrm>
          <a:prstGeom prst="rect">
            <a:avLst/>
          </a:prstGeom>
        </p:spPr>
        <p:txBody>
          <a:bodyPr wrap="square">
            <a:spAutoFit/>
          </a:bodyPr>
          <a:lstStyle/>
          <a:p>
            <a:pPr algn="r"/>
            <a:r>
              <a:rPr lang="en-US" sz="1000" dirty="0">
                <a:hlinkClick r:id="rId3"/>
              </a:rPr>
              <a:t>http://</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/commons/2/22/Fried_egg%2C_sunny_side_up_%28black_background%29.PNG</a:t>
            </a:r>
            <a:endParaRPr lang="en-US" sz="1000" dirty="0"/>
          </a:p>
        </p:txBody>
      </p:sp>
    </p:spTree>
    <p:extLst>
      <p:ext uri="{BB962C8B-B14F-4D97-AF65-F5344CB8AC3E}">
        <p14:creationId xmlns:p14="http://schemas.microsoft.com/office/powerpoint/2010/main" val="3164210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52437"/>
          </a:xfrm>
        </p:spPr>
        <p:txBody>
          <a:bodyPr>
            <a:noAutofit/>
          </a:bodyPr>
          <a:lstStyle/>
          <a:p>
            <a:r>
              <a:rPr lang="en-US" sz="1600" dirty="0" smtClean="0">
                <a:latin typeface="Arial"/>
                <a:cs typeface="Arial"/>
              </a:rPr>
              <a:t>2.4</a:t>
            </a:r>
            <a:r>
              <a:rPr lang="en-US" sz="1600" dirty="0">
                <a:latin typeface="Arial"/>
                <a:cs typeface="Arial"/>
              </a:rPr>
              <a:t>.U7 Living organisms synthesize many different proteins with a wide range of functions</a:t>
            </a:r>
            <a:r>
              <a:rPr lang="en-US" sz="1600" dirty="0" smtClean="0">
                <a:latin typeface="Arial"/>
                <a:cs typeface="Arial"/>
              </a:rPr>
              <a:t>.</a:t>
            </a:r>
            <a:endParaRPr lang="en-US" sz="1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25877405"/>
              </p:ext>
            </p:extLst>
          </p:nvPr>
        </p:nvGraphicFramePr>
        <p:xfrm>
          <a:off x="165100" y="1546225"/>
          <a:ext cx="8837613" cy="3373120"/>
        </p:xfrm>
        <a:graphic>
          <a:graphicData uri="http://schemas.openxmlformats.org/drawingml/2006/table">
            <a:tbl>
              <a:tblPr firstRow="1" bandRow="1">
                <a:tableStyleId>{2D5ABB26-0587-4C30-8999-92F81FD0307C}</a:tableStyleId>
              </a:tblPr>
              <a:tblGrid>
                <a:gridCol w="1695974"/>
                <a:gridCol w="5366167"/>
                <a:gridCol w="1775472"/>
              </a:tblGrid>
              <a:tr h="370840">
                <a:tc>
                  <a:txBody>
                    <a:bodyPr/>
                    <a:lstStyle/>
                    <a:p>
                      <a:pPr algn="ctr" fontAlgn="b"/>
                      <a:r>
                        <a:rPr lang="en-US" sz="1600" b="1" u="none" strike="noStrike" dirty="0">
                          <a:effectLst/>
                          <a:latin typeface="Calibri"/>
                          <a:cs typeface="Calibri"/>
                        </a:rPr>
                        <a:t>Function</a:t>
                      </a:r>
                      <a:endParaRPr lang="en-US" sz="1600" b="1" i="0" u="none" strike="noStrike" dirty="0">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u="none" strike="noStrike" dirty="0">
                          <a:effectLst/>
                          <a:latin typeface="Calibri"/>
                          <a:cs typeface="Calibri"/>
                        </a:rPr>
                        <a:t>Description</a:t>
                      </a:r>
                      <a:endParaRPr lang="en-US" sz="1600" b="1" i="0" u="none" strike="noStrike" dirty="0">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u="none" strike="noStrike" dirty="0">
                          <a:effectLst/>
                          <a:latin typeface="Calibri"/>
                          <a:cs typeface="Calibri"/>
                        </a:rPr>
                        <a:t>Key examples</a:t>
                      </a:r>
                      <a:endParaRPr lang="en-US" sz="1600" b="1" i="0" u="none" strike="noStrike" dirty="0">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fontAlgn="b"/>
                      <a:r>
                        <a:rPr lang="en-US" sz="1600" u="none" strike="noStrike">
                          <a:effectLst/>
                          <a:latin typeface="Calibri"/>
                          <a:cs typeface="Calibri"/>
                        </a:rPr>
                        <a:t>Catalysis </a:t>
                      </a:r>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u="none" strike="noStrike" dirty="0" smtClean="0">
                          <a:effectLst/>
                          <a:latin typeface="Calibri"/>
                          <a:cs typeface="Calibri"/>
                        </a:rPr>
                        <a:t>There </a:t>
                      </a:r>
                      <a:r>
                        <a:rPr lang="en-US" sz="1600" u="none" strike="noStrike" dirty="0">
                          <a:effectLst/>
                          <a:latin typeface="Calibri"/>
                          <a:cs typeface="Calibri"/>
                        </a:rPr>
                        <a:t>are thousands of different enzymes to </a:t>
                      </a:r>
                      <a:r>
                        <a:rPr lang="en-US" sz="1600" u="none" strike="noStrike" dirty="0" err="1">
                          <a:effectLst/>
                          <a:latin typeface="Calibri"/>
                          <a:cs typeface="Calibri"/>
                        </a:rPr>
                        <a:t>catalyse</a:t>
                      </a:r>
                      <a:r>
                        <a:rPr lang="en-US" sz="1600" u="none" strike="noStrike" dirty="0">
                          <a:effectLst/>
                          <a:latin typeface="Calibri"/>
                          <a:cs typeface="Calibri"/>
                        </a:rPr>
                        <a:t> specific chemical reactions within the cell or outside it.</a:t>
                      </a:r>
                      <a:endParaRPr lang="en-US" sz="1600" b="0" i="0" u="none" strike="noStrike" dirty="0">
                        <a:solidFill>
                          <a:srgbClr val="000000"/>
                        </a:solidFill>
                        <a:effectLst/>
                        <a:latin typeface="Calibri"/>
                        <a:cs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u="none" strike="noStrike">
                          <a:effectLst/>
                          <a:latin typeface="Calibri"/>
                          <a:cs typeface="Calibri"/>
                        </a:rPr>
                        <a:t>Rubisco</a:t>
                      </a:r>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fontAlgn="b"/>
                      <a:r>
                        <a:rPr lang="en-US" sz="1600" u="none" strike="noStrike">
                          <a:effectLst/>
                          <a:latin typeface="Calibri"/>
                          <a:cs typeface="Calibri"/>
                        </a:rPr>
                        <a:t>Muscle contraction </a:t>
                      </a:r>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u="none" strike="noStrike" dirty="0" smtClean="0">
                          <a:effectLst/>
                          <a:latin typeface="Calibri"/>
                          <a:cs typeface="Calibri"/>
                        </a:rPr>
                        <a:t>Actin </a:t>
                      </a:r>
                      <a:r>
                        <a:rPr lang="en-US" sz="1600" u="none" strike="noStrike" dirty="0">
                          <a:effectLst/>
                          <a:latin typeface="Calibri"/>
                          <a:cs typeface="Calibri"/>
                        </a:rPr>
                        <a:t>and myosin together cause the muscle contractions used in locomotion and transport around the body.</a:t>
                      </a:r>
                      <a:endParaRPr lang="en-US" sz="1600" b="0" i="0" u="none" strike="noStrike" dirty="0">
                        <a:solidFill>
                          <a:srgbClr val="000000"/>
                        </a:solidFill>
                        <a:effectLst/>
                        <a:latin typeface="Calibri"/>
                        <a:cs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fontAlgn="b"/>
                      <a:r>
                        <a:rPr lang="en-US" sz="1600" u="none" strike="noStrike">
                          <a:effectLst/>
                          <a:latin typeface="Calibri"/>
                          <a:cs typeface="Calibri"/>
                        </a:rPr>
                        <a:t>Cytoskeletons </a:t>
                      </a:r>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u="none" strike="noStrike" dirty="0" smtClean="0">
                          <a:effectLst/>
                          <a:latin typeface="Calibri"/>
                          <a:cs typeface="Calibri"/>
                        </a:rPr>
                        <a:t>Tubulin </a:t>
                      </a:r>
                      <a:r>
                        <a:rPr lang="en-US" sz="1600" u="none" strike="noStrike" dirty="0">
                          <a:effectLst/>
                          <a:latin typeface="Calibri"/>
                          <a:cs typeface="Calibri"/>
                        </a:rPr>
                        <a:t>is the subunit of microtubules that give animals cells their shape and pull on chromosomes during mitosis.</a:t>
                      </a:r>
                      <a:endParaRPr lang="en-US" sz="1600" b="0" i="0" u="none" strike="noStrike" dirty="0">
                        <a:solidFill>
                          <a:srgbClr val="000000"/>
                        </a:solidFill>
                        <a:effectLst/>
                        <a:latin typeface="Calibri"/>
                        <a:cs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fontAlgn="b"/>
                      <a:r>
                        <a:rPr lang="en-US" sz="1600" u="none" strike="noStrike">
                          <a:effectLst/>
                          <a:latin typeface="Calibri"/>
                          <a:cs typeface="Calibri"/>
                        </a:rPr>
                        <a:t>Tensile strengthening </a:t>
                      </a:r>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u="none" strike="noStrike" dirty="0" smtClean="0">
                          <a:effectLst/>
                          <a:latin typeface="Calibri"/>
                          <a:cs typeface="Calibri"/>
                        </a:rPr>
                        <a:t>Fibrous </a:t>
                      </a:r>
                      <a:r>
                        <a:rPr lang="en-US" sz="1600" u="none" strike="noStrike" dirty="0">
                          <a:effectLst/>
                          <a:latin typeface="Calibri"/>
                          <a:cs typeface="Calibri"/>
                        </a:rPr>
                        <a:t>proteins give tensile strength needed in skin, tendons, ligaments and blood vessel walls.</a:t>
                      </a:r>
                      <a:endParaRPr lang="en-US" sz="1600" b="0" i="0" u="none" strike="noStrike" dirty="0">
                        <a:solidFill>
                          <a:srgbClr val="000000"/>
                        </a:solidFill>
                        <a:effectLst/>
                        <a:latin typeface="Calibri"/>
                        <a:cs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u="none" strike="noStrike">
                          <a:effectLst/>
                          <a:latin typeface="Calibri"/>
                          <a:cs typeface="Calibri"/>
                        </a:rPr>
                        <a:t>collagen</a:t>
                      </a:r>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fontAlgn="b"/>
                      <a:r>
                        <a:rPr lang="en-US" sz="1600" u="none" strike="noStrike">
                          <a:effectLst/>
                          <a:latin typeface="Calibri"/>
                          <a:cs typeface="Calibri"/>
                        </a:rPr>
                        <a:t>Blood clotting </a:t>
                      </a:r>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u="none" strike="noStrike" dirty="0" smtClean="0">
                          <a:effectLst/>
                          <a:latin typeface="Calibri"/>
                          <a:cs typeface="Calibri"/>
                        </a:rPr>
                        <a:t>Plasma </a:t>
                      </a:r>
                      <a:r>
                        <a:rPr lang="en-US" sz="1600" u="none" strike="noStrike" dirty="0">
                          <a:effectLst/>
                          <a:latin typeface="Calibri"/>
                          <a:cs typeface="Calibri"/>
                        </a:rPr>
                        <a:t>proteins act as clotting factors that cause blood to turn from a liquid to a gel in wounds.</a:t>
                      </a:r>
                      <a:endParaRPr lang="en-US" sz="1600" b="0" i="0" u="none" strike="noStrike" dirty="0">
                        <a:solidFill>
                          <a:srgbClr val="000000"/>
                        </a:solidFill>
                        <a:effectLst/>
                        <a:latin typeface="Calibri"/>
                        <a:cs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fontAlgn="b"/>
                      <a:r>
                        <a:rPr lang="en-US" sz="1600" u="none" strike="noStrike">
                          <a:effectLst/>
                          <a:latin typeface="Calibri"/>
                          <a:cs typeface="Calibri"/>
                        </a:rPr>
                        <a:t>Transport of nutrients and gases </a:t>
                      </a:r>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u="none" strike="noStrike" dirty="0" smtClean="0">
                          <a:effectLst/>
                          <a:latin typeface="Calibri"/>
                          <a:cs typeface="Calibri"/>
                        </a:rPr>
                        <a:t>Proteins </a:t>
                      </a:r>
                      <a:r>
                        <a:rPr lang="en-US" sz="1600" u="none" strike="noStrike" dirty="0">
                          <a:effectLst/>
                          <a:latin typeface="Calibri"/>
                          <a:cs typeface="Calibri"/>
                        </a:rPr>
                        <a:t>in blood help transport oxygen, carbon dioxide, iron and lipids.</a:t>
                      </a:r>
                      <a:endParaRPr lang="en-US" sz="1600" b="0" i="0" u="none" strike="noStrike" dirty="0">
                        <a:solidFill>
                          <a:srgbClr val="000000"/>
                        </a:solidFill>
                        <a:effectLst/>
                        <a:latin typeface="Calibri"/>
                        <a:cs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Rectangle 7"/>
          <p:cNvSpPr/>
          <p:nvPr/>
        </p:nvSpPr>
        <p:spPr>
          <a:xfrm>
            <a:off x="292100" y="667435"/>
            <a:ext cx="8697912" cy="646331"/>
          </a:xfrm>
          <a:prstGeom prst="rect">
            <a:avLst/>
          </a:prstGeom>
        </p:spPr>
        <p:txBody>
          <a:bodyPr wrap="square">
            <a:spAutoFit/>
          </a:bodyPr>
          <a:lstStyle/>
          <a:p>
            <a:r>
              <a:rPr lang="en-US" dirty="0"/>
              <a:t>Nothing can compare with the versatility of proteins. </a:t>
            </a:r>
            <a:r>
              <a:rPr lang="en-US" dirty="0" smtClean="0"/>
              <a:t>Their functionality and usage in organisms is unrivalled.</a:t>
            </a:r>
            <a:endParaRPr lang="en-US" dirty="0"/>
          </a:p>
        </p:txBody>
      </p:sp>
      <p:sp>
        <p:nvSpPr>
          <p:cNvPr id="10" name="Rectangle 9"/>
          <p:cNvSpPr/>
          <p:nvPr/>
        </p:nvSpPr>
        <p:spPr>
          <a:xfrm>
            <a:off x="165100" y="5302935"/>
            <a:ext cx="8697912" cy="830997"/>
          </a:xfrm>
          <a:prstGeom prst="rect">
            <a:avLst/>
          </a:prstGeom>
        </p:spPr>
        <p:txBody>
          <a:bodyPr wrap="square">
            <a:spAutoFit/>
          </a:bodyPr>
          <a:lstStyle/>
          <a:p>
            <a:pPr marL="285750" indent="-285750">
              <a:buFontTx/>
              <a:buChar char="•"/>
            </a:pPr>
            <a:r>
              <a:rPr lang="en-US" sz="1600" dirty="0" smtClean="0"/>
              <a:t>Key examples are outlined in more detail.</a:t>
            </a:r>
          </a:p>
          <a:p>
            <a:pPr marL="285750" indent="-285750">
              <a:buFontTx/>
              <a:buChar char="•"/>
            </a:pPr>
            <a:r>
              <a:rPr lang="en-US" sz="1600" dirty="0" smtClean="0"/>
              <a:t>Although a key example spider silk is not mentioned above as the table refers to uses within the organism</a:t>
            </a:r>
            <a:endParaRPr lang="en-US" sz="1600" dirty="0"/>
          </a:p>
        </p:txBody>
      </p:sp>
      <p:pic>
        <p:nvPicPr>
          <p:cNvPr id="11" name="Picture 10" descr="Screen Shot 2014-07-04 at 13.02.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48797"/>
            <a:ext cx="993625" cy="429065"/>
          </a:xfrm>
          <a:prstGeom prst="rect">
            <a:avLst/>
          </a:prstGeom>
        </p:spPr>
      </p:pic>
      <p:pic>
        <p:nvPicPr>
          <p:cNvPr id="12" name="Picture 11" descr="Screen Shot 2014-07-04 at 13.02.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626" y="6448797"/>
            <a:ext cx="1239520" cy="429065"/>
          </a:xfrm>
          <a:prstGeom prst="rect">
            <a:avLst/>
          </a:prstGeom>
        </p:spPr>
      </p:pic>
    </p:spTree>
    <p:extLst>
      <p:ext uri="{BB962C8B-B14F-4D97-AF65-F5344CB8AC3E}">
        <p14:creationId xmlns:p14="http://schemas.microsoft.com/office/powerpoint/2010/main" val="428436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52437"/>
          </a:xfrm>
        </p:spPr>
        <p:txBody>
          <a:bodyPr>
            <a:noAutofit/>
          </a:bodyPr>
          <a:lstStyle/>
          <a:p>
            <a:r>
              <a:rPr lang="en-US" sz="1600" dirty="0" smtClean="0">
                <a:latin typeface="Arial"/>
                <a:cs typeface="Arial"/>
              </a:rPr>
              <a:t>2.4</a:t>
            </a:r>
            <a:r>
              <a:rPr lang="en-US" sz="1600" dirty="0">
                <a:latin typeface="Arial"/>
                <a:cs typeface="Arial"/>
              </a:rPr>
              <a:t>.U7 Living organisms synthesize many different proteins with a wide range of functions</a:t>
            </a:r>
            <a:r>
              <a:rPr lang="en-US" sz="1600" dirty="0" smtClean="0">
                <a:latin typeface="Arial"/>
                <a:cs typeface="Arial"/>
              </a:rPr>
              <a:t>.</a:t>
            </a:r>
            <a:endParaRPr lang="en-US" sz="1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9047493"/>
              </p:ext>
            </p:extLst>
          </p:nvPr>
        </p:nvGraphicFramePr>
        <p:xfrm>
          <a:off x="152399" y="555625"/>
          <a:ext cx="8837613" cy="3860800"/>
        </p:xfrm>
        <a:graphic>
          <a:graphicData uri="http://schemas.openxmlformats.org/drawingml/2006/table">
            <a:tbl>
              <a:tblPr firstRow="1" bandRow="1">
                <a:tableStyleId>{2D5ABB26-0587-4C30-8999-92F81FD0307C}</a:tableStyleId>
              </a:tblPr>
              <a:tblGrid>
                <a:gridCol w="1695974"/>
                <a:gridCol w="5366167"/>
                <a:gridCol w="1775472"/>
              </a:tblGrid>
              <a:tr h="370840">
                <a:tc>
                  <a:txBody>
                    <a:bodyPr/>
                    <a:lstStyle/>
                    <a:p>
                      <a:pPr algn="ctr" fontAlgn="b"/>
                      <a:r>
                        <a:rPr lang="en-US" sz="1600" b="1" u="none" strike="noStrike" dirty="0">
                          <a:effectLst/>
                          <a:latin typeface="Calibri"/>
                          <a:cs typeface="Calibri"/>
                        </a:rPr>
                        <a:t>Function</a:t>
                      </a:r>
                      <a:endParaRPr lang="en-US" sz="1600" b="1" i="0" u="none" strike="noStrike" dirty="0">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u="none" strike="noStrike" dirty="0">
                          <a:effectLst/>
                          <a:latin typeface="Calibri"/>
                          <a:cs typeface="Calibri"/>
                        </a:rPr>
                        <a:t>Description</a:t>
                      </a:r>
                      <a:endParaRPr lang="en-US" sz="1600" b="1" i="0" u="none" strike="noStrike" dirty="0">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b="1" u="none" strike="noStrike" dirty="0">
                          <a:effectLst/>
                          <a:latin typeface="Calibri"/>
                          <a:cs typeface="Calibri"/>
                        </a:rPr>
                        <a:t>Key examples</a:t>
                      </a:r>
                      <a:endParaRPr lang="en-US" sz="1600" b="1" i="0" u="none" strike="noStrike" dirty="0">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fontAlgn="b"/>
                      <a:r>
                        <a:rPr lang="en-US" sz="1600" u="none" strike="noStrike" dirty="0">
                          <a:effectLst/>
                          <a:latin typeface="Calibri"/>
                          <a:cs typeface="Calibri"/>
                        </a:rPr>
                        <a:t>Cell adhesion </a:t>
                      </a:r>
                      <a:endParaRPr lang="en-US" sz="1600" b="0" i="0" u="none" strike="noStrike" dirty="0">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u="none" strike="noStrike" dirty="0" smtClean="0">
                          <a:effectLst/>
                          <a:latin typeface="Calibri"/>
                          <a:cs typeface="Calibri"/>
                        </a:rPr>
                        <a:t>Membrane </a:t>
                      </a:r>
                      <a:r>
                        <a:rPr lang="en-US" sz="1600" u="none" strike="noStrike" dirty="0">
                          <a:effectLst/>
                          <a:latin typeface="Calibri"/>
                          <a:cs typeface="Calibri"/>
                        </a:rPr>
                        <a:t>proteins cause adjacent animal cells to stick to each other within tissues.</a:t>
                      </a:r>
                      <a:endParaRPr lang="en-US" sz="1600" b="0" i="0" u="none" strike="noStrike" dirty="0">
                        <a:solidFill>
                          <a:srgbClr val="000000"/>
                        </a:solidFill>
                        <a:effectLst/>
                        <a:latin typeface="Calibri"/>
                        <a:cs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fontAlgn="b"/>
                      <a:r>
                        <a:rPr lang="en-US" sz="1600" u="none" strike="noStrike">
                          <a:effectLst/>
                          <a:latin typeface="Calibri"/>
                          <a:cs typeface="Calibri"/>
                        </a:rPr>
                        <a:t>Membrane transport </a:t>
                      </a:r>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u="none" strike="noStrike" dirty="0" smtClean="0">
                          <a:effectLst/>
                          <a:latin typeface="Calibri"/>
                          <a:cs typeface="Calibri"/>
                        </a:rPr>
                        <a:t>Membrane </a:t>
                      </a:r>
                      <a:r>
                        <a:rPr lang="en-US" sz="1600" u="none" strike="noStrike" dirty="0">
                          <a:effectLst/>
                          <a:latin typeface="Calibri"/>
                          <a:cs typeface="Calibri"/>
                        </a:rPr>
                        <a:t>proteins are used for facilitated diffusion and active transport, and also for electron transport during cell respiration and photosynthesis.</a:t>
                      </a:r>
                      <a:endParaRPr lang="en-US" sz="1600" b="0" i="0" u="none" strike="noStrike" dirty="0">
                        <a:solidFill>
                          <a:srgbClr val="000000"/>
                        </a:solidFill>
                        <a:effectLst/>
                        <a:latin typeface="Calibri"/>
                        <a:cs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fontAlgn="b"/>
                      <a:r>
                        <a:rPr lang="en-US" sz="1600" u="none" strike="noStrike">
                          <a:effectLst/>
                          <a:latin typeface="Calibri"/>
                          <a:cs typeface="Calibri"/>
                        </a:rPr>
                        <a:t>Hormones </a:t>
                      </a:r>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u="none" strike="noStrike" dirty="0" smtClean="0">
                          <a:effectLst/>
                          <a:latin typeface="Calibri"/>
                          <a:cs typeface="Calibri"/>
                        </a:rPr>
                        <a:t>Some </a:t>
                      </a:r>
                      <a:r>
                        <a:rPr lang="en-US" sz="1600" u="none" strike="noStrike" dirty="0">
                          <a:effectLst/>
                          <a:latin typeface="Calibri"/>
                          <a:cs typeface="Calibri"/>
                        </a:rPr>
                        <a:t>such as insulin, FSH and LH are proteins, but hormones are chemically very diverse.</a:t>
                      </a:r>
                      <a:endParaRPr lang="en-US" sz="1600" b="0" i="0" u="none" strike="noStrike" dirty="0">
                        <a:solidFill>
                          <a:srgbClr val="000000"/>
                        </a:solidFill>
                        <a:effectLst/>
                        <a:latin typeface="Calibri"/>
                        <a:cs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u="none" strike="noStrike">
                          <a:effectLst/>
                          <a:latin typeface="Calibri"/>
                          <a:cs typeface="Calibri"/>
                        </a:rPr>
                        <a:t>Insulin</a:t>
                      </a:r>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fontAlgn="b"/>
                      <a:r>
                        <a:rPr lang="en-US" sz="1600" u="none" strike="noStrike">
                          <a:effectLst/>
                          <a:latin typeface="Calibri"/>
                          <a:cs typeface="Calibri"/>
                        </a:rPr>
                        <a:t>Receptors </a:t>
                      </a:r>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u="none" strike="noStrike" dirty="0" smtClean="0">
                          <a:effectLst/>
                          <a:latin typeface="Calibri"/>
                          <a:cs typeface="Calibri"/>
                        </a:rPr>
                        <a:t>Binding </a:t>
                      </a:r>
                      <a:r>
                        <a:rPr lang="en-US" sz="1600" u="none" strike="noStrike" dirty="0">
                          <a:effectLst/>
                          <a:latin typeface="Calibri"/>
                          <a:cs typeface="Calibri"/>
                        </a:rPr>
                        <a:t>sites in membranes and cytoplasm for hormones, neurotransmitters, tastes and smells, and also receptors for light in the eye and in plants.</a:t>
                      </a:r>
                      <a:endParaRPr lang="en-US" sz="1600" b="0" i="0" u="none" strike="noStrike" dirty="0">
                        <a:solidFill>
                          <a:srgbClr val="000000"/>
                        </a:solidFill>
                        <a:effectLst/>
                        <a:latin typeface="Calibri"/>
                        <a:cs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u="none" strike="noStrike">
                          <a:effectLst/>
                          <a:latin typeface="Calibri"/>
                          <a:cs typeface="Calibri"/>
                        </a:rPr>
                        <a:t>rhodopsin</a:t>
                      </a:r>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fontAlgn="b"/>
                      <a:r>
                        <a:rPr lang="en-US" sz="1600" u="none" strike="noStrike">
                          <a:effectLst/>
                          <a:latin typeface="Calibri"/>
                          <a:cs typeface="Calibri"/>
                        </a:rPr>
                        <a:t>Packing of DNA </a:t>
                      </a:r>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u="none" strike="noStrike" dirty="0" smtClean="0">
                          <a:effectLst/>
                          <a:latin typeface="Calibri"/>
                          <a:cs typeface="Calibri"/>
                        </a:rPr>
                        <a:t>Histones </a:t>
                      </a:r>
                      <a:r>
                        <a:rPr lang="en-US" sz="1600" u="none" strike="noStrike" dirty="0">
                          <a:effectLst/>
                          <a:latin typeface="Calibri"/>
                          <a:cs typeface="Calibri"/>
                        </a:rPr>
                        <a:t>are associated with DNA in eukaryotes and help chromosomes to condense during mitosis.</a:t>
                      </a:r>
                      <a:endParaRPr lang="en-US" sz="1600" b="0" i="0" u="none" strike="noStrike" dirty="0">
                        <a:solidFill>
                          <a:srgbClr val="000000"/>
                        </a:solidFill>
                        <a:effectLst/>
                        <a:latin typeface="Calibri"/>
                        <a:cs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fontAlgn="b"/>
                      <a:r>
                        <a:rPr lang="en-US" sz="1600" u="none" strike="noStrike" dirty="0">
                          <a:effectLst/>
                          <a:latin typeface="Calibri"/>
                          <a:cs typeface="Calibri"/>
                        </a:rPr>
                        <a:t>Immunity </a:t>
                      </a:r>
                      <a:endParaRPr lang="en-US" sz="1600" b="0" i="0" u="none" strike="noStrike" dirty="0">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600" u="none" strike="noStrike" dirty="0" smtClean="0">
                          <a:effectLst/>
                          <a:latin typeface="Calibri"/>
                          <a:cs typeface="Calibri"/>
                        </a:rPr>
                        <a:t>This </a:t>
                      </a:r>
                      <a:r>
                        <a:rPr lang="en-US" sz="1600" u="none" strike="noStrike" dirty="0">
                          <a:effectLst/>
                          <a:latin typeface="Calibri"/>
                          <a:cs typeface="Calibri"/>
                        </a:rPr>
                        <a:t>is the most diverse group of proteins, as cells can make huge numbers of different antibodies.</a:t>
                      </a:r>
                      <a:endParaRPr lang="en-US" sz="1600" b="0" i="0" u="none" strike="noStrike" dirty="0">
                        <a:solidFill>
                          <a:srgbClr val="000000"/>
                        </a:solidFill>
                        <a:effectLst/>
                        <a:latin typeface="Calibri"/>
                        <a:cs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600" u="none" strike="noStrike" dirty="0" err="1">
                          <a:effectLst/>
                          <a:latin typeface="Calibri"/>
                          <a:cs typeface="Calibri"/>
                        </a:rPr>
                        <a:t>immunoglobulins</a:t>
                      </a:r>
                      <a:endParaRPr lang="en-US" sz="1600" b="0" i="0" u="none" strike="noStrike" dirty="0">
                        <a:solidFill>
                          <a:srgbClr val="000000"/>
                        </a:solidFill>
                        <a:effectLst/>
                        <a:latin typeface="Calibri"/>
                        <a:cs typeface="Calibri"/>
                      </a:endParaRPr>
                    </a:p>
                  </a:txBody>
                  <a:tcPr marL="12700" marR="12700" marT="1270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Rectangle 3"/>
          <p:cNvSpPr/>
          <p:nvPr/>
        </p:nvSpPr>
        <p:spPr>
          <a:xfrm>
            <a:off x="152398" y="4611231"/>
            <a:ext cx="8837613" cy="1815882"/>
          </a:xfrm>
          <a:prstGeom prst="rect">
            <a:avLst/>
          </a:prstGeom>
        </p:spPr>
        <p:txBody>
          <a:bodyPr wrap="square">
            <a:spAutoFit/>
          </a:bodyPr>
          <a:lstStyle/>
          <a:p>
            <a:r>
              <a:rPr lang="en-US" sz="1400" dirty="0" smtClean="0"/>
              <a:t>Biotechnologically has allowed us to use proteins in industry examples are:</a:t>
            </a:r>
          </a:p>
          <a:p>
            <a:pPr marL="285750" indent="-285750">
              <a:buFont typeface="Arial"/>
              <a:buChar char="•"/>
            </a:pPr>
            <a:r>
              <a:rPr lang="en-US" sz="1400" dirty="0" smtClean="0"/>
              <a:t>enzymes </a:t>
            </a:r>
            <a:r>
              <a:rPr lang="en-US" sz="1400" dirty="0"/>
              <a:t>for removing </a:t>
            </a:r>
            <a:r>
              <a:rPr lang="en-US" sz="1400" dirty="0" smtClean="0"/>
              <a:t>stains in clothing detergent</a:t>
            </a:r>
          </a:p>
          <a:p>
            <a:pPr marL="285750" indent="-285750">
              <a:buFont typeface="Arial"/>
              <a:buChar char="•"/>
            </a:pPr>
            <a:r>
              <a:rPr lang="en-US" sz="1400" dirty="0" smtClean="0"/>
              <a:t>monoclonal </a:t>
            </a:r>
            <a:r>
              <a:rPr lang="en-US" sz="1400" dirty="0"/>
              <a:t>antibodies for pregnancy </a:t>
            </a:r>
            <a:r>
              <a:rPr lang="en-US" sz="1400" dirty="0" smtClean="0"/>
              <a:t>tests</a:t>
            </a:r>
          </a:p>
          <a:p>
            <a:pPr marL="285750" indent="-285750">
              <a:buFont typeface="Arial"/>
              <a:buChar char="•"/>
            </a:pPr>
            <a:r>
              <a:rPr lang="en-US" sz="1400" dirty="0" smtClean="0"/>
              <a:t>insulin </a:t>
            </a:r>
            <a:r>
              <a:rPr lang="en-US" sz="1400" dirty="0"/>
              <a:t>for treating </a:t>
            </a:r>
            <a:r>
              <a:rPr lang="en-US" sz="1400" dirty="0" smtClean="0"/>
              <a:t>diabetics</a:t>
            </a:r>
          </a:p>
          <a:p>
            <a:pPr marL="285750" indent="-285750">
              <a:buFont typeface="Arial"/>
              <a:buChar char="•"/>
            </a:pPr>
            <a:r>
              <a:rPr lang="en-US" sz="1400" dirty="0" smtClean="0"/>
              <a:t>Disease treatments</a:t>
            </a:r>
          </a:p>
          <a:p>
            <a:pPr marL="285750" indent="-285750">
              <a:buFont typeface="Arial"/>
              <a:buChar char="•"/>
            </a:pPr>
            <a:endParaRPr lang="en-US" sz="1400" dirty="0"/>
          </a:p>
          <a:p>
            <a:r>
              <a:rPr lang="en-US" sz="1400" dirty="0"/>
              <a:t>Genetically modified organisms are </a:t>
            </a:r>
            <a:r>
              <a:rPr lang="en-US" sz="1400" dirty="0" smtClean="0"/>
              <a:t>often used </a:t>
            </a:r>
            <a:r>
              <a:rPr lang="en-US" sz="1400" dirty="0"/>
              <a:t>as to produce proteins. This </a:t>
            </a:r>
            <a:r>
              <a:rPr lang="en-US" sz="1400" dirty="0" smtClean="0"/>
              <a:t>however is </a:t>
            </a:r>
            <a:r>
              <a:rPr lang="en-US" sz="1400" dirty="0"/>
              <a:t>still a technically difficult and expensive process</a:t>
            </a:r>
            <a:r>
              <a:rPr lang="en-US" sz="1400" dirty="0" smtClean="0"/>
              <a:t>.</a:t>
            </a:r>
            <a:endParaRPr lang="en-US" sz="1400" dirty="0"/>
          </a:p>
        </p:txBody>
      </p:sp>
      <p:pic>
        <p:nvPicPr>
          <p:cNvPr id="5" name="Picture 4" descr="Screen Shot 2014-07-04 at 13.02.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48797"/>
            <a:ext cx="993625" cy="429065"/>
          </a:xfrm>
          <a:prstGeom prst="rect">
            <a:avLst/>
          </a:prstGeom>
        </p:spPr>
      </p:pic>
      <p:pic>
        <p:nvPicPr>
          <p:cNvPr id="7" name="Picture 6" descr="Screen Shot 2014-07-04 at 13.02.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626" y="6448797"/>
            <a:ext cx="1239520" cy="429065"/>
          </a:xfrm>
          <a:prstGeom prst="rect">
            <a:avLst/>
          </a:prstGeom>
        </p:spPr>
      </p:pic>
    </p:spTree>
    <p:extLst>
      <p:ext uri="{BB962C8B-B14F-4D97-AF65-F5344CB8AC3E}">
        <p14:creationId xmlns:p14="http://schemas.microsoft.com/office/powerpoint/2010/main" val="3475341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958997"/>
            <a:ext cx="1879600" cy="707886"/>
          </a:xfrm>
          <a:prstGeom prst="rect">
            <a:avLst/>
          </a:prstGeom>
          <a:solidFill>
            <a:srgbClr val="85F17D"/>
          </a:solidFill>
        </p:spPr>
        <p:txBody>
          <a:bodyPr wrap="square" rtlCol="0">
            <a:spAutoFit/>
          </a:bodyPr>
          <a:lstStyle/>
          <a:p>
            <a:r>
              <a:rPr lang="en-US" sz="4000" dirty="0" err="1" smtClean="0"/>
              <a:t>Rubisco</a:t>
            </a:r>
            <a:endParaRPr lang="en-US" sz="4000" dirty="0" smtClean="0"/>
          </a:p>
        </p:txBody>
      </p:sp>
      <p:sp>
        <p:nvSpPr>
          <p:cNvPr id="10" name="Title 1"/>
          <p:cNvSpPr txBox="1">
            <a:spLocks/>
          </p:cNvSpPr>
          <p:nvPr/>
        </p:nvSpPr>
        <p:spPr>
          <a:xfrm>
            <a:off x="0" y="4761"/>
            <a:ext cx="9144000" cy="5794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a:latin typeface="Arial"/>
                <a:cs typeface="Arial"/>
              </a:rPr>
              <a:t>2.4.A1 </a:t>
            </a:r>
            <a:r>
              <a:rPr lang="en-US" sz="1600" dirty="0" err="1">
                <a:latin typeface="Arial"/>
                <a:cs typeface="Arial"/>
              </a:rPr>
              <a:t>Rubisco</a:t>
            </a:r>
            <a:r>
              <a:rPr lang="en-US" sz="1600" dirty="0">
                <a:latin typeface="Arial"/>
                <a:cs typeface="Arial"/>
              </a:rPr>
              <a:t>, insulin, </a:t>
            </a:r>
            <a:r>
              <a:rPr lang="en-US" sz="1600" dirty="0" err="1">
                <a:latin typeface="Arial"/>
                <a:cs typeface="Arial"/>
              </a:rPr>
              <a:t>immunoglobulins</a:t>
            </a:r>
            <a:r>
              <a:rPr lang="en-US" sz="1600" dirty="0">
                <a:latin typeface="Arial"/>
                <a:cs typeface="Arial"/>
              </a:rPr>
              <a:t>, rhodopsin, collagen and spider silk as examples of the range of protein functions.</a:t>
            </a:r>
          </a:p>
        </p:txBody>
      </p:sp>
      <p:sp>
        <p:nvSpPr>
          <p:cNvPr id="2" name="Rectangle 1"/>
          <p:cNvSpPr/>
          <p:nvPr/>
        </p:nvSpPr>
        <p:spPr>
          <a:xfrm>
            <a:off x="4368800" y="935809"/>
            <a:ext cx="4686300" cy="2062103"/>
          </a:xfrm>
          <a:prstGeom prst="rect">
            <a:avLst/>
          </a:prstGeom>
          <a:solidFill>
            <a:srgbClr val="85F17D"/>
          </a:solidFill>
        </p:spPr>
        <p:txBody>
          <a:bodyPr wrap="square" rtlCol="0">
            <a:spAutoFit/>
          </a:bodyPr>
          <a:lstStyle/>
          <a:p>
            <a:pPr marL="285750" indent="-285750">
              <a:buFont typeface="Arial"/>
              <a:buChar char="•"/>
            </a:pPr>
            <a:r>
              <a:rPr lang="en-US" sz="1600" dirty="0" smtClean="0"/>
              <a:t>Full name </a:t>
            </a:r>
            <a:r>
              <a:rPr lang="en-US" sz="1600" dirty="0" err="1" smtClean="0"/>
              <a:t>ribulose</a:t>
            </a:r>
            <a:r>
              <a:rPr lang="en-US" sz="1600" dirty="0" smtClean="0"/>
              <a:t> </a:t>
            </a:r>
            <a:r>
              <a:rPr lang="en-US" sz="1600" dirty="0" err="1"/>
              <a:t>bisphosphate</a:t>
            </a:r>
            <a:r>
              <a:rPr lang="en-US" sz="1600" dirty="0"/>
              <a:t> </a:t>
            </a:r>
            <a:r>
              <a:rPr lang="en-US" sz="1600" dirty="0" smtClean="0"/>
              <a:t>carboxylase</a:t>
            </a:r>
          </a:p>
          <a:p>
            <a:pPr marL="285750" indent="-285750">
              <a:buFont typeface="Arial"/>
              <a:buChar char="•"/>
            </a:pPr>
            <a:r>
              <a:rPr lang="en-US" sz="1600" dirty="0" smtClean="0"/>
              <a:t>Enzyme - </a:t>
            </a:r>
            <a:r>
              <a:rPr lang="en-US" sz="1600" dirty="0" err="1" smtClean="0"/>
              <a:t>catalyses</a:t>
            </a:r>
            <a:r>
              <a:rPr lang="en-US" sz="1600" dirty="0" smtClean="0"/>
              <a:t> </a:t>
            </a:r>
            <a:r>
              <a:rPr lang="en-US" sz="1600" dirty="0"/>
              <a:t>the reaction that fixes carbon dioxide from the </a:t>
            </a:r>
            <a:r>
              <a:rPr lang="en-US" sz="1600" dirty="0" smtClean="0"/>
              <a:t>atmosphere</a:t>
            </a:r>
            <a:endParaRPr lang="en-US" sz="1600" dirty="0"/>
          </a:p>
          <a:p>
            <a:pPr marL="285750" indent="-285750">
              <a:buFont typeface="Arial"/>
              <a:buChar char="•"/>
            </a:pPr>
            <a:r>
              <a:rPr lang="en-US" sz="1600" dirty="0" smtClean="0"/>
              <a:t>Provides the </a:t>
            </a:r>
            <a:r>
              <a:rPr lang="en-US" sz="1600" dirty="0"/>
              <a:t>source of carbon from which all carbon </a:t>
            </a:r>
            <a:r>
              <a:rPr lang="en-US" sz="1600" dirty="0" smtClean="0"/>
              <a:t>compounds, required by </a:t>
            </a:r>
            <a:r>
              <a:rPr lang="en-US" sz="1600" dirty="0"/>
              <a:t>living </a:t>
            </a:r>
            <a:r>
              <a:rPr lang="en-US" sz="1600" dirty="0" smtClean="0"/>
              <a:t>organisms, are produced.</a:t>
            </a:r>
          </a:p>
          <a:p>
            <a:pPr marL="285750" indent="-285750">
              <a:buFont typeface="Arial"/>
              <a:buChar char="•"/>
            </a:pPr>
            <a:r>
              <a:rPr lang="en-US" sz="1600" dirty="0" smtClean="0"/>
              <a:t>Found in high concentrations in leaves and algal cells</a:t>
            </a:r>
          </a:p>
        </p:txBody>
      </p:sp>
      <p:pic>
        <p:nvPicPr>
          <p:cNvPr id="5" name="Picture 4"/>
          <p:cNvPicPr>
            <a:picLocks noChangeAspect="1"/>
          </p:cNvPicPr>
          <p:nvPr/>
        </p:nvPicPr>
        <p:blipFill>
          <a:blip r:embed="rId3"/>
          <a:stretch>
            <a:fillRect/>
          </a:stretch>
        </p:blipFill>
        <p:spPr>
          <a:xfrm>
            <a:off x="355600" y="1841500"/>
            <a:ext cx="3048000" cy="3013137"/>
          </a:xfrm>
          <a:prstGeom prst="rect">
            <a:avLst/>
          </a:prstGeom>
        </p:spPr>
      </p:pic>
      <p:sp>
        <p:nvSpPr>
          <p:cNvPr id="7" name="Rectangle 6"/>
          <p:cNvSpPr/>
          <p:nvPr/>
        </p:nvSpPr>
        <p:spPr>
          <a:xfrm>
            <a:off x="3784600" y="6607314"/>
            <a:ext cx="5359400" cy="246221"/>
          </a:xfrm>
          <a:prstGeom prst="rect">
            <a:avLst/>
          </a:prstGeom>
        </p:spPr>
        <p:txBody>
          <a:bodyPr wrap="square">
            <a:spAutoFit/>
          </a:bodyPr>
          <a:lstStyle/>
          <a:p>
            <a:pPr algn="r"/>
            <a:r>
              <a:rPr lang="en-US" sz="1000" dirty="0">
                <a:hlinkClick r:id="rId4"/>
              </a:rPr>
              <a:t>http://</a:t>
            </a:r>
            <a:r>
              <a:rPr lang="en-US" sz="1000" dirty="0" err="1">
                <a:hlinkClick r:id="rId4"/>
              </a:rPr>
              <a:t>upload.wikimedia.org</a:t>
            </a:r>
            <a:r>
              <a:rPr lang="en-US" sz="1000" dirty="0">
                <a:hlinkClick r:id="rId4"/>
              </a:rPr>
              <a:t>/</a:t>
            </a:r>
            <a:r>
              <a:rPr lang="en-US" sz="1000" dirty="0" err="1">
                <a:hlinkClick r:id="rId4"/>
              </a:rPr>
              <a:t>wikipedia</a:t>
            </a:r>
            <a:r>
              <a:rPr lang="en-US" sz="1000" dirty="0">
                <a:hlinkClick r:id="rId4"/>
              </a:rPr>
              <a:t>/commons/thumb/7/74/</a:t>
            </a:r>
            <a:r>
              <a:rPr lang="en-US" sz="1000" dirty="0" err="1">
                <a:hlinkClick r:id="rId4"/>
              </a:rPr>
              <a:t>Rubisco.png</a:t>
            </a:r>
            <a:r>
              <a:rPr lang="en-US" sz="1000" dirty="0">
                <a:hlinkClick r:id="rId4"/>
              </a:rPr>
              <a:t>/220px-Rubisco.png</a:t>
            </a:r>
            <a:endParaRPr lang="en-US" sz="1000" dirty="0"/>
          </a:p>
        </p:txBody>
      </p:sp>
      <p:sp>
        <p:nvSpPr>
          <p:cNvPr id="9" name="Rectangle 8"/>
          <p:cNvSpPr/>
          <p:nvPr/>
        </p:nvSpPr>
        <p:spPr>
          <a:xfrm>
            <a:off x="4572000" y="6355428"/>
            <a:ext cx="4572000" cy="246221"/>
          </a:xfrm>
          <a:prstGeom prst="rect">
            <a:avLst/>
          </a:prstGeom>
        </p:spPr>
        <p:txBody>
          <a:bodyPr>
            <a:spAutoFit/>
          </a:bodyPr>
          <a:lstStyle/>
          <a:p>
            <a:pPr algn="r"/>
            <a:r>
              <a:rPr lang="en-US" sz="1000" dirty="0">
                <a:hlinkClick r:id="rId5"/>
              </a:rPr>
              <a:t>http://</a:t>
            </a:r>
            <a:r>
              <a:rPr lang="en-US" sz="1000" dirty="0" err="1">
                <a:hlinkClick r:id="rId5"/>
              </a:rPr>
              <a:t>upload.wikimedia.org</a:t>
            </a:r>
            <a:r>
              <a:rPr lang="en-US" sz="1000" dirty="0">
                <a:hlinkClick r:id="rId5"/>
              </a:rPr>
              <a:t>/</a:t>
            </a:r>
            <a:r>
              <a:rPr lang="en-US" sz="1000" dirty="0" err="1">
                <a:hlinkClick r:id="rId5"/>
              </a:rPr>
              <a:t>wikipedia</a:t>
            </a:r>
            <a:r>
              <a:rPr lang="en-US" sz="1000" dirty="0">
                <a:hlinkClick r:id="rId5"/>
              </a:rPr>
              <a:t>/commons/b/b0/Mint-leaves-2007.jpg</a:t>
            </a:r>
            <a:endParaRPr lang="en-US" sz="1000" dirty="0"/>
          </a:p>
        </p:txBody>
      </p:sp>
      <p:pic>
        <p:nvPicPr>
          <p:cNvPr id="11" name="Picture 10" descr="Screen Shot 2014-07-04 at 13.02.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48797"/>
            <a:ext cx="993625" cy="429065"/>
          </a:xfrm>
          <a:prstGeom prst="rect">
            <a:avLst/>
          </a:prstGeom>
        </p:spPr>
      </p:pic>
      <p:pic>
        <p:nvPicPr>
          <p:cNvPr id="12" name="Picture 11" descr="Screen Shot 2014-07-04 at 13.02.1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626" y="6448797"/>
            <a:ext cx="1239520" cy="429065"/>
          </a:xfrm>
          <a:prstGeom prst="rect">
            <a:avLst/>
          </a:prstGeom>
        </p:spPr>
      </p:pic>
    </p:spTree>
    <p:extLst>
      <p:ext uri="{BB962C8B-B14F-4D97-AF65-F5344CB8AC3E}">
        <p14:creationId xmlns:p14="http://schemas.microsoft.com/office/powerpoint/2010/main" val="3800901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422400" y="-119380"/>
            <a:ext cx="11509081" cy="6977381"/>
          </a:xfrm>
          <a:prstGeom prst="rect">
            <a:avLst/>
          </a:prstGeom>
        </p:spPr>
      </p:pic>
      <p:sp>
        <p:nvSpPr>
          <p:cNvPr id="10" name="Title 1"/>
          <p:cNvSpPr txBox="1">
            <a:spLocks/>
          </p:cNvSpPr>
          <p:nvPr/>
        </p:nvSpPr>
        <p:spPr>
          <a:xfrm>
            <a:off x="0" y="4761"/>
            <a:ext cx="9144000" cy="5794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a:latin typeface="Arial"/>
                <a:cs typeface="Arial"/>
              </a:rPr>
              <a:t>2.4.A1 </a:t>
            </a:r>
            <a:r>
              <a:rPr lang="en-US" sz="1600" dirty="0" err="1">
                <a:latin typeface="Arial"/>
                <a:cs typeface="Arial"/>
              </a:rPr>
              <a:t>Rubisco</a:t>
            </a:r>
            <a:r>
              <a:rPr lang="en-US" sz="1600" dirty="0">
                <a:latin typeface="Arial"/>
                <a:cs typeface="Arial"/>
              </a:rPr>
              <a:t>, insulin, </a:t>
            </a:r>
            <a:r>
              <a:rPr lang="en-US" sz="1600" dirty="0" err="1">
                <a:latin typeface="Arial"/>
                <a:cs typeface="Arial"/>
              </a:rPr>
              <a:t>immunoglobulins</a:t>
            </a:r>
            <a:r>
              <a:rPr lang="en-US" sz="1600" dirty="0">
                <a:latin typeface="Arial"/>
                <a:cs typeface="Arial"/>
              </a:rPr>
              <a:t>, rhodopsin, collagen and spider silk as examples of the range of protein functions.</a:t>
            </a:r>
          </a:p>
        </p:txBody>
      </p:sp>
      <p:sp>
        <p:nvSpPr>
          <p:cNvPr id="2" name="Rectangle 1"/>
          <p:cNvSpPr/>
          <p:nvPr/>
        </p:nvSpPr>
        <p:spPr>
          <a:xfrm>
            <a:off x="4368800" y="935809"/>
            <a:ext cx="4686300" cy="1815882"/>
          </a:xfrm>
          <a:prstGeom prst="rect">
            <a:avLst/>
          </a:prstGeom>
          <a:solidFill>
            <a:srgbClr val="E6B9B8"/>
          </a:solidFill>
        </p:spPr>
        <p:txBody>
          <a:bodyPr wrap="square" rtlCol="0">
            <a:spAutoFit/>
          </a:bodyPr>
          <a:lstStyle/>
          <a:p>
            <a:pPr marL="285750" indent="-285750">
              <a:buFont typeface="Arial"/>
              <a:buChar char="•"/>
            </a:pPr>
            <a:r>
              <a:rPr lang="en-US" sz="1600" dirty="0" smtClean="0"/>
              <a:t>A hormone – signals many </a:t>
            </a:r>
            <a:r>
              <a:rPr lang="en-US" sz="1600" dirty="0"/>
              <a:t>cells </a:t>
            </a:r>
            <a:r>
              <a:rPr lang="en-US" sz="1600" dirty="0" smtClean="0"/>
              <a:t>(e.g. liver cells) to </a:t>
            </a:r>
            <a:r>
              <a:rPr lang="en-US" sz="1600" dirty="0"/>
              <a:t>absorb glucose and help reduce the glucose concentration of the </a:t>
            </a:r>
            <a:r>
              <a:rPr lang="en-US" sz="1600" dirty="0" smtClean="0"/>
              <a:t>blood.</a:t>
            </a:r>
          </a:p>
          <a:p>
            <a:pPr marL="285750" indent="-285750">
              <a:buFont typeface="Arial"/>
              <a:buChar char="•"/>
            </a:pPr>
            <a:r>
              <a:rPr lang="en-US" sz="1600" dirty="0" smtClean="0"/>
              <a:t>Affected cells have receptor (proteins) on their surface to which insulin can (reversibly) bind to.</a:t>
            </a:r>
          </a:p>
          <a:p>
            <a:pPr marL="285750" indent="-285750">
              <a:buFont typeface="Arial"/>
              <a:buChar char="•"/>
            </a:pPr>
            <a:r>
              <a:rPr lang="en-US" sz="1600" dirty="0" smtClean="0"/>
              <a:t>Secreted </a:t>
            </a:r>
            <a:r>
              <a:rPr lang="en-US" sz="1600" dirty="0"/>
              <a:t>by β cells in the pancreas and </a:t>
            </a:r>
            <a:r>
              <a:rPr lang="en-US" sz="1600" dirty="0" smtClean="0"/>
              <a:t>transported </a:t>
            </a:r>
            <a:r>
              <a:rPr lang="en-US" sz="1600" dirty="0"/>
              <a:t>by the blood</a:t>
            </a:r>
            <a:r>
              <a:rPr lang="en-US" sz="1600" dirty="0" smtClean="0"/>
              <a:t>.</a:t>
            </a:r>
            <a:endParaRPr lang="en-US" sz="1600" dirty="0"/>
          </a:p>
        </p:txBody>
      </p:sp>
      <p:pic>
        <p:nvPicPr>
          <p:cNvPr id="14" name="Picture 13" descr="insulinhexame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1781175"/>
            <a:ext cx="2565400" cy="1950497"/>
          </a:xfrm>
          <a:prstGeom prst="rect">
            <a:avLst/>
          </a:prstGeom>
        </p:spPr>
      </p:pic>
      <p:sp>
        <p:nvSpPr>
          <p:cNvPr id="15" name="Rectangle 14"/>
          <p:cNvSpPr/>
          <p:nvPr/>
        </p:nvSpPr>
        <p:spPr>
          <a:xfrm>
            <a:off x="4572000" y="6611779"/>
            <a:ext cx="4572000" cy="246221"/>
          </a:xfrm>
          <a:prstGeom prst="rect">
            <a:avLst/>
          </a:prstGeom>
        </p:spPr>
        <p:txBody>
          <a:bodyPr>
            <a:spAutoFit/>
          </a:bodyPr>
          <a:lstStyle/>
          <a:p>
            <a:pPr algn="r"/>
            <a:r>
              <a:rPr lang="en-US" sz="1000" dirty="0">
                <a:hlinkClick r:id="rId4"/>
              </a:rPr>
              <a:t>http://</a:t>
            </a:r>
            <a:r>
              <a:rPr lang="en-US" sz="1000" dirty="0" err="1">
                <a:hlinkClick r:id="rId4"/>
              </a:rPr>
              <a:t>www.biotopics.co.uk</a:t>
            </a:r>
            <a:r>
              <a:rPr lang="en-US" sz="1000" dirty="0">
                <a:hlinkClick r:id="rId4"/>
              </a:rPr>
              <a:t>/as/</a:t>
            </a:r>
            <a:r>
              <a:rPr lang="en-US" sz="1000" dirty="0" err="1">
                <a:hlinkClick r:id="rId4"/>
              </a:rPr>
              <a:t>insulinproteinstructure.html</a:t>
            </a:r>
            <a:endParaRPr lang="en-US" sz="1000" dirty="0"/>
          </a:p>
        </p:txBody>
      </p:sp>
      <p:sp>
        <p:nvSpPr>
          <p:cNvPr id="17" name="Rectangle 16"/>
          <p:cNvSpPr/>
          <p:nvPr/>
        </p:nvSpPr>
        <p:spPr>
          <a:xfrm>
            <a:off x="190500" y="5193779"/>
            <a:ext cx="4686300" cy="1077218"/>
          </a:xfrm>
          <a:prstGeom prst="rect">
            <a:avLst/>
          </a:prstGeom>
          <a:solidFill>
            <a:srgbClr val="E6B9B8"/>
          </a:solidFill>
        </p:spPr>
        <p:txBody>
          <a:bodyPr wrap="square" rtlCol="0">
            <a:spAutoFit/>
          </a:bodyPr>
          <a:lstStyle/>
          <a:p>
            <a:r>
              <a:rPr lang="en-US" sz="1600" dirty="0" smtClean="0"/>
              <a:t>The pancreas of type I diabetics don’t produce sufficient insulin therefore they must periodically inject synthetically produced insulin to correct their blood sugar concentration.</a:t>
            </a:r>
            <a:endParaRPr lang="en-US" sz="1600" dirty="0"/>
          </a:p>
        </p:txBody>
      </p:sp>
      <p:sp>
        <p:nvSpPr>
          <p:cNvPr id="3" name="TextBox 2"/>
          <p:cNvSpPr txBox="1"/>
          <p:nvPr/>
        </p:nvSpPr>
        <p:spPr>
          <a:xfrm>
            <a:off x="0" y="958997"/>
            <a:ext cx="1587500" cy="707886"/>
          </a:xfrm>
          <a:prstGeom prst="rect">
            <a:avLst/>
          </a:prstGeom>
          <a:solidFill>
            <a:schemeClr val="accent2">
              <a:lumMod val="40000"/>
              <a:lumOff val="60000"/>
            </a:schemeClr>
          </a:solidFill>
        </p:spPr>
        <p:txBody>
          <a:bodyPr wrap="square" rtlCol="0">
            <a:spAutoFit/>
          </a:bodyPr>
          <a:lstStyle/>
          <a:p>
            <a:r>
              <a:rPr lang="en-US" sz="4000" dirty="0" smtClean="0"/>
              <a:t>Insulin</a:t>
            </a:r>
          </a:p>
        </p:txBody>
      </p:sp>
      <p:sp>
        <p:nvSpPr>
          <p:cNvPr id="16" name="Rectangle 15"/>
          <p:cNvSpPr/>
          <p:nvPr/>
        </p:nvSpPr>
        <p:spPr>
          <a:xfrm>
            <a:off x="4483100" y="6365558"/>
            <a:ext cx="4572000" cy="246221"/>
          </a:xfrm>
          <a:prstGeom prst="rect">
            <a:avLst/>
          </a:prstGeom>
        </p:spPr>
        <p:txBody>
          <a:bodyPr>
            <a:spAutoFit/>
          </a:bodyPr>
          <a:lstStyle/>
          <a:p>
            <a:pPr algn="r"/>
            <a:r>
              <a:rPr lang="en-US" sz="1000" dirty="0">
                <a:hlinkClick r:id="rId5"/>
              </a:rPr>
              <a:t>https://</a:t>
            </a:r>
            <a:r>
              <a:rPr lang="en-US" sz="1000" dirty="0" err="1">
                <a:hlinkClick r:id="rId5"/>
              </a:rPr>
              <a:t>en.wikipedia.org</a:t>
            </a:r>
            <a:r>
              <a:rPr lang="en-US" sz="1000" dirty="0">
                <a:hlinkClick r:id="rId5"/>
              </a:rPr>
              <a:t>/wiki/File:Inzul%C3%ADn.jpg</a:t>
            </a:r>
            <a:endParaRPr lang="en-US" sz="1000" dirty="0"/>
          </a:p>
        </p:txBody>
      </p:sp>
      <p:pic>
        <p:nvPicPr>
          <p:cNvPr id="19" name="Picture 18" descr="Screen Shot 2014-07-04 at 13.02.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48797"/>
            <a:ext cx="993625" cy="429065"/>
          </a:xfrm>
          <a:prstGeom prst="rect">
            <a:avLst/>
          </a:prstGeom>
        </p:spPr>
      </p:pic>
      <p:pic>
        <p:nvPicPr>
          <p:cNvPr id="20" name="Picture 19" descr="Screen Shot 2014-07-04 at 13.02.1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626" y="6448797"/>
            <a:ext cx="1239520" cy="429065"/>
          </a:xfrm>
          <a:prstGeom prst="rect">
            <a:avLst/>
          </a:prstGeom>
        </p:spPr>
      </p:pic>
    </p:spTree>
    <p:extLst>
      <p:ext uri="{BB962C8B-B14F-4D97-AF65-F5344CB8AC3E}">
        <p14:creationId xmlns:p14="http://schemas.microsoft.com/office/powerpoint/2010/main" val="213501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5794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a:latin typeface="Arial"/>
                <a:cs typeface="Arial"/>
              </a:rPr>
              <a:t>2.4.A1 </a:t>
            </a:r>
            <a:r>
              <a:rPr lang="en-US" sz="1600" dirty="0" err="1">
                <a:latin typeface="Arial"/>
                <a:cs typeface="Arial"/>
              </a:rPr>
              <a:t>Rubisco</a:t>
            </a:r>
            <a:r>
              <a:rPr lang="en-US" sz="1600" dirty="0">
                <a:latin typeface="Arial"/>
                <a:cs typeface="Arial"/>
              </a:rPr>
              <a:t>, insulin, </a:t>
            </a:r>
            <a:r>
              <a:rPr lang="en-US" sz="1600" dirty="0" err="1">
                <a:latin typeface="Arial"/>
                <a:cs typeface="Arial"/>
              </a:rPr>
              <a:t>immunoglobulins</a:t>
            </a:r>
            <a:r>
              <a:rPr lang="en-US" sz="1600" dirty="0">
                <a:latin typeface="Arial"/>
                <a:cs typeface="Arial"/>
              </a:rPr>
              <a:t>, rhodopsin, collagen and spider silk as examples of the range of protein functions.</a:t>
            </a:r>
          </a:p>
        </p:txBody>
      </p:sp>
      <p:sp>
        <p:nvSpPr>
          <p:cNvPr id="3" name="TextBox 2"/>
          <p:cNvSpPr txBox="1"/>
          <p:nvPr/>
        </p:nvSpPr>
        <p:spPr>
          <a:xfrm>
            <a:off x="0" y="958997"/>
            <a:ext cx="4064000" cy="707886"/>
          </a:xfrm>
          <a:prstGeom prst="rect">
            <a:avLst/>
          </a:prstGeom>
          <a:solidFill>
            <a:srgbClr val="FFFF66"/>
          </a:solidFill>
        </p:spPr>
        <p:txBody>
          <a:bodyPr wrap="square" rtlCol="0">
            <a:spAutoFit/>
          </a:bodyPr>
          <a:lstStyle/>
          <a:p>
            <a:r>
              <a:rPr lang="en-US" sz="4000" dirty="0" err="1">
                <a:latin typeface="Arial"/>
                <a:cs typeface="Arial"/>
              </a:rPr>
              <a:t>immunoglobulins</a:t>
            </a:r>
            <a:endParaRPr lang="en-US" sz="4000" dirty="0" smtClean="0"/>
          </a:p>
        </p:txBody>
      </p:sp>
      <p:pic>
        <p:nvPicPr>
          <p:cNvPr id="4" name="Picture 3"/>
          <p:cNvPicPr>
            <a:picLocks noChangeAspect="1"/>
          </p:cNvPicPr>
          <p:nvPr/>
        </p:nvPicPr>
        <p:blipFill>
          <a:blip r:embed="rId2"/>
          <a:stretch>
            <a:fillRect/>
          </a:stretch>
        </p:blipFill>
        <p:spPr>
          <a:xfrm>
            <a:off x="304801" y="1930400"/>
            <a:ext cx="2697804" cy="1981200"/>
          </a:xfrm>
          <a:prstGeom prst="rect">
            <a:avLst/>
          </a:prstGeom>
        </p:spPr>
      </p:pic>
      <p:sp>
        <p:nvSpPr>
          <p:cNvPr id="5" name="Rectangle 4"/>
          <p:cNvSpPr/>
          <p:nvPr/>
        </p:nvSpPr>
        <p:spPr>
          <a:xfrm>
            <a:off x="2514600" y="6611779"/>
            <a:ext cx="6629400" cy="246221"/>
          </a:xfrm>
          <a:prstGeom prst="rect">
            <a:avLst/>
          </a:prstGeom>
        </p:spPr>
        <p:txBody>
          <a:bodyPr wrap="square">
            <a:spAutoFit/>
          </a:bodyPr>
          <a:lstStyle/>
          <a:p>
            <a:pPr algn="r"/>
            <a:r>
              <a:rPr lang="en-US" sz="1000" dirty="0">
                <a:hlinkClick r:id="rId3"/>
              </a:rPr>
              <a:t>https://</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/commons/thumb/a/a9/Antibody_IgG2.png/320px-Antibody_IgG2.png</a:t>
            </a:r>
            <a:endParaRPr lang="en-US" sz="1000" dirty="0"/>
          </a:p>
        </p:txBody>
      </p:sp>
      <p:pic>
        <p:nvPicPr>
          <p:cNvPr id="6" name="Picture 5"/>
          <p:cNvPicPr>
            <a:picLocks noChangeAspect="1"/>
          </p:cNvPicPr>
          <p:nvPr/>
        </p:nvPicPr>
        <p:blipFill>
          <a:blip r:embed="rId4"/>
          <a:stretch>
            <a:fillRect/>
          </a:stretch>
        </p:blipFill>
        <p:spPr>
          <a:xfrm>
            <a:off x="5913173" y="584200"/>
            <a:ext cx="3139546" cy="4432300"/>
          </a:xfrm>
          <a:prstGeom prst="rect">
            <a:avLst/>
          </a:prstGeom>
        </p:spPr>
      </p:pic>
      <p:sp>
        <p:nvSpPr>
          <p:cNvPr id="2" name="Rectangle 1"/>
          <p:cNvSpPr/>
          <p:nvPr/>
        </p:nvSpPr>
        <p:spPr>
          <a:xfrm>
            <a:off x="406400" y="4515655"/>
            <a:ext cx="6414445" cy="1815882"/>
          </a:xfrm>
          <a:prstGeom prst="rect">
            <a:avLst/>
          </a:prstGeom>
          <a:solidFill>
            <a:srgbClr val="FFFF66"/>
          </a:solidFill>
        </p:spPr>
        <p:txBody>
          <a:bodyPr wrap="square" rtlCol="0">
            <a:spAutoFit/>
          </a:bodyPr>
          <a:lstStyle/>
          <a:p>
            <a:pPr marL="285750" indent="-285750">
              <a:buFont typeface="Arial"/>
              <a:buChar char="•"/>
            </a:pPr>
            <a:r>
              <a:rPr lang="en-US" sz="1600" dirty="0" smtClean="0"/>
              <a:t>Also </a:t>
            </a:r>
            <a:r>
              <a:rPr lang="en-US" sz="1600" dirty="0"/>
              <a:t>known as </a:t>
            </a:r>
            <a:r>
              <a:rPr lang="en-US" sz="1600" dirty="0" smtClean="0"/>
              <a:t>antibodies.</a:t>
            </a:r>
          </a:p>
          <a:p>
            <a:pPr marL="285750" indent="-285750">
              <a:buFont typeface="Arial"/>
              <a:buChar char="•"/>
            </a:pPr>
            <a:r>
              <a:rPr lang="en-US" sz="1600" dirty="0" smtClean="0"/>
              <a:t>Two antigen (a molecule on the pathogen which provokes an immune response) binding sites - one on each ‘arm’</a:t>
            </a:r>
          </a:p>
          <a:p>
            <a:pPr marL="285750" indent="-285750">
              <a:buFont typeface="Arial"/>
              <a:buChar char="•"/>
            </a:pPr>
            <a:r>
              <a:rPr lang="en-US" sz="1600" dirty="0" smtClean="0"/>
              <a:t>Binding sites vary greatly between </a:t>
            </a:r>
            <a:r>
              <a:rPr lang="en-US" sz="1600" dirty="0" err="1" smtClean="0"/>
              <a:t>immunoglobulins</a:t>
            </a:r>
            <a:r>
              <a:rPr lang="en-US" sz="1600" dirty="0" smtClean="0"/>
              <a:t> (</a:t>
            </a:r>
            <a:r>
              <a:rPr lang="en-US" sz="1600" dirty="0" err="1" smtClean="0"/>
              <a:t>hypervariable</a:t>
            </a:r>
            <a:r>
              <a:rPr lang="en-US" sz="1600" dirty="0" smtClean="0"/>
              <a:t>) to enable them to respond a huge range of pathogens.</a:t>
            </a:r>
          </a:p>
          <a:p>
            <a:pPr marL="285750" indent="-285750">
              <a:buFont typeface="Arial"/>
              <a:buChar char="•"/>
            </a:pPr>
            <a:r>
              <a:rPr lang="en-US" sz="1600" dirty="0" smtClean="0"/>
              <a:t>Other </a:t>
            </a:r>
            <a:r>
              <a:rPr lang="en-US" sz="1600" dirty="0"/>
              <a:t>parts of the immunoglobulin </a:t>
            </a:r>
            <a:r>
              <a:rPr lang="en-US" sz="1600" dirty="0" smtClean="0"/>
              <a:t>molecule cause </a:t>
            </a:r>
            <a:r>
              <a:rPr lang="en-US" sz="1600" dirty="0"/>
              <a:t>a </a:t>
            </a:r>
            <a:r>
              <a:rPr lang="en-US" sz="1600" dirty="0" smtClean="0"/>
              <a:t>response, e.g. </a:t>
            </a:r>
            <a:r>
              <a:rPr lang="en-US" sz="1600" dirty="0"/>
              <a:t>acting as a marker to </a:t>
            </a:r>
            <a:r>
              <a:rPr lang="en-US" sz="1600" dirty="0" smtClean="0"/>
              <a:t>phagocytes (which engulf </a:t>
            </a:r>
            <a:r>
              <a:rPr lang="en-US" sz="1600" dirty="0"/>
              <a:t>the </a:t>
            </a:r>
            <a:r>
              <a:rPr lang="en-US" sz="1600" dirty="0" smtClean="0"/>
              <a:t>pathogen)</a:t>
            </a:r>
          </a:p>
        </p:txBody>
      </p:sp>
      <p:pic>
        <p:nvPicPr>
          <p:cNvPr id="18" name="Picture 17" descr="Screen Shot 2014-07-04 at 13.02.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48797"/>
            <a:ext cx="993625" cy="429065"/>
          </a:xfrm>
          <a:prstGeom prst="rect">
            <a:avLst/>
          </a:prstGeom>
        </p:spPr>
      </p:pic>
      <p:pic>
        <p:nvPicPr>
          <p:cNvPr id="19" name="Picture 18" descr="Screen Shot 2014-07-04 at 13.02.1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626" y="6448797"/>
            <a:ext cx="1239520" cy="429065"/>
          </a:xfrm>
          <a:prstGeom prst="rect">
            <a:avLst/>
          </a:prstGeom>
        </p:spPr>
      </p:pic>
    </p:spTree>
    <p:extLst>
      <p:ext uri="{BB962C8B-B14F-4D97-AF65-F5344CB8AC3E}">
        <p14:creationId xmlns:p14="http://schemas.microsoft.com/office/powerpoint/2010/main" val="3983830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714500" y="571500"/>
            <a:ext cx="6286500" cy="6286500"/>
          </a:xfrm>
          <a:prstGeom prst="rect">
            <a:avLst/>
          </a:prstGeom>
        </p:spPr>
      </p:pic>
      <p:sp>
        <p:nvSpPr>
          <p:cNvPr id="10" name="Title 1"/>
          <p:cNvSpPr txBox="1">
            <a:spLocks/>
          </p:cNvSpPr>
          <p:nvPr/>
        </p:nvSpPr>
        <p:spPr>
          <a:xfrm>
            <a:off x="0" y="4761"/>
            <a:ext cx="9144000" cy="5794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a:latin typeface="Arial"/>
                <a:cs typeface="Arial"/>
              </a:rPr>
              <a:t>2.4.A1 </a:t>
            </a:r>
            <a:r>
              <a:rPr lang="en-US" sz="1600" dirty="0" err="1">
                <a:latin typeface="Arial"/>
                <a:cs typeface="Arial"/>
              </a:rPr>
              <a:t>Rubisco</a:t>
            </a:r>
            <a:r>
              <a:rPr lang="en-US" sz="1600" dirty="0">
                <a:latin typeface="Arial"/>
                <a:cs typeface="Arial"/>
              </a:rPr>
              <a:t>, insulin, </a:t>
            </a:r>
            <a:r>
              <a:rPr lang="en-US" sz="1600" dirty="0" err="1">
                <a:latin typeface="Arial"/>
                <a:cs typeface="Arial"/>
              </a:rPr>
              <a:t>immunoglobulins</a:t>
            </a:r>
            <a:r>
              <a:rPr lang="en-US" sz="1600" dirty="0">
                <a:latin typeface="Arial"/>
                <a:cs typeface="Arial"/>
              </a:rPr>
              <a:t>, rhodopsin, collagen and spider silk as examples of the range of protein functions.</a:t>
            </a:r>
          </a:p>
        </p:txBody>
      </p:sp>
      <p:sp>
        <p:nvSpPr>
          <p:cNvPr id="3" name="TextBox 2"/>
          <p:cNvSpPr txBox="1"/>
          <p:nvPr/>
        </p:nvSpPr>
        <p:spPr>
          <a:xfrm>
            <a:off x="0" y="781197"/>
            <a:ext cx="2603500" cy="707886"/>
          </a:xfrm>
          <a:prstGeom prst="rect">
            <a:avLst/>
          </a:prstGeom>
          <a:solidFill>
            <a:srgbClr val="CC3300"/>
          </a:solidFill>
        </p:spPr>
        <p:txBody>
          <a:bodyPr wrap="square" rtlCol="0">
            <a:spAutoFit/>
          </a:bodyPr>
          <a:lstStyle/>
          <a:p>
            <a:r>
              <a:rPr lang="en-US" sz="4000" dirty="0">
                <a:latin typeface="Arial"/>
                <a:cs typeface="Arial"/>
              </a:rPr>
              <a:t>rhodopsin</a:t>
            </a:r>
            <a:endParaRPr lang="en-US" sz="4000" dirty="0" smtClean="0"/>
          </a:p>
        </p:txBody>
      </p:sp>
      <p:sp>
        <p:nvSpPr>
          <p:cNvPr id="2" name="Rectangle 1"/>
          <p:cNvSpPr/>
          <p:nvPr/>
        </p:nvSpPr>
        <p:spPr>
          <a:xfrm>
            <a:off x="254000" y="4221590"/>
            <a:ext cx="6414445" cy="2062103"/>
          </a:xfrm>
          <a:prstGeom prst="rect">
            <a:avLst/>
          </a:prstGeom>
          <a:solidFill>
            <a:srgbClr val="CC3300">
              <a:alpha val="91000"/>
            </a:srgbClr>
          </a:solidFill>
        </p:spPr>
        <p:txBody>
          <a:bodyPr wrap="square" rtlCol="0">
            <a:spAutoFit/>
          </a:bodyPr>
          <a:lstStyle/>
          <a:p>
            <a:pPr marL="285750" indent="-285750">
              <a:buFont typeface="Arial"/>
              <a:buChar char="•"/>
            </a:pPr>
            <a:r>
              <a:rPr lang="en-US" sz="1600" dirty="0" smtClean="0"/>
              <a:t>A pigment that absorbs light</a:t>
            </a:r>
          </a:p>
          <a:p>
            <a:pPr marL="285750" indent="-285750">
              <a:buFont typeface="Arial"/>
              <a:buChar char="•"/>
            </a:pPr>
            <a:r>
              <a:rPr lang="en-US" sz="1600" dirty="0" smtClean="0"/>
              <a:t>Membrane </a:t>
            </a:r>
            <a:r>
              <a:rPr lang="en-US" sz="1600" dirty="0"/>
              <a:t>protein of rod cells of the </a:t>
            </a:r>
            <a:r>
              <a:rPr lang="en-US" sz="1600" dirty="0" smtClean="0"/>
              <a:t>retina (light sensitive region at the back of the eye)</a:t>
            </a:r>
          </a:p>
          <a:p>
            <a:pPr marL="285750" indent="-285750">
              <a:buFont typeface="Arial"/>
              <a:buChar char="•"/>
            </a:pPr>
            <a:r>
              <a:rPr lang="en-US" sz="1600" dirty="0" smtClean="0"/>
              <a:t>Rhodopsin consists the </a:t>
            </a:r>
            <a:r>
              <a:rPr lang="en-US" sz="1600" dirty="0" err="1" smtClean="0"/>
              <a:t>opsin</a:t>
            </a:r>
            <a:r>
              <a:rPr lang="en-US" sz="1600" dirty="0" smtClean="0"/>
              <a:t> polypeptide surrounding a retinal prosthetic group</a:t>
            </a:r>
          </a:p>
          <a:p>
            <a:pPr marL="285750" indent="-285750">
              <a:buFont typeface="Arial"/>
              <a:buChar char="•"/>
            </a:pPr>
            <a:r>
              <a:rPr lang="en-US" sz="1600" dirty="0" smtClean="0"/>
              <a:t>retinal </a:t>
            </a:r>
            <a:r>
              <a:rPr lang="en-US" sz="1600" dirty="0"/>
              <a:t>molecule absorbs a single photon of </a:t>
            </a:r>
            <a:r>
              <a:rPr lang="en-US" sz="1600" dirty="0" smtClean="0"/>
              <a:t>light -&gt; changes shape -&gt; change </a:t>
            </a:r>
            <a:r>
              <a:rPr lang="en-US" sz="1600" dirty="0"/>
              <a:t>to the </a:t>
            </a:r>
            <a:r>
              <a:rPr lang="en-US" sz="1600" dirty="0" err="1" smtClean="0"/>
              <a:t>opsin</a:t>
            </a:r>
            <a:r>
              <a:rPr lang="en-US" sz="1600" dirty="0" smtClean="0"/>
              <a:t> -&gt; the </a:t>
            </a:r>
            <a:r>
              <a:rPr lang="en-US" sz="1600" dirty="0"/>
              <a:t>rod cell </a:t>
            </a:r>
            <a:r>
              <a:rPr lang="en-US" sz="1600" dirty="0" smtClean="0"/>
              <a:t>sends </a:t>
            </a:r>
            <a:r>
              <a:rPr lang="en-US" sz="1600" dirty="0"/>
              <a:t>a nerve impulse to the </a:t>
            </a:r>
            <a:r>
              <a:rPr lang="en-US" sz="1600" dirty="0" smtClean="0"/>
              <a:t>brain </a:t>
            </a:r>
          </a:p>
          <a:p>
            <a:pPr marL="285750" indent="-285750">
              <a:buFont typeface="Arial"/>
              <a:buChar char="•"/>
            </a:pPr>
            <a:r>
              <a:rPr lang="en-US" sz="1600" dirty="0" smtClean="0"/>
              <a:t>Even </a:t>
            </a:r>
            <a:r>
              <a:rPr lang="en-US" sz="1600" dirty="0"/>
              <a:t>very low light intensities can be detected</a:t>
            </a:r>
            <a:r>
              <a:rPr lang="en-US" sz="1600" dirty="0" smtClean="0"/>
              <a:t>.</a:t>
            </a:r>
          </a:p>
        </p:txBody>
      </p:sp>
      <p:pic>
        <p:nvPicPr>
          <p:cNvPr id="13" name="Picture 12"/>
          <p:cNvPicPr>
            <a:picLocks noChangeAspect="1"/>
          </p:cNvPicPr>
          <p:nvPr/>
        </p:nvPicPr>
        <p:blipFill>
          <a:blip r:embed="rId3"/>
          <a:stretch>
            <a:fillRect/>
          </a:stretch>
        </p:blipFill>
        <p:spPr>
          <a:xfrm>
            <a:off x="6820845" y="781197"/>
            <a:ext cx="2138363" cy="2857500"/>
          </a:xfrm>
          <a:prstGeom prst="rect">
            <a:avLst/>
          </a:prstGeom>
        </p:spPr>
      </p:pic>
      <p:sp>
        <p:nvSpPr>
          <p:cNvPr id="15" name="Rectangle 14"/>
          <p:cNvSpPr/>
          <p:nvPr/>
        </p:nvSpPr>
        <p:spPr>
          <a:xfrm>
            <a:off x="3162300" y="6611779"/>
            <a:ext cx="5981700" cy="246221"/>
          </a:xfrm>
          <a:prstGeom prst="rect">
            <a:avLst/>
          </a:prstGeom>
        </p:spPr>
        <p:txBody>
          <a:bodyPr wrap="square">
            <a:spAutoFit/>
          </a:bodyPr>
          <a:lstStyle/>
          <a:p>
            <a:pPr algn="r"/>
            <a:r>
              <a:rPr lang="en-US" sz="1000" dirty="0">
                <a:hlinkClick r:id="rId4"/>
              </a:rPr>
              <a:t>https://</a:t>
            </a:r>
            <a:r>
              <a:rPr lang="en-US" sz="1000" dirty="0" err="1">
                <a:hlinkClick r:id="rId4"/>
              </a:rPr>
              <a:t>en.wikipedia.org</a:t>
            </a:r>
            <a:r>
              <a:rPr lang="en-US" sz="1000" dirty="0">
                <a:hlinkClick r:id="rId4"/>
              </a:rPr>
              <a:t>/wiki/</a:t>
            </a:r>
            <a:r>
              <a:rPr lang="en-US" sz="1000" dirty="0" err="1">
                <a:hlinkClick r:id="rId4"/>
              </a:rPr>
              <a:t>Retina#mediaviewer</a:t>
            </a:r>
            <a:r>
              <a:rPr lang="en-US" sz="1000" dirty="0">
                <a:hlinkClick r:id="rId4"/>
              </a:rPr>
              <a:t>/</a:t>
            </a:r>
            <a:r>
              <a:rPr lang="en-US" sz="1000" dirty="0" err="1">
                <a:hlinkClick r:id="rId4"/>
              </a:rPr>
              <a:t>File:Fundus_photograph_of_normal_left_eye.jpg</a:t>
            </a:r>
            <a:endParaRPr lang="en-US" sz="1000" dirty="0"/>
          </a:p>
        </p:txBody>
      </p:sp>
      <p:sp>
        <p:nvSpPr>
          <p:cNvPr id="16" name="Rectangle 15"/>
          <p:cNvSpPr/>
          <p:nvPr/>
        </p:nvSpPr>
        <p:spPr>
          <a:xfrm>
            <a:off x="4572000" y="6423393"/>
            <a:ext cx="4572000" cy="246221"/>
          </a:xfrm>
          <a:prstGeom prst="rect">
            <a:avLst/>
          </a:prstGeom>
        </p:spPr>
        <p:txBody>
          <a:bodyPr>
            <a:spAutoFit/>
          </a:bodyPr>
          <a:lstStyle/>
          <a:p>
            <a:pPr algn="r"/>
            <a:r>
              <a:rPr lang="en-US" sz="1000" dirty="0">
                <a:hlinkClick r:id="rId5"/>
              </a:rPr>
              <a:t>http://</a:t>
            </a:r>
            <a:r>
              <a:rPr lang="en-US" sz="1000" dirty="0" err="1">
                <a:hlinkClick r:id="rId5"/>
              </a:rPr>
              <a:t>commons.wikimedia.org</a:t>
            </a:r>
            <a:r>
              <a:rPr lang="en-US" sz="1000" dirty="0">
                <a:hlinkClick r:id="rId5"/>
              </a:rPr>
              <a:t>/wiki/</a:t>
            </a:r>
            <a:r>
              <a:rPr lang="en-US" sz="1000" dirty="0" err="1">
                <a:hlinkClick r:id="rId5"/>
              </a:rPr>
              <a:t>File:Rhodopsin.jpg</a:t>
            </a:r>
            <a:endParaRPr lang="en-US" sz="1000" dirty="0"/>
          </a:p>
        </p:txBody>
      </p:sp>
      <p:pic>
        <p:nvPicPr>
          <p:cNvPr id="17" name="Picture 16" descr="Screen Shot 2014-07-04 at 13.02.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48797"/>
            <a:ext cx="993625" cy="429065"/>
          </a:xfrm>
          <a:prstGeom prst="rect">
            <a:avLst/>
          </a:prstGeom>
        </p:spPr>
      </p:pic>
      <p:pic>
        <p:nvPicPr>
          <p:cNvPr id="18" name="Picture 17" descr="Screen Shot 2014-07-04 at 13.02.1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626" y="6448797"/>
            <a:ext cx="1239520" cy="429065"/>
          </a:xfrm>
          <a:prstGeom prst="rect">
            <a:avLst/>
          </a:prstGeom>
        </p:spPr>
      </p:pic>
    </p:spTree>
    <p:extLst>
      <p:ext uri="{BB962C8B-B14F-4D97-AF65-F5344CB8AC3E}">
        <p14:creationId xmlns:p14="http://schemas.microsoft.com/office/powerpoint/2010/main" val="1821545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9396" y="-13408"/>
            <a:ext cx="13326367" cy="6871408"/>
          </a:xfrm>
          <a:prstGeom prst="rect">
            <a:avLst/>
          </a:prstGeom>
        </p:spPr>
      </p:pic>
      <p:sp>
        <p:nvSpPr>
          <p:cNvPr id="10" name="Title 1"/>
          <p:cNvSpPr txBox="1">
            <a:spLocks/>
          </p:cNvSpPr>
          <p:nvPr/>
        </p:nvSpPr>
        <p:spPr>
          <a:xfrm>
            <a:off x="0" y="4761"/>
            <a:ext cx="9144000" cy="5794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a:latin typeface="Arial"/>
                <a:cs typeface="Arial"/>
              </a:rPr>
              <a:t>2.4.A1 </a:t>
            </a:r>
            <a:r>
              <a:rPr lang="en-US" sz="1600" dirty="0" err="1">
                <a:latin typeface="Arial"/>
                <a:cs typeface="Arial"/>
              </a:rPr>
              <a:t>Rubisco</a:t>
            </a:r>
            <a:r>
              <a:rPr lang="en-US" sz="1600" dirty="0">
                <a:latin typeface="Arial"/>
                <a:cs typeface="Arial"/>
              </a:rPr>
              <a:t>, insulin, </a:t>
            </a:r>
            <a:r>
              <a:rPr lang="en-US" sz="1600" dirty="0" err="1">
                <a:latin typeface="Arial"/>
                <a:cs typeface="Arial"/>
              </a:rPr>
              <a:t>immunoglobulins</a:t>
            </a:r>
            <a:r>
              <a:rPr lang="en-US" sz="1600" dirty="0">
                <a:latin typeface="Arial"/>
                <a:cs typeface="Arial"/>
              </a:rPr>
              <a:t>, rhodopsin, collagen and spider silk as examples of the range of protein functions.</a:t>
            </a:r>
          </a:p>
        </p:txBody>
      </p:sp>
      <p:sp>
        <p:nvSpPr>
          <p:cNvPr id="3" name="TextBox 2"/>
          <p:cNvSpPr txBox="1"/>
          <p:nvPr/>
        </p:nvSpPr>
        <p:spPr>
          <a:xfrm>
            <a:off x="0" y="781197"/>
            <a:ext cx="2154925" cy="707886"/>
          </a:xfrm>
          <a:prstGeom prst="rect">
            <a:avLst/>
          </a:prstGeom>
          <a:solidFill>
            <a:schemeClr val="bg1"/>
          </a:solidFill>
        </p:spPr>
        <p:txBody>
          <a:bodyPr wrap="square" rtlCol="0">
            <a:spAutoFit/>
          </a:bodyPr>
          <a:lstStyle/>
          <a:p>
            <a:r>
              <a:rPr lang="en-US" sz="4000" dirty="0" smtClean="0">
                <a:latin typeface="Arial"/>
                <a:cs typeface="Arial"/>
              </a:rPr>
              <a:t>collagen</a:t>
            </a:r>
            <a:endParaRPr lang="en-US" sz="4000" dirty="0" smtClean="0"/>
          </a:p>
        </p:txBody>
      </p:sp>
      <p:sp>
        <p:nvSpPr>
          <p:cNvPr id="2" name="Rectangle 1"/>
          <p:cNvSpPr/>
          <p:nvPr/>
        </p:nvSpPr>
        <p:spPr>
          <a:xfrm>
            <a:off x="0" y="2364762"/>
            <a:ext cx="4445945" cy="2800766"/>
          </a:xfrm>
          <a:prstGeom prst="rect">
            <a:avLst/>
          </a:prstGeom>
          <a:solidFill>
            <a:srgbClr val="FFFFFF">
              <a:alpha val="74000"/>
            </a:srgbClr>
          </a:solidFill>
        </p:spPr>
        <p:txBody>
          <a:bodyPr wrap="square" rtlCol="0">
            <a:spAutoFit/>
          </a:bodyPr>
          <a:lstStyle/>
          <a:p>
            <a:pPr marL="285750" indent="-285750">
              <a:buFont typeface="Arial"/>
              <a:buChar char="•"/>
            </a:pPr>
            <a:r>
              <a:rPr lang="en-US" sz="1600" dirty="0" smtClean="0"/>
              <a:t>A </a:t>
            </a:r>
            <a:r>
              <a:rPr lang="en-US" sz="1600" dirty="0"/>
              <a:t>number of different </a:t>
            </a:r>
            <a:r>
              <a:rPr lang="en-US" sz="1600" dirty="0" smtClean="0"/>
              <a:t>forms</a:t>
            </a:r>
          </a:p>
          <a:p>
            <a:pPr marL="285750" indent="-285750">
              <a:buFont typeface="Arial"/>
              <a:buChar char="•"/>
            </a:pPr>
            <a:r>
              <a:rPr lang="en-US" sz="1600" dirty="0" smtClean="0"/>
              <a:t>All </a:t>
            </a:r>
            <a:r>
              <a:rPr lang="en-US" sz="1600" dirty="0"/>
              <a:t>are rope-like proteins made of three polypeptides wound </a:t>
            </a:r>
            <a:r>
              <a:rPr lang="en-US" sz="1600" dirty="0" smtClean="0"/>
              <a:t>together.</a:t>
            </a:r>
          </a:p>
          <a:p>
            <a:pPr marL="285750" indent="-285750">
              <a:buFont typeface="Arial"/>
              <a:buChar char="•"/>
            </a:pPr>
            <a:r>
              <a:rPr lang="en-US" sz="1600" dirty="0" smtClean="0"/>
              <a:t>About </a:t>
            </a:r>
            <a:r>
              <a:rPr lang="en-US" sz="1600" dirty="0"/>
              <a:t>a quarter of all protein in the human body is </a:t>
            </a:r>
            <a:r>
              <a:rPr lang="en-US" sz="1600" dirty="0" smtClean="0"/>
              <a:t>collagen</a:t>
            </a:r>
          </a:p>
          <a:p>
            <a:pPr marL="285750" indent="-285750">
              <a:buFont typeface="Arial"/>
              <a:buChar char="•"/>
            </a:pPr>
            <a:r>
              <a:rPr lang="en-US" sz="1600" dirty="0" smtClean="0"/>
              <a:t>Forms </a:t>
            </a:r>
            <a:r>
              <a:rPr lang="en-US" sz="1600" dirty="0"/>
              <a:t>a mesh of </a:t>
            </a:r>
            <a:r>
              <a:rPr lang="en-US" sz="1600" dirty="0" err="1"/>
              <a:t>fibres</a:t>
            </a:r>
            <a:r>
              <a:rPr lang="en-US" sz="1600" dirty="0"/>
              <a:t> in skin and in blood vessel walls that resists </a:t>
            </a:r>
            <a:r>
              <a:rPr lang="en-US" sz="1600" dirty="0" smtClean="0"/>
              <a:t>tearing.</a:t>
            </a:r>
          </a:p>
          <a:p>
            <a:pPr marL="285750" indent="-285750">
              <a:buFont typeface="Arial"/>
              <a:buChar char="•"/>
            </a:pPr>
            <a:r>
              <a:rPr lang="en-US" sz="1600" dirty="0" smtClean="0"/>
              <a:t>Gives strength to </a:t>
            </a:r>
            <a:r>
              <a:rPr lang="en-US" sz="1600" dirty="0" smtClean="0">
                <a:solidFill>
                  <a:srgbClr val="000000"/>
                </a:solidFill>
              </a:rPr>
              <a:t>tendons</a:t>
            </a:r>
            <a:r>
              <a:rPr lang="en-US" sz="1600" dirty="0">
                <a:solidFill>
                  <a:srgbClr val="000000"/>
                </a:solidFill>
              </a:rPr>
              <a:t>, ligaments, skin and blood vessel </a:t>
            </a:r>
            <a:r>
              <a:rPr lang="en-US" sz="1600" dirty="0" smtClean="0">
                <a:solidFill>
                  <a:srgbClr val="000000"/>
                </a:solidFill>
              </a:rPr>
              <a:t>walls.</a:t>
            </a:r>
            <a:endParaRPr lang="en-US" sz="1600" dirty="0"/>
          </a:p>
          <a:p>
            <a:pPr marL="285750" indent="-285750">
              <a:buFont typeface="Arial"/>
              <a:buChar char="•"/>
            </a:pPr>
            <a:r>
              <a:rPr lang="en-US" sz="1600" dirty="0" smtClean="0"/>
              <a:t>Forms </a:t>
            </a:r>
            <a:r>
              <a:rPr lang="en-US" sz="1600" dirty="0"/>
              <a:t>part of </a:t>
            </a:r>
            <a:r>
              <a:rPr lang="en-US" sz="1600" dirty="0" smtClean="0"/>
              <a:t>teeth </a:t>
            </a:r>
            <a:r>
              <a:rPr lang="en-US" sz="1600" dirty="0"/>
              <a:t>and bones, </a:t>
            </a:r>
            <a:r>
              <a:rPr lang="en-US" sz="1600" dirty="0" smtClean="0"/>
              <a:t>helps </a:t>
            </a:r>
            <a:r>
              <a:rPr lang="en-US" sz="1600" dirty="0"/>
              <a:t>to </a:t>
            </a:r>
            <a:r>
              <a:rPr lang="en-US" sz="1600" dirty="0" smtClean="0"/>
              <a:t>prevent </a:t>
            </a:r>
            <a:r>
              <a:rPr lang="en-US" sz="1600" dirty="0"/>
              <a:t>cracks and fractures to bones and </a:t>
            </a:r>
            <a:r>
              <a:rPr lang="en-US" sz="1600" dirty="0" smtClean="0"/>
              <a:t>teeth</a:t>
            </a:r>
            <a:endParaRPr lang="en-US" sz="1600" dirty="0"/>
          </a:p>
        </p:txBody>
      </p:sp>
      <p:pic>
        <p:nvPicPr>
          <p:cNvPr id="9" name="Picture 8"/>
          <p:cNvPicPr>
            <a:picLocks noChangeAspect="1"/>
          </p:cNvPicPr>
          <p:nvPr/>
        </p:nvPicPr>
        <p:blipFill>
          <a:blip r:embed="rId3"/>
          <a:stretch>
            <a:fillRect/>
          </a:stretch>
        </p:blipFill>
        <p:spPr>
          <a:xfrm>
            <a:off x="5003800" y="781197"/>
            <a:ext cx="4140200" cy="4381500"/>
          </a:xfrm>
          <a:prstGeom prst="rect">
            <a:avLst/>
          </a:prstGeom>
        </p:spPr>
      </p:pic>
      <p:sp>
        <p:nvSpPr>
          <p:cNvPr id="11" name="Rectangle 10"/>
          <p:cNvSpPr/>
          <p:nvPr/>
        </p:nvSpPr>
        <p:spPr>
          <a:xfrm>
            <a:off x="2015067" y="6618818"/>
            <a:ext cx="7137400" cy="246221"/>
          </a:xfrm>
          <a:prstGeom prst="rect">
            <a:avLst/>
          </a:prstGeom>
        </p:spPr>
        <p:txBody>
          <a:bodyPr wrap="square">
            <a:spAutoFit/>
          </a:bodyPr>
          <a:lstStyle/>
          <a:p>
            <a:pPr algn="r"/>
            <a:r>
              <a:rPr lang="en-US" sz="1000" dirty="0">
                <a:hlinkClick r:id="rId4"/>
              </a:rPr>
              <a:t>http://</a:t>
            </a:r>
            <a:r>
              <a:rPr lang="en-US" sz="1000" dirty="0" err="1">
                <a:hlinkClick r:id="rId4"/>
              </a:rPr>
              <a:t>chempolymerproject.wikispaces.com</a:t>
            </a:r>
            <a:r>
              <a:rPr lang="en-US" sz="1000" dirty="0">
                <a:hlinkClick r:id="rId4"/>
              </a:rPr>
              <a:t>/file/view/collagen_%28alpha_chain%29.jpg/34235269/collagen_%28alpha_chain%29.jpg</a:t>
            </a:r>
            <a:endParaRPr lang="en-US" sz="1000" dirty="0"/>
          </a:p>
        </p:txBody>
      </p:sp>
      <p:sp>
        <p:nvSpPr>
          <p:cNvPr id="5" name="Rectangle 4"/>
          <p:cNvSpPr/>
          <p:nvPr/>
        </p:nvSpPr>
        <p:spPr>
          <a:xfrm>
            <a:off x="3074856" y="6372597"/>
            <a:ext cx="6069144" cy="246221"/>
          </a:xfrm>
          <a:prstGeom prst="rect">
            <a:avLst/>
          </a:prstGeom>
        </p:spPr>
        <p:txBody>
          <a:bodyPr wrap="square">
            <a:spAutoFit/>
          </a:bodyPr>
          <a:lstStyle/>
          <a:p>
            <a:pPr algn="r"/>
            <a:r>
              <a:rPr lang="en-US" sz="1000" dirty="0">
                <a:hlinkClick r:id="rId5"/>
              </a:rPr>
              <a:t>https://</a:t>
            </a:r>
            <a:r>
              <a:rPr lang="en-US" sz="1000" dirty="0" err="1">
                <a:hlinkClick r:id="rId5"/>
              </a:rPr>
              <a:t>en.wikipedia.org</a:t>
            </a:r>
            <a:r>
              <a:rPr lang="en-US" sz="1000" dirty="0">
                <a:hlinkClick r:id="rId5"/>
              </a:rPr>
              <a:t>/wiki/Tooth_(human)#</a:t>
            </a:r>
            <a:r>
              <a:rPr lang="en-US" sz="1000" dirty="0" err="1">
                <a:hlinkClick r:id="rId5"/>
              </a:rPr>
              <a:t>mediaviewer</a:t>
            </a:r>
            <a:r>
              <a:rPr lang="en-US" sz="1000" dirty="0">
                <a:hlinkClick r:id="rId5"/>
              </a:rPr>
              <a:t>/</a:t>
            </a:r>
            <a:r>
              <a:rPr lang="en-US" sz="1000" dirty="0" err="1">
                <a:hlinkClick r:id="rId5"/>
              </a:rPr>
              <a:t>File:Teeth_by_David_Shankbone.jpg</a:t>
            </a:r>
            <a:endParaRPr lang="en-US" sz="1000" dirty="0"/>
          </a:p>
        </p:txBody>
      </p:sp>
      <p:pic>
        <p:nvPicPr>
          <p:cNvPr id="17" name="Picture 16" descr="Screen Shot 2014-07-04 at 13.02.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48797"/>
            <a:ext cx="993625" cy="429065"/>
          </a:xfrm>
          <a:prstGeom prst="rect">
            <a:avLst/>
          </a:prstGeom>
        </p:spPr>
      </p:pic>
      <p:pic>
        <p:nvPicPr>
          <p:cNvPr id="18" name="Picture 17" descr="Screen Shot 2014-07-04 at 13.02.1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626" y="6448797"/>
            <a:ext cx="1239520" cy="429065"/>
          </a:xfrm>
          <a:prstGeom prst="rect">
            <a:avLst/>
          </a:prstGeom>
        </p:spPr>
      </p:pic>
    </p:spTree>
    <p:extLst>
      <p:ext uri="{BB962C8B-B14F-4D97-AF65-F5344CB8AC3E}">
        <p14:creationId xmlns:p14="http://schemas.microsoft.com/office/powerpoint/2010/main" val="1753345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4761"/>
            <a:ext cx="9144000" cy="6858000"/>
          </a:xfrm>
          <a:prstGeom prst="rect">
            <a:avLst/>
          </a:prstGeom>
        </p:spPr>
      </p:pic>
      <p:sp>
        <p:nvSpPr>
          <p:cNvPr id="10" name="Title 1"/>
          <p:cNvSpPr txBox="1">
            <a:spLocks/>
          </p:cNvSpPr>
          <p:nvPr/>
        </p:nvSpPr>
        <p:spPr>
          <a:xfrm>
            <a:off x="0" y="4761"/>
            <a:ext cx="9144000" cy="57943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a:latin typeface="Arial"/>
                <a:cs typeface="Arial"/>
              </a:rPr>
              <a:t>2.4.A1 </a:t>
            </a:r>
            <a:r>
              <a:rPr lang="en-US" sz="1600" dirty="0" err="1">
                <a:latin typeface="Arial"/>
                <a:cs typeface="Arial"/>
              </a:rPr>
              <a:t>Rubisco</a:t>
            </a:r>
            <a:r>
              <a:rPr lang="en-US" sz="1600" dirty="0">
                <a:latin typeface="Arial"/>
                <a:cs typeface="Arial"/>
              </a:rPr>
              <a:t>, insulin, </a:t>
            </a:r>
            <a:r>
              <a:rPr lang="en-US" sz="1600" dirty="0" err="1">
                <a:latin typeface="Arial"/>
                <a:cs typeface="Arial"/>
              </a:rPr>
              <a:t>immunoglobulins</a:t>
            </a:r>
            <a:r>
              <a:rPr lang="en-US" sz="1600" dirty="0">
                <a:latin typeface="Arial"/>
                <a:cs typeface="Arial"/>
              </a:rPr>
              <a:t>, rhodopsin, collagen and spider silk as examples of the range of protein functions.</a:t>
            </a:r>
          </a:p>
        </p:txBody>
      </p:sp>
      <p:sp>
        <p:nvSpPr>
          <p:cNvPr id="3" name="TextBox 2"/>
          <p:cNvSpPr txBox="1"/>
          <p:nvPr/>
        </p:nvSpPr>
        <p:spPr>
          <a:xfrm>
            <a:off x="0" y="781197"/>
            <a:ext cx="2635935" cy="707886"/>
          </a:xfrm>
          <a:prstGeom prst="rect">
            <a:avLst/>
          </a:prstGeom>
          <a:solidFill>
            <a:schemeClr val="bg1"/>
          </a:solidFill>
        </p:spPr>
        <p:txBody>
          <a:bodyPr wrap="square" rtlCol="0">
            <a:spAutoFit/>
          </a:bodyPr>
          <a:lstStyle/>
          <a:p>
            <a:r>
              <a:rPr lang="en-US" sz="4000" dirty="0">
                <a:latin typeface="Arial"/>
                <a:cs typeface="Arial"/>
              </a:rPr>
              <a:t>s</a:t>
            </a:r>
            <a:r>
              <a:rPr lang="en-US" sz="4000" dirty="0" smtClean="0">
                <a:latin typeface="Arial"/>
                <a:cs typeface="Arial"/>
              </a:rPr>
              <a:t>pider silk</a:t>
            </a:r>
            <a:endParaRPr lang="en-US" sz="4000" dirty="0" smtClean="0"/>
          </a:p>
        </p:txBody>
      </p:sp>
      <p:sp>
        <p:nvSpPr>
          <p:cNvPr id="2" name="Rectangle 1"/>
          <p:cNvSpPr/>
          <p:nvPr/>
        </p:nvSpPr>
        <p:spPr>
          <a:xfrm>
            <a:off x="4445945" y="781197"/>
            <a:ext cx="4445945" cy="2554545"/>
          </a:xfrm>
          <a:prstGeom prst="rect">
            <a:avLst/>
          </a:prstGeom>
          <a:solidFill>
            <a:srgbClr val="FFFFFF">
              <a:alpha val="74000"/>
            </a:srgbClr>
          </a:solidFill>
        </p:spPr>
        <p:txBody>
          <a:bodyPr wrap="square" rtlCol="0">
            <a:spAutoFit/>
          </a:bodyPr>
          <a:lstStyle/>
          <a:p>
            <a:pPr marL="285750" indent="-285750">
              <a:buFont typeface="Arial"/>
              <a:buChar char="•"/>
            </a:pPr>
            <a:r>
              <a:rPr lang="en-US" sz="1600" dirty="0"/>
              <a:t>Different types of silk with different </a:t>
            </a:r>
            <a:r>
              <a:rPr lang="en-US" sz="1600" dirty="0" smtClean="0"/>
              <a:t>functions</a:t>
            </a:r>
          </a:p>
          <a:p>
            <a:pPr marL="285750" indent="-285750">
              <a:buFont typeface="Arial"/>
              <a:buChar char="•"/>
            </a:pPr>
            <a:r>
              <a:rPr lang="en-US" sz="1600" dirty="0" smtClean="0"/>
              <a:t>Dragline </a:t>
            </a:r>
            <a:r>
              <a:rPr lang="en-US" sz="1600" dirty="0"/>
              <a:t>silk is stronger than steel and tougher than </a:t>
            </a:r>
            <a:r>
              <a:rPr lang="en-US" sz="1600" dirty="0" smtClean="0"/>
              <a:t>Kevlar</a:t>
            </a:r>
          </a:p>
          <a:p>
            <a:pPr marL="285750" indent="-285750">
              <a:buFont typeface="Arial"/>
              <a:buChar char="•"/>
            </a:pPr>
            <a:r>
              <a:rPr lang="en-US" sz="1600" dirty="0" smtClean="0"/>
              <a:t>When </a:t>
            </a:r>
            <a:r>
              <a:rPr lang="en-US" sz="1600" dirty="0"/>
              <a:t>first made it contains regions where the polypeptide forms parallel </a:t>
            </a:r>
            <a:r>
              <a:rPr lang="en-US" sz="1600" dirty="0" smtClean="0"/>
              <a:t>arrays (bottom)</a:t>
            </a:r>
          </a:p>
          <a:p>
            <a:pPr marL="285750" indent="-285750">
              <a:buFont typeface="Arial"/>
              <a:buChar char="•"/>
            </a:pPr>
            <a:r>
              <a:rPr lang="en-US" sz="1600" dirty="0"/>
              <a:t>S</a:t>
            </a:r>
            <a:r>
              <a:rPr lang="en-US" sz="1600" dirty="0" smtClean="0"/>
              <a:t>ome </a:t>
            </a:r>
            <a:r>
              <a:rPr lang="en-US" sz="1600" dirty="0"/>
              <a:t>regions seem like a disordered </a:t>
            </a:r>
            <a:r>
              <a:rPr lang="en-US" sz="1600" dirty="0" smtClean="0"/>
              <a:t>tangle (middle)</a:t>
            </a:r>
          </a:p>
          <a:p>
            <a:pPr marL="285750" indent="-285750">
              <a:buFont typeface="Arial"/>
              <a:buChar char="•"/>
            </a:pPr>
            <a:r>
              <a:rPr lang="en-US" sz="1600" dirty="0" smtClean="0"/>
              <a:t>When </a:t>
            </a:r>
            <a:r>
              <a:rPr lang="en-US" sz="1600" dirty="0"/>
              <a:t>the </a:t>
            </a:r>
            <a:r>
              <a:rPr lang="en-US" sz="1600" dirty="0" smtClean="0"/>
              <a:t>stretched the polypeptide </a:t>
            </a:r>
            <a:r>
              <a:rPr lang="en-US" sz="1600" dirty="0"/>
              <a:t>gradually </a:t>
            </a:r>
            <a:r>
              <a:rPr lang="en-US" sz="1600" dirty="0" smtClean="0"/>
              <a:t>extends, </a:t>
            </a:r>
            <a:r>
              <a:rPr lang="en-US" sz="1600" dirty="0"/>
              <a:t>making the silk extensible and very resistant to breaking.</a:t>
            </a:r>
          </a:p>
        </p:txBody>
      </p:sp>
      <p:grpSp>
        <p:nvGrpSpPr>
          <p:cNvPr id="12" name="Group 11"/>
          <p:cNvGrpSpPr/>
          <p:nvPr/>
        </p:nvGrpSpPr>
        <p:grpSpPr>
          <a:xfrm>
            <a:off x="292100" y="1722694"/>
            <a:ext cx="3397280" cy="3992306"/>
            <a:chOff x="127000" y="2357694"/>
            <a:chExt cx="3397280" cy="3992306"/>
          </a:xfrm>
        </p:grpSpPr>
        <p:sp>
          <p:nvSpPr>
            <p:cNvPr id="8" name="Rectangle 7"/>
            <p:cNvSpPr/>
            <p:nvPr/>
          </p:nvSpPr>
          <p:spPr>
            <a:xfrm>
              <a:off x="127000" y="2377462"/>
              <a:ext cx="3397280" cy="3972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27000" y="2357694"/>
              <a:ext cx="3397280" cy="3972538"/>
            </a:xfrm>
            <a:prstGeom prst="rect">
              <a:avLst/>
            </a:prstGeom>
          </p:spPr>
        </p:pic>
      </p:grpSp>
      <p:sp>
        <p:nvSpPr>
          <p:cNvPr id="13" name="Rectangle 12"/>
          <p:cNvSpPr/>
          <p:nvPr/>
        </p:nvSpPr>
        <p:spPr>
          <a:xfrm>
            <a:off x="2895600" y="6611779"/>
            <a:ext cx="6248400" cy="246221"/>
          </a:xfrm>
          <a:prstGeom prst="rect">
            <a:avLst/>
          </a:prstGeom>
        </p:spPr>
        <p:txBody>
          <a:bodyPr wrap="square">
            <a:spAutoFit/>
          </a:bodyPr>
          <a:lstStyle/>
          <a:p>
            <a:pPr algn="r"/>
            <a:r>
              <a:rPr lang="en-US" sz="1000" dirty="0">
                <a:hlinkClick r:id="rId4"/>
              </a:rPr>
              <a:t>https://</a:t>
            </a:r>
            <a:r>
              <a:rPr lang="en-US" sz="1000" dirty="0" err="1">
                <a:hlinkClick r:id="rId4"/>
              </a:rPr>
              <a:t>en.wikipedia.org</a:t>
            </a:r>
            <a:r>
              <a:rPr lang="en-US" sz="1000" dirty="0">
                <a:hlinkClick r:id="rId4"/>
              </a:rPr>
              <a:t>/wiki/</a:t>
            </a:r>
            <a:r>
              <a:rPr lang="en-US" sz="1000" dirty="0" err="1">
                <a:hlinkClick r:id="rId4"/>
              </a:rPr>
              <a:t>Spider_silk#mediaviewer</a:t>
            </a:r>
            <a:r>
              <a:rPr lang="en-US" sz="1000" dirty="0">
                <a:hlinkClick r:id="rId4"/>
              </a:rPr>
              <a:t>/</a:t>
            </a:r>
            <a:r>
              <a:rPr lang="en-US" sz="1000" dirty="0" err="1">
                <a:hlinkClick r:id="rId4"/>
              </a:rPr>
              <a:t>File:Structure_of_spider_silk_thread_Modified.svg</a:t>
            </a:r>
            <a:endParaRPr lang="en-US" sz="1000" dirty="0"/>
          </a:p>
        </p:txBody>
      </p:sp>
      <p:sp>
        <p:nvSpPr>
          <p:cNvPr id="14" name="Rectangle 13"/>
          <p:cNvSpPr/>
          <p:nvPr/>
        </p:nvSpPr>
        <p:spPr>
          <a:xfrm>
            <a:off x="3200400" y="6386493"/>
            <a:ext cx="5943600" cy="246221"/>
          </a:xfrm>
          <a:prstGeom prst="rect">
            <a:avLst/>
          </a:prstGeom>
        </p:spPr>
        <p:txBody>
          <a:bodyPr wrap="square">
            <a:spAutoFit/>
          </a:bodyPr>
          <a:lstStyle/>
          <a:p>
            <a:pPr algn="r"/>
            <a:r>
              <a:rPr lang="en-US" sz="1000" dirty="0">
                <a:hlinkClick r:id="rId5"/>
              </a:rPr>
              <a:t>https://</a:t>
            </a:r>
            <a:r>
              <a:rPr lang="en-US" sz="1000" dirty="0" err="1">
                <a:hlinkClick r:id="rId5"/>
              </a:rPr>
              <a:t>en.wikipedia.org</a:t>
            </a:r>
            <a:r>
              <a:rPr lang="en-US" sz="1000" dirty="0">
                <a:hlinkClick r:id="rId5"/>
              </a:rPr>
              <a:t>/wiki/</a:t>
            </a:r>
            <a:r>
              <a:rPr lang="en-US" sz="1000" dirty="0" err="1">
                <a:hlinkClick r:id="rId5"/>
              </a:rPr>
              <a:t>Spider_silk#mediaviewer</a:t>
            </a:r>
            <a:r>
              <a:rPr lang="en-US" sz="1000" dirty="0">
                <a:hlinkClick r:id="rId5"/>
              </a:rPr>
              <a:t>/File:Araneus_diadematus_underside_1.jpg</a:t>
            </a:r>
            <a:endParaRPr lang="en-US" sz="1000" dirty="0"/>
          </a:p>
        </p:txBody>
      </p:sp>
      <p:pic>
        <p:nvPicPr>
          <p:cNvPr id="15" name="Picture 14" descr="Screen Shot 2014-07-04 at 13.02.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48797"/>
            <a:ext cx="993625" cy="429065"/>
          </a:xfrm>
          <a:prstGeom prst="rect">
            <a:avLst/>
          </a:prstGeom>
        </p:spPr>
      </p:pic>
      <p:pic>
        <p:nvPicPr>
          <p:cNvPr id="16" name="Picture 15" descr="Screen Shot 2014-07-04 at 13.02.1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626" y="6448797"/>
            <a:ext cx="1239520" cy="429065"/>
          </a:xfrm>
          <a:prstGeom prst="rect">
            <a:avLst/>
          </a:prstGeom>
        </p:spPr>
      </p:pic>
    </p:spTree>
    <p:extLst>
      <p:ext uri="{BB962C8B-B14F-4D97-AF65-F5344CB8AC3E}">
        <p14:creationId xmlns:p14="http://schemas.microsoft.com/office/powerpoint/2010/main" val="4206001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1647</Words>
  <Application>Microsoft Office PowerPoint</Application>
  <PresentationFormat>On-screen Show (4:3)</PresentationFormat>
  <Paragraphs>142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2.4.U6 The amino acid sequence determines the three-dimensional conformation of a protein.</vt:lpstr>
      <vt:lpstr>2.4.U7 Living organisms synthesize many different proteins with a wide range of functions.</vt:lpstr>
      <vt:lpstr>2.4.U7 Living organisms synthesize many different proteins with a wide range of functions.</vt:lpstr>
      <vt:lpstr>PowerPoint Presentation</vt:lpstr>
      <vt:lpstr>PowerPoint Presentation</vt:lpstr>
      <vt:lpstr>PowerPoint Presentation</vt:lpstr>
      <vt:lpstr>PowerPoint Presentation</vt:lpstr>
      <vt:lpstr>PowerPoint Presentation</vt:lpstr>
      <vt:lpstr>PowerPoint Presentation</vt:lpstr>
      <vt:lpstr>2.4.U8 Every individual has a unique proteome.</vt:lpstr>
      <vt:lpstr>2.4.U8 Every individual has a unique proteome.</vt:lpstr>
      <vt:lpstr>2.4.A2 Denaturation of proteins by heat or by deviation of pH from the optimum.</vt:lpstr>
      <vt:lpstr>2.4.A2 Denaturation of proteins by heat or by deviation of pH from the optimum.</vt:lpstr>
      <vt:lpstr>2.4.A2 Denaturation of proteins by heat or by deviation of pH from the optimum.</vt:lpstr>
    </vt:vector>
  </TitlesOfParts>
  <Company>School District of Clay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2.4.U6 The amino acid sequence determines the three-dimensional conformation of a protein.</dc:title>
  <dc:creator>Windows User</dc:creator>
  <cp:lastModifiedBy>Windows User</cp:lastModifiedBy>
  <cp:revision>1</cp:revision>
  <dcterms:created xsi:type="dcterms:W3CDTF">2014-09-25T14:30:30Z</dcterms:created>
  <dcterms:modified xsi:type="dcterms:W3CDTF">2014-09-25T14:32:09Z</dcterms:modified>
</cp:coreProperties>
</file>