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59" r:id="rId3"/>
    <p:sldId id="294" r:id="rId4"/>
    <p:sldId id="307" r:id="rId5"/>
    <p:sldId id="347" r:id="rId6"/>
    <p:sldId id="350" r:id="rId7"/>
    <p:sldId id="351" r:id="rId8"/>
    <p:sldId id="352" r:id="rId9"/>
    <p:sldId id="311" r:id="rId10"/>
    <p:sldId id="358" r:id="rId11"/>
    <p:sldId id="354" r:id="rId12"/>
    <p:sldId id="346" r:id="rId13"/>
    <p:sldId id="356" r:id="rId14"/>
    <p:sldId id="355" r:id="rId15"/>
    <p:sldId id="357" r:id="rId16"/>
    <p:sldId id="348" r:id="rId17"/>
    <p:sldId id="353" r:id="rId18"/>
    <p:sldId id="344" r:id="rId19"/>
    <p:sldId id="263"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259"/>
            <p14:sldId id="294"/>
            <p14:sldId id="307"/>
            <p14:sldId id="347"/>
            <p14:sldId id="350"/>
            <p14:sldId id="351"/>
            <p14:sldId id="352"/>
            <p14:sldId id="311"/>
            <p14:sldId id="358"/>
            <p14:sldId id="354"/>
            <p14:sldId id="346"/>
            <p14:sldId id="356"/>
            <p14:sldId id="355"/>
            <p14:sldId id="357"/>
            <p14:sldId id="348"/>
            <p14:sldId id="353"/>
            <p14:sldId id="344"/>
            <p14:sldId id="2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40" autoAdjust="0"/>
    <p:restoredTop sz="89126" autoAdjust="0"/>
  </p:normalViewPr>
  <p:slideViewPr>
    <p:cSldViewPr snapToGrid="0" snapToObjects="1" showGuides="1">
      <p:cViewPr>
        <p:scale>
          <a:sx n="100" d="100"/>
          <a:sy n="100" d="100"/>
        </p:scale>
        <p:origin x="-12" y="-246"/>
      </p:cViewPr>
      <p:guideLst>
        <p:guide orient="horz" pos="1124"/>
        <p:guide pos="442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8/21/2014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bioknowledgy.weebly.com/"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5149387" y="5778101"/>
            <a:ext cx="3498035" cy="900246"/>
          </a:xfrm>
          <a:prstGeom prst="rect">
            <a:avLst/>
          </a:prstGeom>
          <a:solidFill>
            <a:schemeClr val="bg1"/>
          </a:solidFill>
        </p:spPr>
        <p:txBody>
          <a:bodyPr wrap="none" rtlCol="0">
            <a:spAutoFit/>
          </a:bodyPr>
          <a:lstStyle/>
          <a:p>
            <a:pPr>
              <a:lnSpc>
                <a:spcPct val="150000"/>
              </a:lnSpc>
            </a:pPr>
            <a:r>
              <a:rPr lang="en-US" dirty="0" smtClean="0"/>
              <a:t>By </a:t>
            </a:r>
            <a:r>
              <a:rPr lang="en-US" dirty="0"/>
              <a:t>Chris Paine</a:t>
            </a:r>
          </a:p>
          <a:p>
            <a:pPr>
              <a:lnSpc>
                <a:spcPct val="150000"/>
              </a:lnSpc>
            </a:pPr>
            <a:r>
              <a:rPr lang="en-US" u="sng" dirty="0" smtClean="0">
                <a:hlinkClick r:id="rId2"/>
              </a:rPr>
              <a:t>https</a:t>
            </a:r>
            <a:r>
              <a:rPr lang="en-US" u="sng" dirty="0">
                <a:hlinkClick r:id="rId2"/>
              </a:rPr>
              <a:t>://</a:t>
            </a:r>
            <a:r>
              <a:rPr lang="en-US" u="sng" dirty="0" smtClean="0">
                <a:hlinkClick r:id="rId2"/>
              </a:rPr>
              <a:t>bioknowledgy.weebly.com</a:t>
            </a:r>
            <a:r>
              <a:rPr lang="en-US" u="sng" dirty="0">
                <a:hlinkClick r:id="rId2"/>
              </a:rPr>
              <a:t>/</a:t>
            </a:r>
            <a:r>
              <a:rPr lang="en-US" dirty="0"/>
              <a:t> </a:t>
            </a:r>
            <a:endParaRPr lang="en-US" dirty="0" smtClean="0"/>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smtClean="0"/>
              <a:t>Click to edit Master subtitle style</a:t>
            </a:r>
            <a:endParaRPr lang="en-US" dirty="0"/>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thumb/f/f1/Water_and_oil.jpg/450px-Water_and_oil.jp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4.bp.blogspot.com/-71TuXJIWv8o/UChT59p73fI/AAAAAAAAAFY/B1zkMgT-dlA/s1600/Glucose.png"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chemwiki.ucdavis.edu/Under_Construction/Chemguide_(Jim_Clark)/Properties_of_Organic_Compounds/XIII._Amino_Acids_and_Other_Biochemistry/A._Amino_Acids/2._Acid-Base_Reactions_of_Amino_Acid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upload.wikimedia.org/wikipedia/commons/thumb/3/3d/1GZX_Haemoglobin.png/480px-1GZX_Haemoglobin.p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hienlab.wikispaces.com/file/view/lipoprotein.jpg/45882185/lipoprotein.jpg"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hyperlink" Target="http://www.northland.cc.mn.us/biology/Biology1111/animations/dissolve.sw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umanasinc.com/webcontent/animations/content/propertiesofwater/water.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hyperlink" Target="http://www.flickr.com/photos/jaxxon/37559138/" TargetMode="Externa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hyperlink" Target="http://i-biology.net/"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upload.wikimedia.org/wikipedia/commons/5/55/3D_methane.PNG" TargetMode="External"/><Relationship Id="rId1" Type="http://schemas.openxmlformats.org/officeDocument/2006/relationships/slideLayout" Target="../slideLayouts/slideLayout2.xml"/><Relationship Id="rId5" Type="http://schemas.openxmlformats.org/officeDocument/2006/relationships/hyperlink" Target="https://commons.wikimedia.org/wiki/Water_molecule#mediaviewer/File:Water_molecule.svg" TargetMode="Externa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hyperlink" Target="http://www.slideshare.net/jasondenys" TargetMode="External"/><Relationship Id="rId2" Type="http://schemas.openxmlformats.org/officeDocument/2006/relationships/hyperlink" Target="http://ib.bioninja.com.au/"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hyperlink" Target="http://i-biology.n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programs.northlandcollege.edu/biology/biology1111/animations/hydrogenbonds.html" TargetMode="External"/><Relationship Id="rId3" Type="http://schemas.openxmlformats.org/officeDocument/2006/relationships/hyperlink" Target="http://ib.bioninja.com.au/" TargetMode="External"/><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www.colorado.edu/physics/2000/" TargetMode="External"/><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ib.bioninja.com.au/standard-level/topic-3-chemicals-of-life/31-chemical-elements-and.html" TargetMode="External"/><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commons.wikimedia.org/wiki/File:GemeineFichte.jpg" TargetMode="External"/><Relationship Id="rId5" Type="http://schemas.openxmlformats.org/officeDocument/2006/relationships/image" Target="../media/image10.png"/><Relationship Id="rId4" Type="http://schemas.openxmlformats.org/officeDocument/2006/relationships/hyperlink" Target="http://click4biology.info/c4b/9/plant9.2.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upload.wikimedia.org/wikipedia/commons/8/8b/Alveoli.svg" TargetMode="External"/><Relationship Id="rId2" Type="http://schemas.openxmlformats.org/officeDocument/2006/relationships/hyperlink" Target="http://www.sumanasinc.com/webcontent/animations/content/propertiesofwater/water.html"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http://www.northland.cc.mn.us/biology/Biology1111/animations/dissolve.sw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pload.wikimedia.org/wikipedia/commons/0/09/Polar_Bear_-_Alaska.jpg"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iddleschoolchemistry.com/img/content/multimedia/chapter_5/lesson_7/glucose.jpg"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2146300" cy="858648"/>
          </a:xfrm>
          <a:solidFill>
            <a:schemeClr val="accent1">
              <a:lumMod val="40000"/>
              <a:lumOff val="60000"/>
              <a:alpha val="78000"/>
            </a:schemeClr>
          </a:solidFill>
        </p:spPr>
        <p:txBody>
          <a:bodyPr>
            <a:normAutofit/>
          </a:bodyPr>
          <a:lstStyle/>
          <a:p>
            <a:r>
              <a:rPr lang="en-US" dirty="0" smtClean="0"/>
              <a:t>2.2 Water</a:t>
            </a:r>
            <a:endParaRPr lang="en-US" dirty="0"/>
          </a:p>
        </p:txBody>
      </p:sp>
      <p:sp>
        <p:nvSpPr>
          <p:cNvPr id="3" name="Subtitle 2"/>
          <p:cNvSpPr>
            <a:spLocks noGrp="1"/>
          </p:cNvSpPr>
          <p:nvPr>
            <p:ph type="subTitle" idx="1"/>
          </p:nvPr>
        </p:nvSpPr>
        <p:spPr>
          <a:xfrm>
            <a:off x="5295900" y="138785"/>
            <a:ext cx="3670300" cy="1004215"/>
          </a:xfrm>
          <a:solidFill>
            <a:schemeClr val="accent1">
              <a:lumMod val="40000"/>
              <a:lumOff val="60000"/>
              <a:alpha val="78000"/>
            </a:schemeClr>
          </a:solidFill>
        </p:spPr>
        <p:txBody>
          <a:bodyPr>
            <a:normAutofit/>
          </a:bodyPr>
          <a:lstStyle/>
          <a:p>
            <a:pPr algn="l"/>
            <a:r>
              <a:rPr lang="en-US" dirty="0">
                <a:solidFill>
                  <a:schemeClr val="tx1"/>
                </a:solidFill>
              </a:rPr>
              <a:t>Essential idea: Water is the medium of life.</a:t>
            </a:r>
          </a:p>
        </p:txBody>
      </p:sp>
      <p:sp>
        <p:nvSpPr>
          <p:cNvPr id="4" name="Text Placeholder 3"/>
          <p:cNvSpPr>
            <a:spLocks noGrp="1"/>
          </p:cNvSpPr>
          <p:nvPr>
            <p:ph type="body" sz="quarter" idx="10"/>
          </p:nvPr>
        </p:nvSpPr>
        <p:spPr>
          <a:xfrm>
            <a:off x="228600" y="4083050"/>
            <a:ext cx="8458200" cy="1282700"/>
          </a:xfrm>
          <a:solidFill>
            <a:schemeClr val="accent1">
              <a:lumMod val="40000"/>
              <a:lumOff val="60000"/>
              <a:alpha val="78000"/>
            </a:schemeClr>
          </a:solidFill>
        </p:spPr>
        <p:txBody>
          <a:bodyPr>
            <a:noAutofit/>
          </a:bodyPr>
          <a:lstStyle/>
          <a:p>
            <a:pPr algn="l"/>
            <a:r>
              <a:rPr lang="en-US" sz="1800" dirty="0">
                <a:solidFill>
                  <a:schemeClr val="tx1"/>
                </a:solidFill>
              </a:rPr>
              <a:t>The cohesive nature of nature gives it surface tension. The surface tension in turn allows organisms such as pond skaters (above) to move across the surface. For pond skaters the surface of water is their habitat. The surface tension transmits vibrations from fallen invertebrates - this allows pond skaters to detect and locate their prey.</a:t>
            </a:r>
          </a:p>
        </p:txBody>
      </p:sp>
    </p:spTree>
    <p:extLst>
      <p:ext uri="{BB962C8B-B14F-4D97-AF65-F5344CB8AC3E}">
        <p14:creationId xmlns:p14="http://schemas.microsoft.com/office/powerpoint/2010/main" val="954357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15938"/>
          </a:xfrm>
        </p:spPr>
        <p:txBody>
          <a:bodyPr>
            <a:noAutofit/>
          </a:bodyPr>
          <a:lstStyle/>
          <a:p>
            <a:pPr fontAlgn="b"/>
            <a:r>
              <a:rPr lang="en-US" sz="2400" dirty="0" smtClean="0">
                <a:latin typeface="Arial"/>
                <a:cs typeface="Arial"/>
              </a:rPr>
              <a:t>2.2.U3 </a:t>
            </a:r>
            <a:r>
              <a:rPr lang="en-US" sz="2400" dirty="0">
                <a:solidFill>
                  <a:srgbClr val="000000"/>
                </a:solidFill>
                <a:latin typeface="Arial"/>
                <a:cs typeface="Arial"/>
              </a:rPr>
              <a:t>Substances can be hydrophilic or hydrophobic</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13" name="Content Placeholder 2"/>
          <p:cNvSpPr>
            <a:spLocks noGrp="1"/>
          </p:cNvSpPr>
          <p:nvPr>
            <p:ph idx="1"/>
          </p:nvPr>
        </p:nvSpPr>
        <p:spPr>
          <a:xfrm>
            <a:off x="665376" y="2298700"/>
            <a:ext cx="3868524" cy="2959100"/>
          </a:xfrm>
          <a:solidFill>
            <a:srgbClr val="B9CDE5">
              <a:alpha val="78000"/>
            </a:srgbClr>
          </a:solidFill>
        </p:spPr>
        <p:txBody>
          <a:bodyPr vert="horz" lIns="91440" tIns="45720" rIns="91440" bIns="45720" rtlCol="0">
            <a:normAutofit/>
          </a:bodyPr>
          <a:lstStyle/>
          <a:p>
            <a:r>
              <a:rPr lang="en-US" sz="2000" dirty="0" smtClean="0">
                <a:solidFill>
                  <a:srgbClr val="000000"/>
                </a:solidFill>
              </a:rPr>
              <a:t>Molecules </a:t>
            </a:r>
            <a:r>
              <a:rPr lang="en-US" sz="2000" dirty="0">
                <a:solidFill>
                  <a:srgbClr val="000000"/>
                </a:solidFill>
              </a:rPr>
              <a:t>are hydrophobic if they do not have negative or positive charges and are </a:t>
            </a:r>
            <a:r>
              <a:rPr lang="en-US" sz="2000" dirty="0" smtClean="0">
                <a:solidFill>
                  <a:srgbClr val="000000"/>
                </a:solidFill>
              </a:rPr>
              <a:t>nonpolar</a:t>
            </a:r>
          </a:p>
          <a:p>
            <a:r>
              <a:rPr lang="en-US" sz="2000" dirty="0" smtClean="0">
                <a:solidFill>
                  <a:srgbClr val="000000"/>
                </a:solidFill>
              </a:rPr>
              <a:t>All </a:t>
            </a:r>
            <a:r>
              <a:rPr lang="en-US" sz="2000" dirty="0">
                <a:solidFill>
                  <a:srgbClr val="000000"/>
                </a:solidFill>
              </a:rPr>
              <a:t>lipids are hydrophobic, including fats and </a:t>
            </a:r>
            <a:r>
              <a:rPr lang="en-US" sz="2000" dirty="0" smtClean="0">
                <a:solidFill>
                  <a:srgbClr val="000000"/>
                </a:solidFill>
              </a:rPr>
              <a:t>oils</a:t>
            </a:r>
          </a:p>
          <a:p>
            <a:r>
              <a:rPr lang="en-US" sz="2000" dirty="0" smtClean="0">
                <a:solidFill>
                  <a:srgbClr val="000000"/>
                </a:solidFill>
              </a:rPr>
              <a:t>Hydrophobic molecules dissolve </a:t>
            </a:r>
            <a:r>
              <a:rPr lang="en-US" sz="2000" dirty="0">
                <a:solidFill>
                  <a:srgbClr val="000000"/>
                </a:solidFill>
              </a:rPr>
              <a:t>in other solvents such as </a:t>
            </a:r>
            <a:r>
              <a:rPr lang="en-US" sz="2000" dirty="0" err="1">
                <a:solidFill>
                  <a:srgbClr val="000000"/>
                </a:solidFill>
              </a:rPr>
              <a:t>propanone</a:t>
            </a:r>
            <a:r>
              <a:rPr lang="en-US" sz="2000" dirty="0">
                <a:solidFill>
                  <a:srgbClr val="000000"/>
                </a:solidFill>
              </a:rPr>
              <a:t> (acetone)</a:t>
            </a:r>
          </a:p>
          <a:p>
            <a:endParaRPr lang="en-US" sz="2000" dirty="0">
              <a:solidFill>
                <a:srgbClr val="000000"/>
              </a:solidFill>
            </a:endParaRPr>
          </a:p>
        </p:txBody>
      </p:sp>
      <p:pic>
        <p:nvPicPr>
          <p:cNvPr id="7" name="Picture 6"/>
          <p:cNvPicPr>
            <a:picLocks noChangeAspect="1"/>
          </p:cNvPicPr>
          <p:nvPr/>
        </p:nvPicPr>
        <p:blipFill>
          <a:blip r:embed="rId2"/>
          <a:stretch>
            <a:fillRect/>
          </a:stretch>
        </p:blipFill>
        <p:spPr>
          <a:xfrm>
            <a:off x="5094289" y="1784350"/>
            <a:ext cx="3465511" cy="4620682"/>
          </a:xfrm>
          <a:prstGeom prst="rect">
            <a:avLst/>
          </a:prstGeom>
        </p:spPr>
      </p:pic>
      <p:sp>
        <p:nvSpPr>
          <p:cNvPr id="8" name="Rectangle 7"/>
          <p:cNvSpPr/>
          <p:nvPr/>
        </p:nvSpPr>
        <p:spPr>
          <a:xfrm>
            <a:off x="2984500" y="6612235"/>
            <a:ext cx="6159500" cy="246221"/>
          </a:xfrm>
          <a:prstGeom prst="rect">
            <a:avLst/>
          </a:prstGeom>
        </p:spPr>
        <p:txBody>
          <a:bodyPr wrap="square">
            <a:spAutoFit/>
          </a:bodyPr>
          <a:lstStyle/>
          <a:p>
            <a:pPr algn="r"/>
            <a:r>
              <a:rPr lang="en-US" sz="1000" dirty="0">
                <a:hlinkClick r:id="rId3"/>
              </a:rPr>
              <a:t>http://</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/commons/thumb/f/f1/</a:t>
            </a:r>
            <a:r>
              <a:rPr lang="en-US" sz="1000" dirty="0" err="1">
                <a:hlinkClick r:id="rId3"/>
              </a:rPr>
              <a:t>Water_and_oil.jpg</a:t>
            </a:r>
            <a:r>
              <a:rPr lang="en-US" sz="1000" dirty="0">
                <a:hlinkClick r:id="rId3"/>
              </a:rPr>
              <a:t>/450px-Water_and_oil.jpg</a:t>
            </a:r>
            <a:endParaRPr lang="en-US" sz="1000" dirty="0"/>
          </a:p>
        </p:txBody>
      </p:sp>
      <p:sp>
        <p:nvSpPr>
          <p:cNvPr id="11" name="TextBox 10"/>
          <p:cNvSpPr txBox="1"/>
          <p:nvPr/>
        </p:nvSpPr>
        <p:spPr>
          <a:xfrm>
            <a:off x="271676" y="620696"/>
            <a:ext cx="2292014" cy="584776"/>
          </a:xfrm>
          <a:prstGeom prst="rect">
            <a:avLst/>
          </a:prstGeom>
          <a:noFill/>
        </p:spPr>
        <p:txBody>
          <a:bodyPr wrap="none" rtlCol="0">
            <a:spAutoFit/>
          </a:bodyPr>
          <a:lstStyle/>
          <a:p>
            <a:r>
              <a:rPr lang="en-US" sz="3200" dirty="0" smtClean="0">
                <a:solidFill>
                  <a:srgbClr val="0000FF"/>
                </a:solidFill>
              </a:rPr>
              <a:t>hydro</a:t>
            </a:r>
            <a:r>
              <a:rPr lang="en-US" sz="3200" dirty="0" smtClean="0">
                <a:solidFill>
                  <a:srgbClr val="FF0000"/>
                </a:solidFill>
              </a:rPr>
              <a:t>phobic </a:t>
            </a:r>
            <a:endParaRPr lang="en-US" sz="3200" dirty="0">
              <a:solidFill>
                <a:srgbClr val="FF0000"/>
              </a:solidFill>
            </a:endParaRPr>
          </a:p>
        </p:txBody>
      </p:sp>
      <p:sp>
        <p:nvSpPr>
          <p:cNvPr id="12" name="TextBox 11"/>
          <p:cNvSpPr txBox="1"/>
          <p:nvPr/>
        </p:nvSpPr>
        <p:spPr>
          <a:xfrm>
            <a:off x="208176" y="1205472"/>
            <a:ext cx="2314907" cy="369332"/>
          </a:xfrm>
          <a:prstGeom prst="rect">
            <a:avLst/>
          </a:prstGeom>
          <a:noFill/>
        </p:spPr>
        <p:txBody>
          <a:bodyPr wrap="none" rtlCol="0">
            <a:spAutoFit/>
          </a:bodyPr>
          <a:lstStyle/>
          <a:p>
            <a:r>
              <a:rPr lang="en-US" dirty="0" smtClean="0"/>
              <a:t>(</a:t>
            </a:r>
            <a:r>
              <a:rPr lang="en-US" dirty="0" smtClean="0">
                <a:solidFill>
                  <a:srgbClr val="0000FF"/>
                </a:solidFill>
              </a:rPr>
              <a:t>    water       </a:t>
            </a:r>
            <a:r>
              <a:rPr lang="en-US" dirty="0" smtClean="0">
                <a:solidFill>
                  <a:srgbClr val="FF0000"/>
                </a:solidFill>
              </a:rPr>
              <a:t>fearing</a:t>
            </a:r>
            <a:r>
              <a:rPr lang="en-US" dirty="0" smtClean="0">
                <a:solidFill>
                  <a:srgbClr val="0000FF"/>
                </a:solidFill>
              </a:rPr>
              <a:t>    </a:t>
            </a:r>
            <a:r>
              <a:rPr lang="en-US" dirty="0" smtClean="0"/>
              <a:t>)</a:t>
            </a:r>
            <a:endParaRPr lang="en-US" dirty="0"/>
          </a:p>
        </p:txBody>
      </p:sp>
      <p:sp>
        <p:nvSpPr>
          <p:cNvPr id="15" name="Content Placeholder 2"/>
          <p:cNvSpPr txBox="1">
            <a:spLocks/>
          </p:cNvSpPr>
          <p:nvPr/>
        </p:nvSpPr>
        <p:spPr>
          <a:xfrm>
            <a:off x="2597151" y="861513"/>
            <a:ext cx="4946649" cy="586318"/>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This term is used to describe substances that are insoluble in water</a:t>
            </a:r>
            <a:endParaRPr lang="en-US" sz="2000" dirty="0"/>
          </a:p>
        </p:txBody>
      </p:sp>
    </p:spTree>
    <p:extLst>
      <p:ext uri="{BB962C8B-B14F-4D97-AF65-F5344CB8AC3E}">
        <p14:creationId xmlns:p14="http://schemas.microsoft.com/office/powerpoint/2010/main" val="134717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208088"/>
          </a:xfrm>
        </p:spPr>
        <p:txBody>
          <a:bodyPr>
            <a:noAutofit/>
          </a:bodyPr>
          <a:lstStyle/>
          <a:p>
            <a:pPr fontAlgn="b"/>
            <a:r>
              <a:rPr lang="en-US" sz="2400" dirty="0" smtClean="0">
                <a:latin typeface="Arial"/>
                <a:cs typeface="Arial"/>
              </a:rPr>
              <a:t>2.2.</a:t>
            </a:r>
            <a:r>
              <a:rPr lang="en-US" sz="2400" dirty="0">
                <a:latin typeface="Arial"/>
                <a:cs typeface="Arial"/>
              </a:rPr>
              <a:t>A</a:t>
            </a:r>
            <a:r>
              <a:rPr lang="en-US" sz="2400" dirty="0" smtClean="0">
                <a:latin typeface="Arial"/>
                <a:cs typeface="Arial"/>
              </a:rPr>
              <a:t>3 </a:t>
            </a:r>
            <a:r>
              <a:rPr lang="en-US" sz="24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3360467" y="1452023"/>
            <a:ext cx="5566672" cy="795877"/>
          </a:xfrm>
        </p:spPr>
        <p:txBody>
          <a:bodyPr>
            <a:normAutofit/>
          </a:bodyPr>
          <a:lstStyle/>
          <a:p>
            <a:pPr marL="0" indent="0">
              <a:buNone/>
            </a:pPr>
            <a:r>
              <a:rPr lang="en-US" sz="2000" dirty="0" smtClean="0"/>
              <a:t>Blood plasma consists of mainly of water (95%) plus dissolved substances which it transports.</a:t>
            </a:r>
            <a:endParaRPr lang="en-US" sz="2000" dirty="0"/>
          </a:p>
        </p:txBody>
      </p:sp>
      <p:pic>
        <p:nvPicPr>
          <p:cNvPr id="3" name="Picture 2"/>
          <p:cNvPicPr>
            <a:picLocks noChangeAspect="1"/>
          </p:cNvPicPr>
          <p:nvPr/>
        </p:nvPicPr>
        <p:blipFill>
          <a:blip r:embed="rId2"/>
          <a:stretch>
            <a:fillRect/>
          </a:stretch>
        </p:blipFill>
        <p:spPr>
          <a:xfrm>
            <a:off x="-684483" y="1930400"/>
            <a:ext cx="6311900" cy="4927600"/>
          </a:xfrm>
          <a:prstGeom prst="rect">
            <a:avLst/>
          </a:prstGeom>
        </p:spPr>
      </p:pic>
      <p:sp>
        <p:nvSpPr>
          <p:cNvPr id="7" name="Rectangle 6"/>
          <p:cNvSpPr/>
          <p:nvPr/>
        </p:nvSpPr>
        <p:spPr>
          <a:xfrm>
            <a:off x="4445000" y="6331635"/>
            <a:ext cx="4572000" cy="400110"/>
          </a:xfrm>
          <a:prstGeom prst="rect">
            <a:avLst/>
          </a:prstGeom>
        </p:spPr>
        <p:txBody>
          <a:bodyPr>
            <a:spAutoFit/>
          </a:bodyPr>
          <a:lstStyle/>
          <a:p>
            <a:r>
              <a:rPr lang="en-US" sz="1000" dirty="0">
                <a:hlinkClick r:id="rId3"/>
              </a:rPr>
              <a:t>http://4.bp.blogspot.com/-71TuXJIWv8o/UChT59p73fI/AAAAAAAAAFY/B1zkMgT-dlA/s1600/</a:t>
            </a:r>
            <a:r>
              <a:rPr lang="en-US" sz="1000" dirty="0" err="1">
                <a:hlinkClick r:id="rId3"/>
              </a:rPr>
              <a:t>Glucose.png</a:t>
            </a:r>
            <a:endParaRPr lang="en-US" sz="1000" dirty="0"/>
          </a:p>
        </p:txBody>
      </p:sp>
      <p:sp>
        <p:nvSpPr>
          <p:cNvPr id="9" name="Content Placeholder 2"/>
          <p:cNvSpPr txBox="1">
            <a:spLocks/>
          </p:cNvSpPr>
          <p:nvPr/>
        </p:nvSpPr>
        <p:spPr>
          <a:xfrm>
            <a:off x="5100367" y="2959099"/>
            <a:ext cx="3776933" cy="956753"/>
          </a:xfrm>
          <a:prstGeom prst="rect">
            <a:avLst/>
          </a:prstGeom>
          <a:solidFill>
            <a:srgbClr val="B9CDE5">
              <a:alpha val="78000"/>
            </a:srgbClr>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Glucose</a:t>
            </a:r>
          </a:p>
          <a:p>
            <a:r>
              <a:rPr lang="en-US" sz="2000" dirty="0" smtClean="0"/>
              <a:t>polar molecule hence freely soluble</a:t>
            </a:r>
          </a:p>
          <a:p>
            <a:r>
              <a:rPr lang="en-US" sz="2000" b="1" dirty="0" smtClean="0"/>
              <a:t>carried by the blood plasma </a:t>
            </a:r>
            <a:endParaRPr lang="en-US" sz="2000" b="1" dirty="0"/>
          </a:p>
        </p:txBody>
      </p:sp>
    </p:spTree>
    <p:extLst>
      <p:ext uri="{BB962C8B-B14F-4D97-AF65-F5344CB8AC3E}">
        <p14:creationId xmlns:p14="http://schemas.microsoft.com/office/powerpoint/2010/main" val="2753947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208088"/>
          </a:xfrm>
        </p:spPr>
        <p:txBody>
          <a:bodyPr>
            <a:noAutofit/>
          </a:bodyPr>
          <a:lstStyle/>
          <a:p>
            <a:pPr fontAlgn="b"/>
            <a:r>
              <a:rPr lang="en-US" sz="2400" dirty="0" smtClean="0">
                <a:latin typeface="Arial"/>
                <a:cs typeface="Arial"/>
              </a:rPr>
              <a:t>2.2.</a:t>
            </a:r>
            <a:r>
              <a:rPr lang="en-US" sz="2400" dirty="0">
                <a:latin typeface="Arial"/>
                <a:cs typeface="Arial"/>
              </a:rPr>
              <a:t>A</a:t>
            </a:r>
            <a:r>
              <a:rPr lang="en-US" sz="2400" dirty="0" smtClean="0">
                <a:latin typeface="Arial"/>
                <a:cs typeface="Arial"/>
              </a:rPr>
              <a:t>3 </a:t>
            </a:r>
            <a:r>
              <a:rPr lang="en-US" sz="2400" dirty="0">
                <a:solidFill>
                  <a:srgbClr val="000000"/>
                </a:solidFill>
                <a:latin typeface="Arial"/>
                <a:cs typeface="Arial"/>
              </a:rPr>
              <a:t>Modes of transport of glucose, amino acids, cholesterol, fats, oxygen and sodium chloride in blood in relation to their solubility in water.</a:t>
            </a:r>
          </a:p>
        </p:txBody>
      </p:sp>
      <p:sp>
        <p:nvSpPr>
          <p:cNvPr id="5" name="Content Placeholder 2"/>
          <p:cNvSpPr txBox="1">
            <a:spLocks/>
          </p:cNvSpPr>
          <p:nvPr/>
        </p:nvSpPr>
        <p:spPr>
          <a:xfrm>
            <a:off x="414066" y="1477416"/>
            <a:ext cx="8336233" cy="1418184"/>
          </a:xfrm>
          <a:prstGeom prst="rect">
            <a:avLst/>
          </a:prstGeom>
          <a:solidFill>
            <a:srgbClr val="B9CDE5">
              <a:alpha val="78000"/>
            </a:srgbClr>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Amino acids</a:t>
            </a:r>
          </a:p>
          <a:p>
            <a:r>
              <a:rPr lang="en-US" sz="2000" dirty="0" smtClean="0"/>
              <a:t>Positive and negative charges (due to the amine and acid groups) therefore soluble in water</a:t>
            </a:r>
          </a:p>
          <a:p>
            <a:r>
              <a:rPr lang="en-US" sz="2000" dirty="0" smtClean="0"/>
              <a:t>R group varies, can be polar, non-polar or charged</a:t>
            </a:r>
          </a:p>
          <a:p>
            <a:r>
              <a:rPr lang="en-US" sz="2000" dirty="0" smtClean="0"/>
              <a:t>R group determines the degree of solubility</a:t>
            </a:r>
          </a:p>
          <a:p>
            <a:r>
              <a:rPr lang="en-US" sz="2000" b="1" dirty="0" smtClean="0"/>
              <a:t>carried by the blood plasma </a:t>
            </a:r>
            <a:endParaRPr lang="en-US" sz="2000" b="1" dirty="0"/>
          </a:p>
        </p:txBody>
      </p:sp>
      <p:pic>
        <p:nvPicPr>
          <p:cNvPr id="4" name="Picture 3"/>
          <p:cNvPicPr>
            <a:picLocks noChangeAspect="1"/>
          </p:cNvPicPr>
          <p:nvPr/>
        </p:nvPicPr>
        <p:blipFill>
          <a:blip r:embed="rId2"/>
          <a:stretch>
            <a:fillRect/>
          </a:stretch>
        </p:blipFill>
        <p:spPr>
          <a:xfrm>
            <a:off x="812800" y="3321050"/>
            <a:ext cx="1397000" cy="1892300"/>
          </a:xfrm>
          <a:prstGeom prst="rect">
            <a:avLst/>
          </a:prstGeom>
        </p:spPr>
      </p:pic>
      <p:pic>
        <p:nvPicPr>
          <p:cNvPr id="6" name="Picture 5"/>
          <p:cNvPicPr>
            <a:picLocks noChangeAspect="1"/>
          </p:cNvPicPr>
          <p:nvPr/>
        </p:nvPicPr>
        <p:blipFill>
          <a:blip r:embed="rId3"/>
          <a:stretch>
            <a:fillRect/>
          </a:stretch>
        </p:blipFill>
        <p:spPr>
          <a:xfrm>
            <a:off x="6573838" y="3721100"/>
            <a:ext cx="977900" cy="901700"/>
          </a:xfrm>
          <a:prstGeom prst="rect">
            <a:avLst/>
          </a:prstGeom>
        </p:spPr>
      </p:pic>
      <p:cxnSp>
        <p:nvCxnSpPr>
          <p:cNvPr id="9" name="Straight Arrow Connector 8"/>
          <p:cNvCxnSpPr/>
          <p:nvPr/>
        </p:nvCxnSpPr>
        <p:spPr>
          <a:xfrm>
            <a:off x="2527300" y="4140200"/>
            <a:ext cx="3453439"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27300" y="3216870"/>
            <a:ext cx="3441700" cy="646331"/>
          </a:xfrm>
          <a:prstGeom prst="rect">
            <a:avLst/>
          </a:prstGeom>
          <a:noFill/>
        </p:spPr>
        <p:txBody>
          <a:bodyPr wrap="square" rtlCol="0">
            <a:spAutoFit/>
          </a:bodyPr>
          <a:lstStyle/>
          <a:p>
            <a:r>
              <a:rPr lang="en-US" sz="1200" dirty="0"/>
              <a:t>There is an internal transfer of a hydrogen ion from the -COOH group to the -NH2 group to leave an ion with both a negative charge and a positive charge.</a:t>
            </a:r>
          </a:p>
        </p:txBody>
      </p:sp>
      <p:sp>
        <p:nvSpPr>
          <p:cNvPr id="14" name="Content Placeholder 2"/>
          <p:cNvSpPr txBox="1">
            <a:spLocks/>
          </p:cNvSpPr>
          <p:nvPr/>
        </p:nvSpPr>
        <p:spPr>
          <a:xfrm>
            <a:off x="426767" y="5770016"/>
            <a:ext cx="5566672" cy="503784"/>
          </a:xfrm>
          <a:prstGeom prst="rect">
            <a:avLst/>
          </a:prstGeom>
          <a:solidFill>
            <a:srgbClr val="B9CDE5">
              <a:alpha val="78000"/>
            </a:srgbClr>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dirty="0" err="1" smtClean="0"/>
              <a:t>n.b.</a:t>
            </a:r>
            <a:r>
              <a:rPr lang="en-US" sz="1200" dirty="0" smtClean="0"/>
              <a:t> the bullet points </a:t>
            </a:r>
            <a:r>
              <a:rPr lang="en-US" sz="1200" dirty="0" err="1" smtClean="0"/>
              <a:t>summarise</a:t>
            </a:r>
            <a:r>
              <a:rPr lang="en-US" sz="1200" dirty="0" smtClean="0"/>
              <a:t> what you need to know the chemistry gives a more complete understanding for those who want to know why</a:t>
            </a:r>
            <a:endParaRPr lang="en-US" sz="1200" dirty="0"/>
          </a:p>
        </p:txBody>
      </p:sp>
      <p:sp>
        <p:nvSpPr>
          <p:cNvPr id="15" name="Rectangle 14"/>
          <p:cNvSpPr/>
          <p:nvPr/>
        </p:nvSpPr>
        <p:spPr>
          <a:xfrm>
            <a:off x="3797300" y="6353889"/>
            <a:ext cx="5341938" cy="553998"/>
          </a:xfrm>
          <a:prstGeom prst="rect">
            <a:avLst/>
          </a:prstGeom>
        </p:spPr>
        <p:txBody>
          <a:bodyPr wrap="square">
            <a:spAutoFit/>
          </a:bodyPr>
          <a:lstStyle/>
          <a:p>
            <a:r>
              <a:rPr lang="en-US" sz="1000" dirty="0">
                <a:hlinkClick r:id="rId4"/>
              </a:rPr>
              <a:t>http://</a:t>
            </a:r>
            <a:r>
              <a:rPr lang="en-US" sz="1000" dirty="0" err="1">
                <a:hlinkClick r:id="rId4"/>
              </a:rPr>
              <a:t>chemwiki.ucdavis.edu</a:t>
            </a:r>
            <a:r>
              <a:rPr lang="en-US" sz="1000" dirty="0">
                <a:hlinkClick r:id="rId4"/>
              </a:rPr>
              <a:t>/</a:t>
            </a:r>
            <a:r>
              <a:rPr lang="en-US" sz="1000" dirty="0" err="1">
                <a:hlinkClick r:id="rId4"/>
              </a:rPr>
              <a:t>Under_Construction</a:t>
            </a:r>
            <a:r>
              <a:rPr lang="en-US" sz="1000" dirty="0">
                <a:hlinkClick r:id="rId4"/>
              </a:rPr>
              <a:t>/</a:t>
            </a:r>
            <a:r>
              <a:rPr lang="en-US" sz="1000" dirty="0" err="1">
                <a:hlinkClick r:id="rId4"/>
              </a:rPr>
              <a:t>Chemguide</a:t>
            </a:r>
            <a:r>
              <a:rPr lang="en-US" sz="1000" dirty="0">
                <a:hlinkClick r:id="rId4"/>
              </a:rPr>
              <a:t>_(</a:t>
            </a:r>
            <a:r>
              <a:rPr lang="en-US" sz="1000" dirty="0" err="1">
                <a:hlinkClick r:id="rId4"/>
              </a:rPr>
              <a:t>Jim_Clark</a:t>
            </a:r>
            <a:r>
              <a:rPr lang="en-US" sz="1000" dirty="0">
                <a:hlinkClick r:id="rId4"/>
              </a:rPr>
              <a:t>)/</a:t>
            </a:r>
            <a:r>
              <a:rPr lang="en-US" sz="1000" dirty="0" err="1">
                <a:hlinkClick r:id="rId4"/>
              </a:rPr>
              <a:t>Properties_of_Organic_Compounds</a:t>
            </a:r>
            <a:r>
              <a:rPr lang="en-US" sz="1000" dirty="0">
                <a:hlinkClick r:id="rId4"/>
              </a:rPr>
              <a:t>/XIII._</a:t>
            </a:r>
            <a:r>
              <a:rPr lang="en-US" sz="1000" dirty="0" err="1">
                <a:hlinkClick r:id="rId4"/>
              </a:rPr>
              <a:t>Amino_Acids_and_Other_Biochemistry</a:t>
            </a:r>
            <a:r>
              <a:rPr lang="en-US" sz="1000" dirty="0">
                <a:hlinkClick r:id="rId4"/>
              </a:rPr>
              <a:t>/A._</a:t>
            </a:r>
            <a:r>
              <a:rPr lang="en-US" sz="1000" dirty="0" err="1">
                <a:hlinkClick r:id="rId4"/>
              </a:rPr>
              <a:t>Amino_Acids</a:t>
            </a:r>
            <a:r>
              <a:rPr lang="en-US" sz="1000" dirty="0">
                <a:hlinkClick r:id="rId4"/>
              </a:rPr>
              <a:t>/2._Acid-Base_Reactions_of_Amino_Acids</a:t>
            </a:r>
            <a:endParaRPr lang="en-US" sz="1000" dirty="0"/>
          </a:p>
        </p:txBody>
      </p:sp>
    </p:spTree>
    <p:extLst>
      <p:ext uri="{BB962C8B-B14F-4D97-AF65-F5344CB8AC3E}">
        <p14:creationId xmlns:p14="http://schemas.microsoft.com/office/powerpoint/2010/main" val="34179716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33277" y="1447800"/>
            <a:ext cx="3684723" cy="1938992"/>
          </a:xfrm>
          <a:prstGeom prst="rect">
            <a:avLst/>
          </a:prstGeom>
          <a:noFill/>
        </p:spPr>
        <p:txBody>
          <a:bodyPr wrap="none" rtlCol="0">
            <a:spAutoFit/>
          </a:bodyPr>
          <a:lstStyle/>
          <a:p>
            <a:r>
              <a:rPr lang="en-US" sz="12000" dirty="0" smtClean="0"/>
              <a:t>O = O</a:t>
            </a:r>
            <a:endParaRPr lang="en-US" sz="12000" dirty="0"/>
          </a:p>
        </p:txBody>
      </p:sp>
      <p:sp>
        <p:nvSpPr>
          <p:cNvPr id="2" name="Title 1"/>
          <p:cNvSpPr>
            <a:spLocks noGrp="1"/>
          </p:cNvSpPr>
          <p:nvPr>
            <p:ph type="title"/>
          </p:nvPr>
        </p:nvSpPr>
        <p:spPr>
          <a:xfrm>
            <a:off x="0" y="4762"/>
            <a:ext cx="9144000" cy="1208088"/>
          </a:xfrm>
        </p:spPr>
        <p:txBody>
          <a:bodyPr>
            <a:noAutofit/>
          </a:bodyPr>
          <a:lstStyle/>
          <a:p>
            <a:pPr fontAlgn="b"/>
            <a:r>
              <a:rPr lang="en-US" sz="2400" dirty="0" smtClean="0">
                <a:latin typeface="Arial"/>
                <a:cs typeface="Arial"/>
              </a:rPr>
              <a:t>2.2.</a:t>
            </a:r>
            <a:r>
              <a:rPr lang="en-US" sz="2400" dirty="0">
                <a:latin typeface="Arial"/>
                <a:cs typeface="Arial"/>
              </a:rPr>
              <a:t>A</a:t>
            </a:r>
            <a:r>
              <a:rPr lang="en-US" sz="2400" dirty="0" smtClean="0">
                <a:latin typeface="Arial"/>
                <a:cs typeface="Arial"/>
              </a:rPr>
              <a:t>3 </a:t>
            </a:r>
            <a:r>
              <a:rPr lang="en-US" sz="24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4963080" y="1447800"/>
            <a:ext cx="3990419" cy="4752491"/>
          </a:xfrm>
        </p:spPr>
        <p:txBody>
          <a:bodyPr>
            <a:normAutofit fontScale="92500" lnSpcReduction="20000"/>
          </a:bodyPr>
          <a:lstStyle/>
          <a:p>
            <a:pPr marL="0" indent="0">
              <a:buNone/>
            </a:pPr>
            <a:r>
              <a:rPr lang="en-US" sz="2000" dirty="0" smtClean="0"/>
              <a:t>Oxygen</a:t>
            </a:r>
          </a:p>
          <a:p>
            <a:r>
              <a:rPr lang="en-US" sz="2000" dirty="0" smtClean="0"/>
              <a:t>Non-polar molecule</a:t>
            </a:r>
          </a:p>
          <a:p>
            <a:r>
              <a:rPr lang="en-US" sz="2000" dirty="0" smtClean="0"/>
              <a:t>Due to the small size of an oxygen molecule it is soluble in water, but only just</a:t>
            </a:r>
          </a:p>
          <a:p>
            <a:r>
              <a:rPr lang="en-US" sz="2000" dirty="0"/>
              <a:t>w</a:t>
            </a:r>
            <a:r>
              <a:rPr lang="en-US" sz="2000" dirty="0" smtClean="0"/>
              <a:t>ater </a:t>
            </a:r>
            <a:r>
              <a:rPr lang="en-US" sz="2000" dirty="0"/>
              <a:t>becomes saturated with oxygen at relatively low </a:t>
            </a:r>
            <a:r>
              <a:rPr lang="en-US" sz="2000" dirty="0" smtClean="0"/>
              <a:t>concentrations</a:t>
            </a:r>
          </a:p>
          <a:p>
            <a:r>
              <a:rPr lang="en-US" sz="2000" dirty="0" smtClean="0"/>
              <a:t>As temperature increases the </a:t>
            </a:r>
            <a:r>
              <a:rPr lang="en-US" sz="2000" dirty="0"/>
              <a:t>solubility of oxygen </a:t>
            </a:r>
            <a:r>
              <a:rPr lang="en-US" sz="2000" dirty="0" smtClean="0"/>
              <a:t>decreases</a:t>
            </a:r>
            <a:endParaRPr lang="en-US" sz="2000" dirty="0"/>
          </a:p>
          <a:p>
            <a:r>
              <a:rPr lang="en-US" sz="2000" dirty="0" smtClean="0"/>
              <a:t>At body temperature (37 </a:t>
            </a:r>
            <a:r>
              <a:rPr lang="en-US" sz="2000" dirty="0"/>
              <a:t>°</a:t>
            </a:r>
            <a:r>
              <a:rPr lang="en-US" sz="2000" dirty="0" smtClean="0"/>
              <a:t>C) very little oxygen can be carried by the plasma, too little to support aerobic respiration</a:t>
            </a:r>
          </a:p>
          <a:p>
            <a:r>
              <a:rPr lang="en-US" sz="2000" b="1" dirty="0" smtClean="0"/>
              <a:t>hemoglobin </a:t>
            </a:r>
            <a:r>
              <a:rPr lang="en-US" sz="2000" b="1" dirty="0"/>
              <a:t>in red blood </a:t>
            </a:r>
            <a:r>
              <a:rPr lang="en-US" sz="2000" b="1" dirty="0" smtClean="0"/>
              <a:t>cells carry the majority of oxygen</a:t>
            </a:r>
          </a:p>
          <a:p>
            <a:r>
              <a:rPr lang="en-US" sz="2000" dirty="0" smtClean="0"/>
              <a:t>Hemoglobin </a:t>
            </a:r>
            <a:r>
              <a:rPr lang="en-US" sz="2000" dirty="0"/>
              <a:t>has </a:t>
            </a:r>
            <a:r>
              <a:rPr lang="en-US" sz="2000" dirty="0" smtClean="0"/>
              <a:t>(4) binding </a:t>
            </a:r>
            <a:r>
              <a:rPr lang="en-US" sz="2000" dirty="0"/>
              <a:t>sites for </a:t>
            </a:r>
            <a:r>
              <a:rPr lang="en-US" sz="2000" dirty="0" smtClean="0"/>
              <a:t>oxygen</a:t>
            </a:r>
            <a:endParaRPr lang="en-US" sz="2000" dirty="0"/>
          </a:p>
        </p:txBody>
      </p:sp>
      <p:sp>
        <p:nvSpPr>
          <p:cNvPr id="5" name="Rectangle 4"/>
          <p:cNvSpPr/>
          <p:nvPr/>
        </p:nvSpPr>
        <p:spPr>
          <a:xfrm>
            <a:off x="4470400" y="6346736"/>
            <a:ext cx="4572000" cy="400110"/>
          </a:xfrm>
          <a:prstGeom prst="rect">
            <a:avLst/>
          </a:prstGeom>
        </p:spPr>
        <p:txBody>
          <a:bodyPr>
            <a:spAutoFit/>
          </a:bodyPr>
          <a:lstStyle/>
          <a:p>
            <a:r>
              <a:rPr lang="en-US" sz="1000" dirty="0">
                <a:hlinkClick r:id="rId2"/>
              </a:rPr>
              <a:t>https://</a:t>
            </a:r>
            <a:r>
              <a:rPr lang="en-US" sz="1000" dirty="0" err="1">
                <a:hlinkClick r:id="rId2"/>
              </a:rPr>
              <a:t>upload.wikimedia.org</a:t>
            </a:r>
            <a:r>
              <a:rPr lang="en-US" sz="1000" dirty="0">
                <a:hlinkClick r:id="rId2"/>
              </a:rPr>
              <a:t>/</a:t>
            </a:r>
            <a:r>
              <a:rPr lang="en-US" sz="1000" dirty="0" err="1">
                <a:hlinkClick r:id="rId2"/>
              </a:rPr>
              <a:t>wikipedia</a:t>
            </a:r>
            <a:r>
              <a:rPr lang="en-US" sz="1000" dirty="0">
                <a:hlinkClick r:id="rId2"/>
              </a:rPr>
              <a:t>/commons/thumb/3/3d/1GZX_Haemoglobin.png/480px-1GZX_Haemoglobin.png</a:t>
            </a:r>
            <a:endParaRPr lang="en-US" sz="1000" dirty="0"/>
          </a:p>
        </p:txBody>
      </p:sp>
      <p:grpSp>
        <p:nvGrpSpPr>
          <p:cNvPr id="8" name="Group 7"/>
          <p:cNvGrpSpPr/>
          <p:nvPr/>
        </p:nvGrpSpPr>
        <p:grpSpPr>
          <a:xfrm>
            <a:off x="1074467" y="3352800"/>
            <a:ext cx="2811734" cy="3156116"/>
            <a:chOff x="71166" y="1212849"/>
            <a:chExt cx="3776933" cy="3776933"/>
          </a:xfrm>
        </p:grpSpPr>
        <p:pic>
          <p:nvPicPr>
            <p:cNvPr id="4" name="Picture 3"/>
            <p:cNvPicPr>
              <a:picLocks noChangeAspect="1"/>
            </p:cNvPicPr>
            <p:nvPr/>
          </p:nvPicPr>
          <p:blipFill>
            <a:blip r:embed="rId3"/>
            <a:stretch>
              <a:fillRect/>
            </a:stretch>
          </p:blipFill>
          <p:spPr>
            <a:xfrm>
              <a:off x="71166" y="1212849"/>
              <a:ext cx="3776933" cy="3776933"/>
            </a:xfrm>
            <a:prstGeom prst="rect">
              <a:avLst/>
            </a:prstGeom>
          </p:spPr>
        </p:pic>
        <p:sp>
          <p:nvSpPr>
            <p:cNvPr id="6" name="TextBox 5"/>
            <p:cNvSpPr txBox="1"/>
            <p:nvPr/>
          </p:nvSpPr>
          <p:spPr>
            <a:xfrm>
              <a:off x="1181100" y="4620450"/>
              <a:ext cx="1328346" cy="369332"/>
            </a:xfrm>
            <a:prstGeom prst="rect">
              <a:avLst/>
            </a:prstGeom>
            <a:noFill/>
          </p:spPr>
          <p:txBody>
            <a:bodyPr wrap="none" rtlCol="0">
              <a:spAutoFit/>
            </a:bodyPr>
            <a:lstStyle/>
            <a:p>
              <a:r>
                <a:rPr lang="en-US" dirty="0" smtClean="0"/>
                <a:t>Hemoglobin</a:t>
              </a:r>
              <a:endParaRPr lang="en-US" dirty="0"/>
            </a:p>
          </p:txBody>
        </p:sp>
      </p:grpSp>
    </p:spTree>
    <p:extLst>
      <p:ext uri="{BB962C8B-B14F-4D97-AF65-F5344CB8AC3E}">
        <p14:creationId xmlns:p14="http://schemas.microsoft.com/office/powerpoint/2010/main" val="4052700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24861" y="1346200"/>
            <a:ext cx="5041073" cy="3289300"/>
          </a:xfrm>
          <a:prstGeom prst="rect">
            <a:avLst/>
          </a:prstGeom>
        </p:spPr>
      </p:pic>
      <p:sp>
        <p:nvSpPr>
          <p:cNvPr id="2" name="Title 1"/>
          <p:cNvSpPr>
            <a:spLocks noGrp="1"/>
          </p:cNvSpPr>
          <p:nvPr>
            <p:ph type="title"/>
          </p:nvPr>
        </p:nvSpPr>
        <p:spPr>
          <a:xfrm>
            <a:off x="0" y="4762"/>
            <a:ext cx="9144000" cy="1208088"/>
          </a:xfrm>
        </p:spPr>
        <p:txBody>
          <a:bodyPr>
            <a:noAutofit/>
          </a:bodyPr>
          <a:lstStyle/>
          <a:p>
            <a:pPr fontAlgn="b"/>
            <a:r>
              <a:rPr lang="en-US" sz="2400" dirty="0" smtClean="0">
                <a:latin typeface="Arial"/>
                <a:cs typeface="Arial"/>
              </a:rPr>
              <a:t>2.2.</a:t>
            </a:r>
            <a:r>
              <a:rPr lang="en-US" sz="2400" dirty="0">
                <a:latin typeface="Arial"/>
                <a:cs typeface="Arial"/>
              </a:rPr>
              <a:t>A</a:t>
            </a:r>
            <a:r>
              <a:rPr lang="en-US" sz="2400" dirty="0" smtClean="0">
                <a:latin typeface="Arial"/>
                <a:cs typeface="Arial"/>
              </a:rPr>
              <a:t>3 </a:t>
            </a:r>
            <a:r>
              <a:rPr lang="en-US" sz="24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4749800" y="1447801"/>
            <a:ext cx="3975100" cy="1346199"/>
          </a:xfrm>
        </p:spPr>
        <p:txBody>
          <a:bodyPr>
            <a:normAutofit fontScale="85000" lnSpcReduction="20000"/>
          </a:bodyPr>
          <a:lstStyle/>
          <a:p>
            <a:pPr marL="0" indent="0">
              <a:buNone/>
            </a:pPr>
            <a:r>
              <a:rPr lang="en-US" sz="2000" dirty="0" smtClean="0"/>
              <a:t>Fats</a:t>
            </a:r>
          </a:p>
          <a:p>
            <a:r>
              <a:rPr lang="en-US" sz="2000" dirty="0" smtClean="0"/>
              <a:t>Large, non-polar molecules</a:t>
            </a:r>
            <a:endParaRPr lang="en-US" sz="2000" dirty="0"/>
          </a:p>
          <a:p>
            <a:r>
              <a:rPr lang="en-US" sz="2000" dirty="0" smtClean="0"/>
              <a:t>insoluble </a:t>
            </a:r>
            <a:r>
              <a:rPr lang="en-US" sz="2000" dirty="0"/>
              <a:t>in </a:t>
            </a:r>
            <a:r>
              <a:rPr lang="en-US" sz="2000" dirty="0" smtClean="0"/>
              <a:t>water</a:t>
            </a:r>
          </a:p>
          <a:p>
            <a:r>
              <a:rPr lang="en-US" sz="2000" b="1" dirty="0" smtClean="0"/>
              <a:t>They </a:t>
            </a:r>
            <a:r>
              <a:rPr lang="en-US" sz="2000" b="1" dirty="0"/>
              <a:t>are carried in blood inside lipoprotein </a:t>
            </a:r>
            <a:r>
              <a:rPr lang="en-US" sz="2000" b="1" dirty="0" smtClean="0"/>
              <a:t>complexes (in the plasma)</a:t>
            </a:r>
          </a:p>
          <a:p>
            <a:endParaRPr lang="en-US" sz="2000" dirty="0" smtClean="0"/>
          </a:p>
        </p:txBody>
      </p:sp>
      <p:sp>
        <p:nvSpPr>
          <p:cNvPr id="12" name="Content Placeholder 2"/>
          <p:cNvSpPr txBox="1">
            <a:spLocks/>
          </p:cNvSpPr>
          <p:nvPr/>
        </p:nvSpPr>
        <p:spPr>
          <a:xfrm>
            <a:off x="415361" y="4762501"/>
            <a:ext cx="3521639" cy="1701799"/>
          </a:xfrm>
          <a:prstGeom prst="rect">
            <a:avLst/>
          </a:prstGeom>
          <a:solidFill>
            <a:srgbClr val="B9CDE5">
              <a:alpha val="78000"/>
            </a:srgbClr>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Cholesterol</a:t>
            </a:r>
          </a:p>
          <a:p>
            <a:r>
              <a:rPr lang="en-US" sz="2000" dirty="0" smtClean="0"/>
              <a:t>molecules are hydrophobic, apart</a:t>
            </a:r>
          </a:p>
          <a:p>
            <a:r>
              <a:rPr lang="en-US" sz="2000" dirty="0" smtClean="0"/>
              <a:t>from a small hydrophilic region at one end</a:t>
            </a:r>
          </a:p>
          <a:p>
            <a:r>
              <a:rPr lang="en-US" sz="2000" dirty="0" smtClean="0"/>
              <a:t>This is not enough to make cholesterol dissolve in water</a:t>
            </a:r>
          </a:p>
          <a:p>
            <a:r>
              <a:rPr lang="en-US" sz="2000" b="1" dirty="0"/>
              <a:t>They are carried in blood </a:t>
            </a:r>
            <a:r>
              <a:rPr lang="en-US" sz="2000" b="1" dirty="0" smtClean="0"/>
              <a:t>in </a:t>
            </a:r>
            <a:r>
              <a:rPr lang="en-US" sz="2000" b="1" dirty="0"/>
              <a:t>lipoprotein </a:t>
            </a:r>
            <a:r>
              <a:rPr lang="en-US" sz="2000" b="1" dirty="0" smtClean="0"/>
              <a:t>complexes </a:t>
            </a:r>
            <a:r>
              <a:rPr lang="en-US" sz="2000" b="1" dirty="0"/>
              <a:t>(in the plasma)</a:t>
            </a:r>
          </a:p>
          <a:p>
            <a:endParaRPr lang="en-US" sz="2000" dirty="0"/>
          </a:p>
        </p:txBody>
      </p:sp>
      <p:sp>
        <p:nvSpPr>
          <p:cNvPr id="14" name="Content Placeholder 2"/>
          <p:cNvSpPr txBox="1">
            <a:spLocks/>
          </p:cNvSpPr>
          <p:nvPr/>
        </p:nvSpPr>
        <p:spPr>
          <a:xfrm>
            <a:off x="4610100" y="3543302"/>
            <a:ext cx="4279899" cy="2946398"/>
          </a:xfrm>
          <a:prstGeom prst="rect">
            <a:avLst/>
          </a:prstGeom>
          <a:solidFill>
            <a:srgbClr val="B9CDE5">
              <a:alpha val="78000"/>
            </a:srgbClr>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solidFill>
                  <a:srgbClr val="000000"/>
                </a:solidFill>
              </a:rPr>
              <a:t>Lipoprotein complex</a:t>
            </a:r>
          </a:p>
          <a:p>
            <a:r>
              <a:rPr lang="en-US" sz="2000" dirty="0" smtClean="0">
                <a:solidFill>
                  <a:srgbClr val="000000"/>
                </a:solidFill>
              </a:rPr>
              <a:t>Outer layer consists of single layer of phospholipid molecules</a:t>
            </a:r>
          </a:p>
          <a:p>
            <a:r>
              <a:rPr lang="en-US" sz="2000" dirty="0">
                <a:solidFill>
                  <a:srgbClr val="000000"/>
                </a:solidFill>
              </a:rPr>
              <a:t>hydrophilic phosphate heads of the phospholipids face outwards and are in contact with </a:t>
            </a:r>
            <a:r>
              <a:rPr lang="en-US" sz="2000" dirty="0" smtClean="0">
                <a:solidFill>
                  <a:srgbClr val="000000"/>
                </a:solidFill>
              </a:rPr>
              <a:t>water</a:t>
            </a:r>
          </a:p>
          <a:p>
            <a:r>
              <a:rPr lang="en-US" sz="2000" dirty="0" smtClean="0">
                <a:solidFill>
                  <a:srgbClr val="000000"/>
                </a:solidFill>
              </a:rPr>
              <a:t>The </a:t>
            </a:r>
            <a:r>
              <a:rPr lang="en-US" sz="2000" dirty="0">
                <a:solidFill>
                  <a:srgbClr val="000000"/>
                </a:solidFill>
              </a:rPr>
              <a:t>hydrophobic hydrocarbon tails face inwards and are in contact with the </a:t>
            </a:r>
            <a:r>
              <a:rPr lang="en-US" sz="2000" dirty="0" smtClean="0">
                <a:solidFill>
                  <a:srgbClr val="000000"/>
                </a:solidFill>
              </a:rPr>
              <a:t>fats</a:t>
            </a:r>
          </a:p>
          <a:p>
            <a:r>
              <a:rPr lang="en-US" sz="2000" dirty="0"/>
              <a:t>cholesterol molecules are positioned in the phospholipid </a:t>
            </a:r>
            <a:r>
              <a:rPr lang="en-US" sz="2000" dirty="0" smtClean="0"/>
              <a:t>monolayer - hydrophilic </a:t>
            </a:r>
            <a:r>
              <a:rPr lang="en-US" sz="2000" dirty="0"/>
              <a:t>region facing outwards </a:t>
            </a:r>
            <a:endParaRPr lang="en-US" sz="2000" dirty="0" smtClean="0">
              <a:solidFill>
                <a:srgbClr val="000000"/>
              </a:solidFill>
            </a:endParaRPr>
          </a:p>
          <a:p>
            <a:r>
              <a:rPr lang="en-US" sz="2000" dirty="0" smtClean="0">
                <a:solidFill>
                  <a:srgbClr val="000000"/>
                </a:solidFill>
              </a:rPr>
              <a:t>Proteins are also embedded in the phospholipid layer (hence the name)</a:t>
            </a:r>
          </a:p>
        </p:txBody>
      </p:sp>
      <p:sp>
        <p:nvSpPr>
          <p:cNvPr id="11" name="Rectangle 10"/>
          <p:cNvSpPr/>
          <p:nvPr/>
        </p:nvSpPr>
        <p:spPr>
          <a:xfrm>
            <a:off x="4508499" y="6599079"/>
            <a:ext cx="4635501" cy="246221"/>
          </a:xfrm>
          <a:prstGeom prst="rect">
            <a:avLst/>
          </a:prstGeom>
        </p:spPr>
        <p:txBody>
          <a:bodyPr wrap="square">
            <a:spAutoFit/>
          </a:bodyPr>
          <a:lstStyle/>
          <a:p>
            <a:r>
              <a:rPr lang="en-US" sz="1000" dirty="0">
                <a:hlinkClick r:id="rId3"/>
              </a:rPr>
              <a:t>http://</a:t>
            </a:r>
            <a:r>
              <a:rPr lang="en-US" sz="1000" dirty="0" err="1">
                <a:hlinkClick r:id="rId3"/>
              </a:rPr>
              <a:t>chienlab.wikispaces.com</a:t>
            </a:r>
            <a:r>
              <a:rPr lang="en-US" sz="1000" dirty="0">
                <a:hlinkClick r:id="rId3"/>
              </a:rPr>
              <a:t>/file/view/</a:t>
            </a:r>
            <a:r>
              <a:rPr lang="en-US" sz="1000" dirty="0" err="1">
                <a:hlinkClick r:id="rId3"/>
              </a:rPr>
              <a:t>lipoprotein.jpg</a:t>
            </a:r>
            <a:r>
              <a:rPr lang="en-US" sz="1000" dirty="0">
                <a:hlinkClick r:id="rId3"/>
              </a:rPr>
              <a:t>/45882185/</a:t>
            </a:r>
            <a:r>
              <a:rPr lang="en-US" sz="1000" dirty="0" err="1">
                <a:hlinkClick r:id="rId3"/>
              </a:rPr>
              <a:t>lipoprotein.jpg</a:t>
            </a:r>
            <a:endParaRPr lang="en-US" sz="1000" dirty="0"/>
          </a:p>
        </p:txBody>
      </p:sp>
    </p:spTree>
    <p:extLst>
      <p:ext uri="{BB962C8B-B14F-4D97-AF65-F5344CB8AC3E}">
        <p14:creationId xmlns:p14="http://schemas.microsoft.com/office/powerpoint/2010/main" val="1062427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1208088"/>
          </a:xfrm>
        </p:spPr>
        <p:txBody>
          <a:bodyPr>
            <a:noAutofit/>
          </a:bodyPr>
          <a:lstStyle/>
          <a:p>
            <a:pPr fontAlgn="b"/>
            <a:r>
              <a:rPr lang="en-US" sz="2400" dirty="0" smtClean="0">
                <a:latin typeface="Arial"/>
                <a:cs typeface="Arial"/>
              </a:rPr>
              <a:t>2.2.</a:t>
            </a:r>
            <a:r>
              <a:rPr lang="en-US" sz="2400" dirty="0">
                <a:latin typeface="Arial"/>
                <a:cs typeface="Arial"/>
              </a:rPr>
              <a:t>A</a:t>
            </a:r>
            <a:r>
              <a:rPr lang="en-US" sz="2400" dirty="0" smtClean="0">
                <a:latin typeface="Arial"/>
                <a:cs typeface="Arial"/>
              </a:rPr>
              <a:t>3 </a:t>
            </a:r>
            <a:r>
              <a:rPr lang="en-US" sz="2400" dirty="0">
                <a:solidFill>
                  <a:srgbClr val="000000"/>
                </a:solidFill>
                <a:latin typeface="Arial"/>
                <a:cs typeface="Arial"/>
              </a:rPr>
              <a:t>Modes of transport of glucose, amino acids, cholesterol, fats, oxygen and sodium chloride in blood in relation to their solubility in water.</a:t>
            </a:r>
          </a:p>
        </p:txBody>
      </p:sp>
      <p:sp>
        <p:nvSpPr>
          <p:cNvPr id="13" name="Content Placeholder 2"/>
          <p:cNvSpPr>
            <a:spLocks noGrp="1"/>
          </p:cNvSpPr>
          <p:nvPr>
            <p:ph idx="1"/>
          </p:nvPr>
        </p:nvSpPr>
        <p:spPr>
          <a:xfrm>
            <a:off x="4963080" y="1447801"/>
            <a:ext cx="3990419" cy="2362199"/>
          </a:xfrm>
        </p:spPr>
        <p:txBody>
          <a:bodyPr>
            <a:normAutofit/>
          </a:bodyPr>
          <a:lstStyle/>
          <a:p>
            <a:pPr marL="0" indent="0">
              <a:buNone/>
            </a:pPr>
            <a:r>
              <a:rPr lang="en-US" sz="2000" dirty="0" smtClean="0"/>
              <a:t>Sodium Chloride</a:t>
            </a:r>
          </a:p>
          <a:p>
            <a:r>
              <a:rPr lang="en-US" sz="2000" dirty="0" smtClean="0"/>
              <a:t>ionic compound</a:t>
            </a:r>
          </a:p>
          <a:p>
            <a:r>
              <a:rPr lang="en-US" sz="2000" dirty="0" smtClean="0"/>
              <a:t>freely </a:t>
            </a:r>
            <a:r>
              <a:rPr lang="en-US" sz="2000" dirty="0"/>
              <a:t>soluble in </a:t>
            </a:r>
            <a:r>
              <a:rPr lang="en-US" sz="2000" dirty="0" smtClean="0"/>
              <a:t>water</a:t>
            </a:r>
            <a:endParaRPr lang="en-US" sz="2000" dirty="0"/>
          </a:p>
          <a:p>
            <a:r>
              <a:rPr lang="en-US" sz="2000" dirty="0" smtClean="0"/>
              <a:t>dissolving </a:t>
            </a:r>
            <a:r>
              <a:rPr lang="en-US" sz="2000" dirty="0"/>
              <a:t>to form sodium ions (Na+) and chloride ions (</a:t>
            </a:r>
            <a:r>
              <a:rPr lang="en-US" sz="2000" dirty="0" err="1"/>
              <a:t>Cl</a:t>
            </a:r>
            <a:r>
              <a:rPr lang="en-US" sz="2000" dirty="0"/>
              <a:t>-</a:t>
            </a:r>
            <a:r>
              <a:rPr lang="en-US" sz="2000" dirty="0" smtClean="0"/>
              <a:t>)</a:t>
            </a:r>
            <a:endParaRPr lang="en-US" sz="2000" dirty="0"/>
          </a:p>
          <a:p>
            <a:r>
              <a:rPr lang="en-US" sz="2000" b="1" dirty="0" smtClean="0"/>
              <a:t>carried </a:t>
            </a:r>
            <a:r>
              <a:rPr lang="en-US" sz="2000" b="1" dirty="0"/>
              <a:t>in </a:t>
            </a:r>
            <a:r>
              <a:rPr lang="en-US" sz="2000" b="1" dirty="0" smtClean="0"/>
              <a:t>the blood plasma</a:t>
            </a:r>
            <a:endParaRPr lang="en-US" sz="2000" b="1" dirty="0"/>
          </a:p>
        </p:txBody>
      </p:sp>
      <p:pic>
        <p:nvPicPr>
          <p:cNvPr id="3" name="Picture 2" descr="Screen Shot 2014-06-14 at 09.37.0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402677"/>
            <a:ext cx="2216150" cy="1879600"/>
          </a:xfrm>
          <a:prstGeom prst="rect">
            <a:avLst/>
          </a:prstGeom>
        </p:spPr>
      </p:pic>
      <p:pic>
        <p:nvPicPr>
          <p:cNvPr id="7" name="Picture 6" descr="Screen Shot 2014-06-14 at 09.37.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9612" y="3282277"/>
            <a:ext cx="2501900" cy="2228850"/>
          </a:xfrm>
          <a:prstGeom prst="rect">
            <a:avLst/>
          </a:prstGeom>
        </p:spPr>
      </p:pic>
      <p:sp>
        <p:nvSpPr>
          <p:cNvPr id="10" name="Rectangle 9"/>
          <p:cNvSpPr/>
          <p:nvPr/>
        </p:nvSpPr>
        <p:spPr>
          <a:xfrm>
            <a:off x="4569379" y="6607145"/>
            <a:ext cx="4572000" cy="246221"/>
          </a:xfrm>
          <a:prstGeom prst="rect">
            <a:avLst/>
          </a:prstGeom>
        </p:spPr>
        <p:txBody>
          <a:bodyPr>
            <a:spAutoFit/>
          </a:bodyPr>
          <a:lstStyle/>
          <a:p>
            <a:pPr algn="r"/>
            <a:r>
              <a:rPr lang="en-US" sz="1000" dirty="0">
                <a:hlinkClick r:id="rId4"/>
              </a:rPr>
              <a:t>http://</a:t>
            </a:r>
            <a:r>
              <a:rPr lang="en-US" sz="1000" dirty="0" err="1">
                <a:hlinkClick r:id="rId4"/>
              </a:rPr>
              <a:t>www.northland.cc.mn.us</a:t>
            </a:r>
            <a:r>
              <a:rPr lang="en-US" sz="1000" dirty="0">
                <a:hlinkClick r:id="rId4"/>
              </a:rPr>
              <a:t>/biology/Biology1111/animations/</a:t>
            </a:r>
            <a:r>
              <a:rPr lang="en-US" sz="1000" dirty="0" err="1">
                <a:hlinkClick r:id="rId4"/>
              </a:rPr>
              <a:t>dissolve.swf</a:t>
            </a:r>
            <a:endParaRPr lang="en-US" sz="1000" dirty="0"/>
          </a:p>
        </p:txBody>
      </p:sp>
    </p:spTree>
    <p:extLst>
      <p:ext uri="{BB962C8B-B14F-4D97-AF65-F5344CB8AC3E}">
        <p14:creationId xmlns:p14="http://schemas.microsoft.com/office/powerpoint/2010/main" val="18079688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69938"/>
          </a:xfrm>
        </p:spPr>
        <p:txBody>
          <a:bodyPr>
            <a:noAutofit/>
          </a:bodyPr>
          <a:lstStyle/>
          <a:p>
            <a:pPr fontAlgn="b"/>
            <a:r>
              <a:rPr lang="en-US" sz="2400" dirty="0" smtClean="0">
                <a:latin typeface="Arial"/>
                <a:cs typeface="Arial"/>
              </a:rPr>
              <a:t>2.2.U2 </a:t>
            </a:r>
            <a:r>
              <a:rPr lang="en-US" sz="2400" dirty="0">
                <a:solidFill>
                  <a:srgbClr val="000000"/>
                </a:solidFill>
                <a:latin typeface="Arial"/>
                <a:cs typeface="Arial"/>
              </a:rPr>
              <a:t>Hydrogen bonding and </a:t>
            </a:r>
            <a:r>
              <a:rPr lang="en-US" sz="2400" dirty="0" err="1">
                <a:solidFill>
                  <a:srgbClr val="000000"/>
                </a:solidFill>
                <a:latin typeface="Arial"/>
                <a:cs typeface="Arial"/>
              </a:rPr>
              <a:t>dipolarity</a:t>
            </a:r>
            <a:r>
              <a:rPr lang="en-US" sz="2400" dirty="0">
                <a:solidFill>
                  <a:srgbClr val="000000"/>
                </a:solidFill>
                <a:latin typeface="Arial"/>
                <a:cs typeface="Arial"/>
              </a:rPr>
              <a:t> explain the cohesive, adhesive, thermal and solvent properties of water.</a:t>
            </a:r>
          </a:p>
        </p:txBody>
      </p:sp>
      <p:sp>
        <p:nvSpPr>
          <p:cNvPr id="13" name="Content Placeholder 2"/>
          <p:cNvSpPr>
            <a:spLocks noGrp="1"/>
          </p:cNvSpPr>
          <p:nvPr>
            <p:ph idx="1"/>
          </p:nvPr>
        </p:nvSpPr>
        <p:spPr>
          <a:xfrm>
            <a:off x="185467" y="969416"/>
            <a:ext cx="5566672" cy="956753"/>
          </a:xfrm>
        </p:spPr>
        <p:txBody>
          <a:bodyPr>
            <a:normAutofit fontScale="77500" lnSpcReduction="20000"/>
          </a:bodyPr>
          <a:lstStyle/>
          <a:p>
            <a:pPr marL="0" indent="0">
              <a:buNone/>
            </a:pPr>
            <a:r>
              <a:rPr lang="en-US" sz="2000" b="1" dirty="0"/>
              <a:t>Nature of science:</a:t>
            </a:r>
          </a:p>
          <a:p>
            <a:pPr marL="0" indent="0">
              <a:buNone/>
            </a:pPr>
            <a:r>
              <a:rPr lang="en-US" sz="2000" dirty="0"/>
              <a:t>Use theories to explain natural phenomena—the theory that hydrogen bonds form between water molecules explains the properties of water. (2.2)</a:t>
            </a:r>
          </a:p>
        </p:txBody>
      </p:sp>
      <p:grpSp>
        <p:nvGrpSpPr>
          <p:cNvPr id="6" name="Group 5"/>
          <p:cNvGrpSpPr/>
          <p:nvPr/>
        </p:nvGrpSpPr>
        <p:grpSpPr>
          <a:xfrm>
            <a:off x="6246669" y="965733"/>
            <a:ext cx="2668731" cy="2310868"/>
            <a:chOff x="6259369" y="838733"/>
            <a:chExt cx="2668731" cy="2310868"/>
          </a:xfrm>
        </p:grpSpPr>
        <p:sp>
          <p:nvSpPr>
            <p:cNvPr id="10" name="Rectangle 9"/>
            <p:cNvSpPr/>
            <p:nvPr/>
          </p:nvSpPr>
          <p:spPr>
            <a:xfrm>
              <a:off x="6259369" y="838733"/>
              <a:ext cx="2668731" cy="2310868"/>
            </a:xfrm>
            <a:prstGeom prst="rect">
              <a:avLst/>
            </a:prstGeom>
            <a:solidFill>
              <a:schemeClr val="bg1"/>
            </a:solidFill>
            <a:ln w="3175" cap="sq" cmpd="sng">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 name="Group 4"/>
            <p:cNvGrpSpPr/>
            <p:nvPr/>
          </p:nvGrpSpPr>
          <p:grpSpPr>
            <a:xfrm>
              <a:off x="6426200" y="969416"/>
              <a:ext cx="2501900" cy="2077288"/>
              <a:chOff x="4325610" y="3809866"/>
              <a:chExt cx="2969222" cy="2298834"/>
            </a:xfrm>
          </p:grpSpPr>
          <p:pic>
            <p:nvPicPr>
              <p:cNvPr id="3" name="Picture 2" descr="Screen Shot 2014-05-03 at 20.59.13.png">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8650" y="3809866"/>
                <a:ext cx="2383291" cy="1752733"/>
              </a:xfrm>
              <a:prstGeom prst="rect">
                <a:avLst/>
              </a:prstGeom>
            </p:spPr>
          </p:pic>
          <p:sp>
            <p:nvSpPr>
              <p:cNvPr id="4" name="TextBox 3">
                <a:hlinkClick r:id="rId3"/>
              </p:cNvPr>
              <p:cNvSpPr txBox="1"/>
              <p:nvPr/>
            </p:nvSpPr>
            <p:spPr>
              <a:xfrm>
                <a:off x="4325610" y="5562600"/>
                <a:ext cx="2969222" cy="546100"/>
              </a:xfrm>
              <a:prstGeom prst="rect">
                <a:avLst/>
              </a:prstGeom>
              <a:noFill/>
            </p:spPr>
            <p:txBody>
              <a:bodyPr wrap="square" rtlCol="0">
                <a:normAutofit fontScale="55000" lnSpcReduction="20000"/>
              </a:bodyPr>
              <a:lstStyle/>
              <a:p>
                <a:r>
                  <a:rPr lang="nl-NL" dirty="0"/>
                  <a:t>http://</a:t>
                </a:r>
                <a:r>
                  <a:rPr lang="nl-NL" dirty="0" err="1"/>
                  <a:t>www.sumanasinc.com</a:t>
                </a:r>
                <a:r>
                  <a:rPr lang="nl-NL" dirty="0"/>
                  <a:t>/</a:t>
                </a:r>
                <a:r>
                  <a:rPr lang="nl-NL" dirty="0" err="1"/>
                  <a:t>webcontent</a:t>
                </a:r>
                <a:r>
                  <a:rPr lang="nl-NL" dirty="0"/>
                  <a:t>/</a:t>
                </a:r>
                <a:r>
                  <a:rPr lang="nl-NL" dirty="0" err="1"/>
                  <a:t>animations</a:t>
                </a:r>
                <a:r>
                  <a:rPr lang="nl-NL" dirty="0"/>
                  <a:t>/content/</a:t>
                </a:r>
                <a:r>
                  <a:rPr lang="nl-NL" dirty="0" err="1"/>
                  <a:t>propertiesofwater</a:t>
                </a:r>
                <a:r>
                  <a:rPr lang="nl-NL" dirty="0"/>
                  <a:t>/</a:t>
                </a:r>
                <a:r>
                  <a:rPr lang="nl-NL" dirty="0" err="1"/>
                  <a:t>water.html</a:t>
                </a:r>
                <a:endParaRPr lang="en-US" dirty="0"/>
              </a:p>
            </p:txBody>
          </p:sp>
        </p:grpSp>
      </p:grpSp>
      <p:sp>
        <p:nvSpPr>
          <p:cNvPr id="7" name="Content Placeholder 2"/>
          <p:cNvSpPr txBox="1">
            <a:spLocks/>
          </p:cNvSpPr>
          <p:nvPr/>
        </p:nvSpPr>
        <p:spPr>
          <a:xfrm>
            <a:off x="185467" y="2078569"/>
            <a:ext cx="5566672" cy="3369731"/>
          </a:xfrm>
          <a:prstGeom prst="rect">
            <a:avLst/>
          </a:prstGeom>
          <a:solidFill>
            <a:srgbClr val="B9CDE5">
              <a:alpha val="78000"/>
            </a:srgbClr>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Thermal:</a:t>
            </a:r>
          </a:p>
          <a:p>
            <a:r>
              <a:rPr lang="en-US" sz="2000" dirty="0"/>
              <a:t>Water has a high specific heat capacity </a:t>
            </a:r>
            <a:r>
              <a:rPr lang="en-US" sz="2000" dirty="0" smtClean="0"/>
              <a:t>(4.2 Joules is required </a:t>
            </a:r>
            <a:r>
              <a:rPr lang="en-US" sz="2000" dirty="0"/>
              <a:t>to raise the temperature of 1 g of </a:t>
            </a:r>
            <a:r>
              <a:rPr lang="en-US" sz="2000" dirty="0" smtClean="0"/>
              <a:t>water </a:t>
            </a:r>
            <a:r>
              <a:rPr lang="en-US" sz="2000" dirty="0"/>
              <a:t>by 1°C)</a:t>
            </a:r>
          </a:p>
          <a:p>
            <a:r>
              <a:rPr lang="en-US" sz="2000" dirty="0"/>
              <a:t>Water has a high heat of </a:t>
            </a:r>
            <a:r>
              <a:rPr lang="en-US" sz="2000" dirty="0" err="1"/>
              <a:t>vaporisation</a:t>
            </a:r>
            <a:r>
              <a:rPr lang="en-US" sz="2000" dirty="0"/>
              <a:t> (amount of energy </a:t>
            </a:r>
            <a:r>
              <a:rPr lang="en-US" sz="2000" dirty="0" smtClean="0"/>
              <a:t>needed to change from a </a:t>
            </a:r>
            <a:r>
              <a:rPr lang="en-US" sz="2000" dirty="0"/>
              <a:t>liquid to a gas </a:t>
            </a:r>
            <a:r>
              <a:rPr lang="en-US" sz="2000" dirty="0" smtClean="0"/>
              <a:t>or </a:t>
            </a:r>
            <a:r>
              <a:rPr lang="en-US" sz="2000" dirty="0" err="1"/>
              <a:t>vapour</a:t>
            </a:r>
            <a:r>
              <a:rPr lang="en-US" sz="2000" dirty="0"/>
              <a:t>)</a:t>
            </a:r>
          </a:p>
          <a:p>
            <a:r>
              <a:rPr lang="en-US" sz="2000" dirty="0"/>
              <a:t>Water has a high heat of fusion (amount of energy </a:t>
            </a:r>
            <a:r>
              <a:rPr lang="en-US" sz="2000" dirty="0" smtClean="0"/>
              <a:t>needed to </a:t>
            </a:r>
            <a:r>
              <a:rPr lang="en-US" sz="2000" dirty="0"/>
              <a:t>be lost to change </a:t>
            </a:r>
            <a:r>
              <a:rPr lang="en-US" sz="2000" dirty="0" smtClean="0"/>
              <a:t>liquid water to ice)</a:t>
            </a:r>
            <a:endParaRPr lang="en-US" sz="2000" dirty="0"/>
          </a:p>
          <a:p>
            <a:r>
              <a:rPr lang="en-US" sz="2000" dirty="0"/>
              <a:t>These </a:t>
            </a:r>
            <a:r>
              <a:rPr lang="en-US" sz="2000" dirty="0" smtClean="0"/>
              <a:t>properties are due to many hydrogen bonds that need to be formed or broken to change the temperature or state of water</a:t>
            </a:r>
          </a:p>
          <a:p>
            <a:r>
              <a:rPr lang="en-US" sz="2000" dirty="0" smtClean="0"/>
              <a:t>Therefore the temperature of water remains relatively stable</a:t>
            </a:r>
            <a:endParaRPr lang="en-US" sz="2000" dirty="0"/>
          </a:p>
        </p:txBody>
      </p:sp>
      <p:sp>
        <p:nvSpPr>
          <p:cNvPr id="8" name="Content Placeholder 2"/>
          <p:cNvSpPr txBox="1">
            <a:spLocks/>
          </p:cNvSpPr>
          <p:nvPr/>
        </p:nvSpPr>
        <p:spPr>
          <a:xfrm>
            <a:off x="5905499" y="4246038"/>
            <a:ext cx="3022601" cy="1761062"/>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Water is used by Leaves as a coolant. The heat lost from leaves for evaporation  prevents them over-heating. If the leaves get too hot enzymes in their cells will start to denature.</a:t>
            </a:r>
          </a:p>
        </p:txBody>
      </p:sp>
      <p:sp>
        <p:nvSpPr>
          <p:cNvPr id="9" name="Rectangle 8"/>
          <p:cNvSpPr/>
          <p:nvPr/>
        </p:nvSpPr>
        <p:spPr>
          <a:xfrm>
            <a:off x="5738884" y="6581001"/>
            <a:ext cx="3405116" cy="276999"/>
          </a:xfrm>
          <a:prstGeom prst="rect">
            <a:avLst/>
          </a:prstGeom>
        </p:spPr>
        <p:txBody>
          <a:bodyPr wrap="square">
            <a:spAutoFit/>
          </a:bodyPr>
          <a:lstStyle/>
          <a:p>
            <a:r>
              <a:rPr lang="en-AU" sz="1200" dirty="0">
                <a:hlinkClick r:id="rId5"/>
              </a:rPr>
              <a:t>http://www.flickr.com/photos/jaxxon/37559138/</a:t>
            </a:r>
            <a:endParaRPr lang="en-AU" sz="1200" dirty="0"/>
          </a:p>
        </p:txBody>
      </p:sp>
    </p:spTree>
    <p:extLst>
      <p:ext uri="{BB962C8B-B14F-4D97-AF65-F5344CB8AC3E}">
        <p14:creationId xmlns:p14="http://schemas.microsoft.com/office/powerpoint/2010/main" val="39173779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28" y="622301"/>
            <a:ext cx="8928074" cy="623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6403585"/>
            <a:ext cx="1949527" cy="467115"/>
          </a:xfrm>
          <a:prstGeom prst="rect">
            <a:avLst/>
          </a:prstGeom>
        </p:spPr>
      </p:pic>
      <p:sp>
        <p:nvSpPr>
          <p:cNvPr id="6" name="Title 1"/>
          <p:cNvSpPr txBox="1">
            <a:spLocks/>
          </p:cNvSpPr>
          <p:nvPr/>
        </p:nvSpPr>
        <p:spPr>
          <a:xfrm>
            <a:off x="0" y="4762"/>
            <a:ext cx="9144000" cy="515938"/>
          </a:xfrm>
          <a:prstGeom prst="rect">
            <a:avLst/>
          </a:prstGeom>
          <a:solidFill>
            <a:srgbClr val="B9CDE5">
              <a:alpha val="78000"/>
            </a:srgbClr>
          </a:solidFill>
        </p:spPr>
        <p:txBody>
          <a:bodyPr vert="horz" lIns="91440" tIns="45720" rIns="91440" bIns="45720" rtlCol="0" anchor="ctr">
            <a:noAutofit/>
          </a:bodyPr>
          <a:lstStyle>
            <a:lvl1pPr algn="l" defTabSz="457200" rtl="0" eaLnBrk="1" latinLnBrk="0" hangingPunct="1">
              <a:spcBef>
                <a:spcPct val="0"/>
              </a:spcBef>
              <a:buNone/>
              <a:defRPr sz="3600" kern="1200">
                <a:solidFill>
                  <a:schemeClr val="tx1"/>
                </a:solidFill>
                <a:latin typeface="+mj-lt"/>
                <a:ea typeface="+mj-ea"/>
                <a:cs typeface="+mj-cs"/>
              </a:defRPr>
            </a:lvl1pPr>
          </a:lstStyle>
          <a:p>
            <a:pPr fontAlgn="b"/>
            <a:r>
              <a:rPr lang="en-US" sz="2400" smtClean="0">
                <a:latin typeface="Arial"/>
                <a:cs typeface="Arial"/>
              </a:rPr>
              <a:t>2.2.A2 </a:t>
            </a:r>
            <a:r>
              <a:rPr lang="en-US" sz="2400" smtClean="0">
                <a:solidFill>
                  <a:srgbClr val="000000"/>
                </a:solidFill>
                <a:latin typeface="Arial"/>
                <a:cs typeface="Arial"/>
              </a:rPr>
              <a:t>Use of water as a coolant in sweat.</a:t>
            </a:r>
            <a:endParaRPr lang="en-US" sz="2400" dirty="0">
              <a:solidFill>
                <a:srgbClr val="000000"/>
              </a:solidFill>
              <a:latin typeface="Arial"/>
              <a:cs typeface="Arial"/>
            </a:endParaRPr>
          </a:p>
        </p:txBody>
      </p:sp>
    </p:spTree>
    <p:extLst>
      <p:ext uri="{BB962C8B-B14F-4D97-AF65-F5344CB8AC3E}">
        <p14:creationId xmlns:p14="http://schemas.microsoft.com/office/powerpoint/2010/main" val="1535729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846138"/>
          </a:xfrm>
        </p:spPr>
        <p:txBody>
          <a:bodyPr>
            <a:noAutofit/>
          </a:bodyPr>
          <a:lstStyle/>
          <a:p>
            <a:pPr fontAlgn="b"/>
            <a:r>
              <a:rPr lang="en-US" sz="2400" dirty="0" smtClean="0">
                <a:latin typeface="Arial"/>
                <a:cs typeface="Arial"/>
              </a:rPr>
              <a:t>2.2.A1 </a:t>
            </a:r>
            <a:r>
              <a:rPr lang="en-US" sz="2400" dirty="0">
                <a:solidFill>
                  <a:srgbClr val="000000"/>
                </a:solidFill>
                <a:latin typeface="Arial"/>
                <a:cs typeface="Arial"/>
              </a:rPr>
              <a:t>Comparison of the thermal properties of water with those of methane.</a:t>
            </a:r>
          </a:p>
        </p:txBody>
      </p:sp>
      <p:sp>
        <p:nvSpPr>
          <p:cNvPr id="13" name="Content Placeholder 2"/>
          <p:cNvSpPr>
            <a:spLocks noGrp="1"/>
          </p:cNvSpPr>
          <p:nvPr>
            <p:ph idx="1"/>
          </p:nvPr>
        </p:nvSpPr>
        <p:spPr>
          <a:xfrm>
            <a:off x="6502400" y="1051966"/>
            <a:ext cx="2476500" cy="2034134"/>
          </a:xfrm>
        </p:spPr>
        <p:txBody>
          <a:bodyPr>
            <a:normAutofit fontScale="70000" lnSpcReduction="20000"/>
          </a:bodyPr>
          <a:lstStyle/>
          <a:p>
            <a:pPr marL="0" indent="0">
              <a:buNone/>
            </a:pPr>
            <a:r>
              <a:rPr lang="en-US" sz="2000" dirty="0" smtClean="0"/>
              <a:t>Methane</a:t>
            </a:r>
          </a:p>
          <a:p>
            <a:r>
              <a:rPr lang="en-US" sz="2000" dirty="0" smtClean="0"/>
              <a:t>waste </a:t>
            </a:r>
            <a:r>
              <a:rPr lang="en-US" sz="2000" dirty="0"/>
              <a:t>product of anaerobic respiration in certain prokaryotes </a:t>
            </a:r>
            <a:r>
              <a:rPr lang="en-US" sz="2000" dirty="0" smtClean="0"/>
              <a:t> living in anaerobic conditions</a:t>
            </a:r>
          </a:p>
          <a:p>
            <a:r>
              <a:rPr lang="en-US" sz="2000" dirty="0"/>
              <a:t>Methane can be used as a </a:t>
            </a:r>
            <a:r>
              <a:rPr lang="en-US" sz="2000" dirty="0" smtClean="0"/>
              <a:t>fuel</a:t>
            </a:r>
          </a:p>
          <a:p>
            <a:r>
              <a:rPr lang="en-US" sz="2000" dirty="0"/>
              <a:t>If present in the atmosphere it contributes to the greenhouse effect</a:t>
            </a:r>
            <a:r>
              <a:rPr lang="en-US" sz="2000" dirty="0" smtClean="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750098216"/>
              </p:ext>
            </p:extLst>
          </p:nvPr>
        </p:nvGraphicFramePr>
        <p:xfrm>
          <a:off x="236267" y="1077926"/>
          <a:ext cx="6096000" cy="5174967"/>
        </p:xfrm>
        <a:graphic>
          <a:graphicData uri="http://schemas.openxmlformats.org/drawingml/2006/table">
            <a:tbl>
              <a:tblPr firstRow="1" bandRow="1">
                <a:tableStyleId>{2D5ABB26-0587-4C30-8999-92F81FD0307C}</a:tableStyleId>
              </a:tblPr>
              <a:tblGrid>
                <a:gridCol w="2032000"/>
                <a:gridCol w="2032000"/>
                <a:gridCol w="2032000"/>
              </a:tblGrid>
              <a:tr h="439925">
                <a:tc>
                  <a:txBody>
                    <a:bodyPr/>
                    <a:lstStyle/>
                    <a:p>
                      <a:endParaRPr lang="en-US" sz="1400" dirty="0"/>
                    </a:p>
                  </a:txBody>
                  <a:tcPr>
                    <a:lnR w="12700" cap="flat" cmpd="sng" algn="ctr">
                      <a:solidFill>
                        <a:scrgbClr r="0" g="0" b="0"/>
                      </a:solidFill>
                      <a:prstDash val="solid"/>
                      <a:round/>
                      <a:headEnd type="none" w="med" len="med"/>
                      <a:tailEnd type="none" w="med" len="med"/>
                    </a:lnR>
                  </a:tcPr>
                </a:tc>
                <a:tc>
                  <a:txBody>
                    <a:bodyPr/>
                    <a:lstStyle/>
                    <a:p>
                      <a:pPr algn="ctr"/>
                      <a:r>
                        <a:rPr lang="en-US" sz="1400" dirty="0" smtClean="0"/>
                        <a:t>Methane</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Water</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405843">
                <a:tc>
                  <a:txBody>
                    <a:bodyPr/>
                    <a:lstStyle/>
                    <a:p>
                      <a:endParaRPr lang="en-US" sz="1400"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40206">
                <a:tc>
                  <a:txBody>
                    <a:bodyPr/>
                    <a:lstStyle/>
                    <a:p>
                      <a:pPr algn="l"/>
                      <a:r>
                        <a:rPr lang="en-US" sz="1400" dirty="0" smtClean="0"/>
                        <a:t>Formula</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CH</a:t>
                      </a:r>
                      <a:r>
                        <a:rPr lang="en-US" sz="1400" baseline="-25000" dirty="0" smtClean="0"/>
                        <a:t>4</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H</a:t>
                      </a:r>
                      <a:r>
                        <a:rPr lang="en-US" sz="1400" baseline="-25000" dirty="0" smtClean="0"/>
                        <a:t>2</a:t>
                      </a:r>
                      <a:r>
                        <a:rPr lang="en-US" sz="1400" dirty="0" smtClean="0"/>
                        <a:t>O</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57481">
                <a:tc>
                  <a:txBody>
                    <a:bodyPr/>
                    <a:lstStyle/>
                    <a:p>
                      <a:pPr algn="l"/>
                      <a:r>
                        <a:rPr lang="en-US" sz="1400" dirty="0" smtClean="0"/>
                        <a:t>Molecular mass</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18</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23956">
                <a:tc>
                  <a:txBody>
                    <a:bodyPr/>
                    <a:lstStyle/>
                    <a:p>
                      <a:pPr algn="l"/>
                      <a:r>
                        <a:rPr lang="en-US" sz="1400" dirty="0" smtClean="0"/>
                        <a:t>Bonding</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gridSpan="2">
                  <a:txBody>
                    <a:bodyPr/>
                    <a:lstStyle/>
                    <a:p>
                      <a:pPr algn="ctr"/>
                      <a:r>
                        <a:rPr lang="en-US" sz="1400" dirty="0" smtClean="0"/>
                        <a:t>Single covalent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hMerge="1">
                  <a:txBody>
                    <a:bodyPr/>
                    <a:lstStyle/>
                    <a:p>
                      <a:endParaRPr lang="en-US" dirty="0"/>
                    </a:p>
                  </a:txBody>
                  <a:tcPr/>
                </a:tc>
              </a:tr>
              <a:tr h="353931">
                <a:tc>
                  <a:txBody>
                    <a:bodyPr/>
                    <a:lstStyle/>
                    <a:p>
                      <a:pPr algn="l"/>
                      <a:r>
                        <a:rPr lang="en-US" sz="1400" dirty="0" smtClean="0"/>
                        <a:t>Polarity</a:t>
                      </a:r>
                      <a:endParaRPr lang="en-US" sz="1400" dirty="0"/>
                    </a:p>
                  </a:txBody>
                  <a:tcPr anchor="ctr">
                    <a:lnL w="38100" cap="flat" cmpd="sng" algn="ctr">
                      <a:solidFill>
                        <a:srgbClr val="FF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sz="1400" dirty="0" smtClean="0"/>
                        <a:t>Polar</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c>
                  <a:txBody>
                    <a:bodyPr/>
                    <a:lstStyle/>
                    <a:p>
                      <a:pPr algn="ctr"/>
                      <a:r>
                        <a:rPr lang="en-US" sz="1400" dirty="0" smtClean="0"/>
                        <a:t>nonpolar</a:t>
                      </a:r>
                      <a:endParaRPr lang="en-US" sz="1400" dirty="0"/>
                    </a:p>
                  </a:txBody>
                  <a:tcPr anchor="ctr">
                    <a:lnL w="12700" cap="flat" cmpd="sng" algn="ctr">
                      <a:solidFill>
                        <a:scrgbClr r="0" g="0" b="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tcPr>
                </a:tc>
              </a:tr>
              <a:tr h="307706">
                <a:tc>
                  <a:txBody>
                    <a:bodyPr/>
                    <a:lstStyle/>
                    <a:p>
                      <a:pPr algn="l"/>
                      <a:r>
                        <a:rPr lang="en-US" sz="1400" dirty="0" smtClean="0"/>
                        <a:t>Density (g cm</a:t>
                      </a:r>
                      <a:r>
                        <a:rPr lang="en-US" sz="1400" baseline="30000" dirty="0" smtClean="0"/>
                        <a:t>-3</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0.46</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84126">
                <a:tc>
                  <a:txBody>
                    <a:bodyPr/>
                    <a:lstStyle/>
                    <a:p>
                      <a:pPr algn="l"/>
                      <a:r>
                        <a:rPr lang="en-US" sz="1400" dirty="0" smtClean="0"/>
                        <a:t>Specific Heat Capacity</a:t>
                      </a:r>
                    </a:p>
                    <a:p>
                      <a:pPr algn="l"/>
                      <a:r>
                        <a:rPr lang="en-US" sz="1400" dirty="0" smtClean="0"/>
                        <a:t>(J g</a:t>
                      </a:r>
                      <a:r>
                        <a:rPr lang="en-US" sz="1400" baseline="30000" dirty="0" smtClean="0"/>
                        <a:t>-1</a:t>
                      </a:r>
                      <a:r>
                        <a:rPr lang="en-US" sz="1400" dirty="0" smtClean="0"/>
                        <a:t> </a:t>
                      </a:r>
                      <a:r>
                        <a:rPr lang="en-US" sz="1400" baseline="30000" dirty="0" smtClean="0"/>
                        <a:t>o</a:t>
                      </a:r>
                      <a:r>
                        <a:rPr lang="en-US" sz="1400" dirty="0" smtClean="0"/>
                        <a:t>c</a:t>
                      </a:r>
                      <a:r>
                        <a:rPr lang="en-US" sz="1400" baseline="30000" dirty="0" smtClean="0"/>
                        <a:t>-1</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4.2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419253">
                <a:tc>
                  <a:txBody>
                    <a:bodyPr/>
                    <a:lstStyle/>
                    <a:p>
                      <a:pPr algn="l"/>
                      <a:r>
                        <a:rPr lang="en-US" sz="1400" dirty="0" smtClean="0"/>
                        <a:t>Latent heat of </a:t>
                      </a:r>
                      <a:r>
                        <a:rPr lang="en-US" sz="1400" dirty="0" err="1" smtClean="0"/>
                        <a:t>vapourisation</a:t>
                      </a:r>
                      <a:r>
                        <a:rPr lang="en-US" sz="1400" dirty="0" smtClean="0"/>
                        <a:t> (J g</a:t>
                      </a:r>
                      <a:r>
                        <a:rPr lang="en-US" sz="1400" baseline="30000" dirty="0" smtClean="0"/>
                        <a:t>-1</a:t>
                      </a:r>
                      <a:r>
                        <a:rPr lang="en-US" sz="1400" baseline="0" dirty="0" smtClean="0"/>
                        <a:t>)</a:t>
                      </a:r>
                      <a:endParaRPr lang="en-US" sz="1400" baseline="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760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2257</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94793">
                <a:tc>
                  <a:txBody>
                    <a:bodyPr/>
                    <a:lstStyle/>
                    <a:p>
                      <a:pPr algn="l"/>
                      <a:r>
                        <a:rPr lang="en-US" sz="1400" dirty="0" smtClean="0"/>
                        <a:t>Melting point (</a:t>
                      </a:r>
                      <a:r>
                        <a:rPr lang="en-US" sz="1400" baseline="30000" dirty="0" err="1" smtClean="0"/>
                        <a:t>o</a:t>
                      </a:r>
                      <a:r>
                        <a:rPr lang="en-US" sz="1400" dirty="0" err="1" smtClean="0"/>
                        <a:t>C</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-182</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69393">
                <a:tc>
                  <a:txBody>
                    <a:bodyPr/>
                    <a:lstStyle/>
                    <a:p>
                      <a:pPr algn="l"/>
                      <a:r>
                        <a:rPr lang="en-US" sz="1400" dirty="0" smtClean="0"/>
                        <a:t>Boiling</a:t>
                      </a:r>
                      <a:r>
                        <a:rPr lang="en-US" sz="1400" baseline="0" dirty="0" smtClean="0"/>
                        <a:t> point </a:t>
                      </a:r>
                      <a:r>
                        <a:rPr lang="en-US" sz="1400" dirty="0" smtClean="0"/>
                        <a:t>(</a:t>
                      </a:r>
                      <a:r>
                        <a:rPr lang="en-US" sz="1400" baseline="30000" dirty="0" err="1" smtClean="0"/>
                        <a:t>o</a:t>
                      </a:r>
                      <a:r>
                        <a:rPr lang="en-US" sz="1400" dirty="0" err="1" smtClean="0"/>
                        <a:t>C</a:t>
                      </a:r>
                      <a:r>
                        <a:rPr lang="en-US" sz="1400" dirty="0" smtClean="0"/>
                        <a:t>)</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-160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400" dirty="0" smtClean="0"/>
                        <a:t>100</a:t>
                      </a:r>
                      <a:endParaRPr lang="en-US" sz="1400"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6" name="Rectangle 5"/>
          <p:cNvSpPr/>
          <p:nvPr/>
        </p:nvSpPr>
        <p:spPr>
          <a:xfrm>
            <a:off x="4572000" y="6593414"/>
            <a:ext cx="4572000" cy="246221"/>
          </a:xfrm>
          <a:prstGeom prst="rect">
            <a:avLst/>
          </a:prstGeom>
        </p:spPr>
        <p:txBody>
          <a:bodyPr>
            <a:spAutoFit/>
          </a:bodyPr>
          <a:lstStyle/>
          <a:p>
            <a:pPr algn="r"/>
            <a:r>
              <a:rPr lang="en-US" sz="1000" dirty="0">
                <a:hlinkClick r:id="rId2"/>
              </a:rPr>
              <a:t>https://</a:t>
            </a:r>
            <a:r>
              <a:rPr lang="en-US" sz="1000" dirty="0" err="1">
                <a:hlinkClick r:id="rId2"/>
              </a:rPr>
              <a:t>upload.wikimedia.org</a:t>
            </a:r>
            <a:r>
              <a:rPr lang="en-US" sz="1000" dirty="0">
                <a:hlinkClick r:id="rId2"/>
              </a:rPr>
              <a:t>/</a:t>
            </a:r>
            <a:r>
              <a:rPr lang="en-US" sz="1000" dirty="0" err="1">
                <a:hlinkClick r:id="rId2"/>
              </a:rPr>
              <a:t>wikipedia</a:t>
            </a:r>
            <a:r>
              <a:rPr lang="en-US" sz="1000" dirty="0">
                <a:hlinkClick r:id="rId2"/>
              </a:rPr>
              <a:t>/commons/5/55/3D_methane.PNG</a:t>
            </a:r>
            <a:endParaRPr lang="en-US" sz="1000" dirty="0"/>
          </a:p>
        </p:txBody>
      </p:sp>
      <p:grpSp>
        <p:nvGrpSpPr>
          <p:cNvPr id="12" name="Group 11"/>
          <p:cNvGrpSpPr/>
          <p:nvPr/>
        </p:nvGrpSpPr>
        <p:grpSpPr>
          <a:xfrm>
            <a:off x="2692400" y="1562100"/>
            <a:ext cx="3314700" cy="1231900"/>
            <a:chOff x="2692400" y="1562100"/>
            <a:chExt cx="3314700" cy="1231900"/>
          </a:xfrm>
        </p:grpSpPr>
        <p:pic>
          <p:nvPicPr>
            <p:cNvPr id="5" name="Picture 4"/>
            <p:cNvPicPr>
              <a:picLocks noChangeAspect="1"/>
            </p:cNvPicPr>
            <p:nvPr/>
          </p:nvPicPr>
          <p:blipFill>
            <a:blip r:embed="rId3"/>
            <a:stretch>
              <a:fillRect/>
            </a:stretch>
          </p:blipFill>
          <p:spPr>
            <a:xfrm>
              <a:off x="2692400" y="1562100"/>
              <a:ext cx="1163223" cy="1231900"/>
            </a:xfrm>
            <a:prstGeom prst="rect">
              <a:avLst/>
            </a:prstGeom>
          </p:spPr>
        </p:pic>
        <p:pic>
          <p:nvPicPr>
            <p:cNvPr id="7" name="Picture 6"/>
            <p:cNvPicPr>
              <a:picLocks noChangeAspect="1"/>
            </p:cNvPicPr>
            <p:nvPr/>
          </p:nvPicPr>
          <p:blipFill>
            <a:blip r:embed="rId4"/>
            <a:stretch>
              <a:fillRect/>
            </a:stretch>
          </p:blipFill>
          <p:spPr>
            <a:xfrm>
              <a:off x="4699000" y="1708150"/>
              <a:ext cx="1308100" cy="941832"/>
            </a:xfrm>
            <a:prstGeom prst="rect">
              <a:avLst/>
            </a:prstGeom>
          </p:spPr>
        </p:pic>
      </p:grpSp>
      <p:sp>
        <p:nvSpPr>
          <p:cNvPr id="8" name="Rectangle 7"/>
          <p:cNvSpPr/>
          <p:nvPr/>
        </p:nvSpPr>
        <p:spPr>
          <a:xfrm>
            <a:off x="3784600" y="6355428"/>
            <a:ext cx="5359400" cy="246221"/>
          </a:xfrm>
          <a:prstGeom prst="rect">
            <a:avLst/>
          </a:prstGeom>
        </p:spPr>
        <p:txBody>
          <a:bodyPr wrap="square">
            <a:spAutoFit/>
          </a:bodyPr>
          <a:lstStyle/>
          <a:p>
            <a:pPr algn="r"/>
            <a:r>
              <a:rPr lang="en-US" sz="1000" dirty="0">
                <a:hlinkClick r:id="rId5"/>
              </a:rPr>
              <a:t>https://</a:t>
            </a:r>
            <a:r>
              <a:rPr lang="en-US" sz="1000" dirty="0" err="1">
                <a:hlinkClick r:id="rId5"/>
              </a:rPr>
              <a:t>commons.wikimedia.org</a:t>
            </a:r>
            <a:r>
              <a:rPr lang="en-US" sz="1000" dirty="0">
                <a:hlinkClick r:id="rId5"/>
              </a:rPr>
              <a:t>/wiki/</a:t>
            </a:r>
            <a:r>
              <a:rPr lang="en-US" sz="1000" dirty="0" err="1">
                <a:hlinkClick r:id="rId5"/>
              </a:rPr>
              <a:t>Water_molecule#mediaviewer</a:t>
            </a:r>
            <a:r>
              <a:rPr lang="en-US" sz="1000" dirty="0">
                <a:hlinkClick r:id="rId5"/>
              </a:rPr>
              <a:t>/</a:t>
            </a:r>
            <a:r>
              <a:rPr lang="en-US" sz="1000" dirty="0" err="1">
                <a:hlinkClick r:id="rId5"/>
              </a:rPr>
              <a:t>File:Water_molecule.svg</a:t>
            </a:r>
            <a:endParaRPr lang="en-US" sz="1000" dirty="0"/>
          </a:p>
        </p:txBody>
      </p:sp>
      <p:sp>
        <p:nvSpPr>
          <p:cNvPr id="10" name="TextBox 9"/>
          <p:cNvSpPr txBox="1"/>
          <p:nvPr/>
        </p:nvSpPr>
        <p:spPr>
          <a:xfrm>
            <a:off x="6426200" y="3784600"/>
            <a:ext cx="2489200" cy="646331"/>
          </a:xfrm>
          <a:prstGeom prst="rect">
            <a:avLst/>
          </a:prstGeom>
          <a:noFill/>
        </p:spPr>
        <p:txBody>
          <a:bodyPr wrap="square" rtlCol="0">
            <a:spAutoFit/>
          </a:bodyPr>
          <a:lstStyle/>
          <a:p>
            <a:r>
              <a:rPr lang="en-US" sz="1200" b="1" dirty="0" smtClean="0">
                <a:solidFill>
                  <a:srgbClr val="FF0000"/>
                </a:solidFill>
              </a:rPr>
              <a:t>Key chemical property that causes the major differences seen in the physical properties.</a:t>
            </a:r>
            <a:endParaRPr lang="en-US" sz="1200" b="1" dirty="0">
              <a:solidFill>
                <a:srgbClr val="FF0000"/>
              </a:solidFill>
            </a:endParaRPr>
          </a:p>
        </p:txBody>
      </p:sp>
      <p:sp>
        <p:nvSpPr>
          <p:cNvPr id="14" name="Content Placeholder 2"/>
          <p:cNvSpPr txBox="1">
            <a:spLocks/>
          </p:cNvSpPr>
          <p:nvPr/>
        </p:nvSpPr>
        <p:spPr>
          <a:xfrm>
            <a:off x="6489700" y="4531767"/>
            <a:ext cx="2489200" cy="1437234"/>
          </a:xfrm>
          <a:prstGeom prst="rect">
            <a:avLst/>
          </a:prstGeom>
          <a:solidFill>
            <a:srgbClr val="B9CDE5">
              <a:alpha val="78000"/>
            </a:srgbClr>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err="1"/>
              <a:t>Methanogenic</a:t>
            </a:r>
            <a:r>
              <a:rPr lang="en-US" sz="2000" dirty="0"/>
              <a:t> </a:t>
            </a:r>
            <a:r>
              <a:rPr lang="en-US" sz="2000" dirty="0" smtClean="0"/>
              <a:t>prokaryotes</a:t>
            </a:r>
          </a:p>
          <a:p>
            <a:r>
              <a:rPr lang="en-US" sz="2000" dirty="0" smtClean="0"/>
              <a:t>can </a:t>
            </a:r>
            <a:r>
              <a:rPr lang="en-US" sz="2000" dirty="0"/>
              <a:t>be found in swamps, wetlands, the guts of animals (including cattle and sheep</a:t>
            </a:r>
            <a:r>
              <a:rPr lang="en-US" sz="2000" dirty="0" smtClean="0"/>
              <a:t>)</a:t>
            </a:r>
          </a:p>
          <a:p>
            <a:r>
              <a:rPr lang="en-US" sz="2000" dirty="0"/>
              <a:t>can also be found in waste </a:t>
            </a:r>
            <a:r>
              <a:rPr lang="en-US" sz="2000" dirty="0" smtClean="0"/>
              <a:t>dumps</a:t>
            </a:r>
            <a:endParaRPr lang="en-US" sz="2000" dirty="0"/>
          </a:p>
        </p:txBody>
      </p:sp>
    </p:spTree>
    <p:extLst>
      <p:ext uri="{BB962C8B-B14F-4D97-AF65-F5344CB8AC3E}">
        <p14:creationId xmlns:p14="http://schemas.microsoft.com/office/powerpoint/2010/main" val="341797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4"/>
            <a:ext cx="6521397" cy="746554"/>
          </a:xfrm>
        </p:spPr>
        <p:txBody>
          <a:bodyPr/>
          <a:lstStyle/>
          <a:p>
            <a:r>
              <a:rPr lang="en-US" dirty="0" smtClean="0"/>
              <a:t>Bibliography / Acknowledgments</a:t>
            </a:r>
            <a:endParaRPr lang="en-US" dirty="0"/>
          </a:p>
        </p:txBody>
      </p:sp>
      <p:pic>
        <p:nvPicPr>
          <p:cNvPr id="4" name="Picture 3">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820" y="1000912"/>
            <a:ext cx="5328420" cy="966430"/>
          </a:xfrm>
          <a:prstGeom prst="rect">
            <a:avLst/>
          </a:prstGeom>
        </p:spPr>
      </p:pic>
      <p:pic>
        <p:nvPicPr>
          <p:cNvPr id="6" name="Picture 5">
            <a:hlinkClick r:id="rId4"/>
          </p:cNvPr>
          <p:cNvPicPr>
            <a:picLocks noChangeAspect="1"/>
          </p:cNvPicPr>
          <p:nvPr/>
        </p:nvPicPr>
        <p:blipFill>
          <a:blip r:embed="rId5"/>
          <a:stretch>
            <a:fillRect/>
          </a:stretch>
        </p:blipFill>
        <p:spPr>
          <a:xfrm>
            <a:off x="5901966" y="976660"/>
            <a:ext cx="2695172" cy="2515494"/>
          </a:xfrm>
          <a:prstGeom prst="rect">
            <a:avLst/>
          </a:prstGeom>
        </p:spPr>
      </p:pic>
      <p:pic>
        <p:nvPicPr>
          <p:cNvPr id="7" name="Picture 6" descr="Screen Shot 2014-04-27 at 14.39.15.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306287" y="2178578"/>
            <a:ext cx="3176219" cy="4200805"/>
          </a:xfrm>
          <a:prstGeom prst="rect">
            <a:avLst/>
          </a:prstGeom>
        </p:spPr>
      </p:pic>
      <p:pic>
        <p:nvPicPr>
          <p:cNvPr id="8" name="Picture 7">
            <a:hlinkClick r:id="rId7"/>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71638" y="4106292"/>
            <a:ext cx="825500" cy="825500"/>
          </a:xfrm>
          <a:prstGeom prst="rect">
            <a:avLst/>
          </a:prstGeom>
        </p:spPr>
      </p:pic>
      <p:sp>
        <p:nvSpPr>
          <p:cNvPr id="9" name="TextBox 8"/>
          <p:cNvSpPr txBox="1"/>
          <p:nvPr/>
        </p:nvSpPr>
        <p:spPr>
          <a:xfrm>
            <a:off x="6000646" y="4106292"/>
            <a:ext cx="1781384" cy="400110"/>
          </a:xfrm>
          <a:prstGeom prst="rect">
            <a:avLst/>
          </a:prstGeom>
          <a:noFill/>
        </p:spPr>
        <p:txBody>
          <a:bodyPr wrap="square" rtlCol="0">
            <a:spAutoFit/>
          </a:bodyPr>
          <a:lstStyle/>
          <a:p>
            <a:pPr algn="r"/>
            <a:r>
              <a:rPr lang="fr-FR" sz="2000" b="1" dirty="0">
                <a:hlinkClick r:id="rId7"/>
              </a:rPr>
              <a:t>Jason de </a:t>
            </a:r>
            <a:r>
              <a:rPr lang="fr-FR" sz="2000" b="1" dirty="0" smtClean="0">
                <a:hlinkClick r:id="rId7"/>
              </a:rPr>
              <a:t>Nys</a:t>
            </a:r>
            <a:endParaRPr lang="fr-FR" sz="2000" b="1" dirty="0" smtClean="0"/>
          </a:p>
        </p:txBody>
      </p:sp>
      <p:sp>
        <p:nvSpPr>
          <p:cNvPr id="10" name="Rectangle 9"/>
          <p:cNvSpPr/>
          <p:nvPr/>
        </p:nvSpPr>
        <p:spPr>
          <a:xfrm>
            <a:off x="6202800" y="4051300"/>
            <a:ext cx="2432438" cy="918592"/>
          </a:xfrm>
          <a:prstGeom prst="rect">
            <a:avLst/>
          </a:prstGeom>
          <a:noFill/>
          <a:ln w="63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146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6794500" cy="871773"/>
          </a:xfrm>
          <a:solidFill>
            <a:schemeClr val="accent1">
              <a:lumMod val="40000"/>
              <a:lumOff val="60000"/>
              <a:alpha val="78000"/>
            </a:schemeClr>
          </a:solidFill>
        </p:spPr>
        <p:txBody>
          <a:bodyPr vert="horz" lIns="91440" tIns="45720" rIns="91440" bIns="45720" rtlCol="0" anchor="ctr">
            <a:normAutofit fontScale="90000"/>
          </a:bodyPr>
          <a:lstStyle/>
          <a:p>
            <a:r>
              <a:rPr lang="en-US" dirty="0"/>
              <a:t>Understandings, Applications and Skills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8265452"/>
              </p:ext>
            </p:extLst>
          </p:nvPr>
        </p:nvGraphicFramePr>
        <p:xfrm>
          <a:off x="321932" y="1165225"/>
          <a:ext cx="8500119" cy="3293228"/>
        </p:xfrm>
        <a:graphic>
          <a:graphicData uri="http://schemas.openxmlformats.org/drawingml/2006/table">
            <a:tbl>
              <a:tblPr firstRow="1" bandRow="1">
                <a:tableStyleId>{F2DE63D5-997A-4646-A377-4702673A728D}</a:tableStyleId>
              </a:tblPr>
              <a:tblGrid>
                <a:gridCol w="715431"/>
                <a:gridCol w="4077911"/>
                <a:gridCol w="3706777"/>
              </a:tblGrid>
              <a:tr h="223434">
                <a:tc>
                  <a:txBody>
                    <a:bodyPr/>
                    <a:lstStyle/>
                    <a:p>
                      <a:pPr algn="l" fontAlgn="ctr"/>
                      <a:endParaRPr lang="en-US" sz="1400" b="0" i="0" u="none" strike="noStrike" dirty="0">
                        <a:solidFill>
                          <a:srgbClr val="000000"/>
                        </a:solidFill>
                        <a:effectLst/>
                        <a:latin typeface="Arial"/>
                        <a:cs typeface="Arial"/>
                      </a:endParaRPr>
                    </a:p>
                  </a:txBody>
                  <a:tcPr marL="12700" marR="12700" marT="12700" marB="0">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tc>
                  <a:txBody>
                    <a:bodyPr/>
                    <a:lstStyle/>
                    <a:p>
                      <a:pPr algn="l" fontAlgn="ctr"/>
                      <a:r>
                        <a:rPr lang="fr-FR" sz="1400" u="none" strike="noStrike" dirty="0" err="1">
                          <a:effectLst/>
                          <a:latin typeface="Arial"/>
                          <a:cs typeface="Arial"/>
                        </a:rPr>
                        <a:t>Statement</a:t>
                      </a:r>
                      <a:endParaRPr lang="fr-FR" sz="1400" b="0" i="0" u="none" strike="noStrike" dirty="0">
                        <a:solidFill>
                          <a:srgbClr val="000000"/>
                        </a:solidFill>
                        <a:effectLst/>
                        <a:latin typeface="Arial"/>
                        <a:cs typeface="Arial"/>
                      </a:endParaRPr>
                    </a:p>
                  </a:txBody>
                  <a:tcPr marL="12700" marR="12700" marT="12700" marB="0"/>
                </a:tc>
                <a:tc>
                  <a:txBody>
                    <a:bodyPr/>
                    <a:lstStyle/>
                    <a:p>
                      <a:pPr algn="l" fontAlgn="b"/>
                      <a:r>
                        <a:rPr lang="en-US" sz="1400" u="none" strike="noStrike">
                          <a:effectLst/>
                          <a:latin typeface="Arial"/>
                          <a:cs typeface="Arial"/>
                        </a:rPr>
                        <a:t>Guidance</a:t>
                      </a:r>
                      <a:endParaRPr lang="en-US" sz="1400" b="0" i="0" u="none" strike="noStrike">
                        <a:solidFill>
                          <a:srgbClr val="000000"/>
                        </a:solidFill>
                        <a:effectLst/>
                        <a:latin typeface="Arial"/>
                        <a:cs typeface="Arial"/>
                      </a:endParaRPr>
                    </a:p>
                  </a:txBody>
                  <a:tcPr marL="12700" marR="12700" marT="12700" marB="0"/>
                </a:tc>
              </a:tr>
              <a:tr h="228024">
                <a:tc>
                  <a:txBody>
                    <a:bodyPr/>
                    <a:lstStyle/>
                    <a:p>
                      <a:pPr algn="l" fontAlgn="b"/>
                      <a:r>
                        <a:rPr lang="en-US" sz="1400" b="0" i="0" u="none" strike="noStrike" dirty="0">
                          <a:solidFill>
                            <a:srgbClr val="000000"/>
                          </a:solidFill>
                          <a:effectLst/>
                          <a:latin typeface="Arial"/>
                          <a:cs typeface="Arial"/>
                        </a:rPr>
                        <a:t>2.2.U1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Water molecules are polar and hydrogen bonds form between them.</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2.2.U2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Hydrogen bonding and </a:t>
                      </a:r>
                      <a:r>
                        <a:rPr lang="en-US" sz="1400" b="0" i="0" u="none" strike="noStrike" dirty="0" err="1">
                          <a:solidFill>
                            <a:srgbClr val="000000"/>
                          </a:solidFill>
                          <a:effectLst/>
                          <a:latin typeface="Arial"/>
                          <a:cs typeface="Arial"/>
                        </a:rPr>
                        <a:t>dipolarity</a:t>
                      </a:r>
                      <a:r>
                        <a:rPr lang="en-US" sz="1400" b="0" i="0" u="none" strike="noStrike" dirty="0">
                          <a:solidFill>
                            <a:srgbClr val="000000"/>
                          </a:solidFill>
                          <a:effectLst/>
                          <a:latin typeface="Arial"/>
                          <a:cs typeface="Arial"/>
                        </a:rPr>
                        <a:t> explain the cohesive, adhesive, thermal and solvent properties of water.</a:t>
                      </a:r>
                    </a:p>
                  </a:txBody>
                  <a:tcPr marL="12700" marR="12700" marT="12700" marB="0">
                    <a:solidFill>
                      <a:schemeClr val="bg1"/>
                    </a:solidFill>
                  </a:tcPr>
                </a:tc>
                <a:tc>
                  <a:txBody>
                    <a:bodyPr/>
                    <a:lstStyle/>
                    <a:p>
                      <a:pPr algn="l" fontAlgn="b"/>
                      <a:r>
                        <a:rPr lang="en-US" sz="1400" b="0" i="0" u="none" strike="noStrike">
                          <a:solidFill>
                            <a:srgbClr val="000000"/>
                          </a:solidFill>
                          <a:effectLst/>
                          <a:latin typeface="Arial"/>
                          <a:cs typeface="Arial"/>
                        </a:rPr>
                        <a:t>Students should know at least one example of a benefit to living organisms of each property of water. Transparency of water and maximum density at 4°C do not need to be included.</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2.2.U3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Substances can be hydrophilic or hydrophobic.</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2.2.A1</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Comparison of the thermal properties of water with those of methane.</a:t>
                      </a:r>
                    </a:p>
                  </a:txBody>
                  <a:tcPr marL="12700" marR="12700" marT="12700" marB="0">
                    <a:solidFill>
                      <a:schemeClr val="bg1"/>
                    </a:solidFill>
                  </a:tcPr>
                </a:tc>
                <a:tc>
                  <a:txBody>
                    <a:bodyPr/>
                    <a:lstStyle/>
                    <a:p>
                      <a:pPr algn="l" fontAlgn="b"/>
                      <a:r>
                        <a:rPr lang="en-US" sz="1400" b="0" i="0" u="none" strike="noStrike">
                          <a:solidFill>
                            <a:srgbClr val="000000"/>
                          </a:solidFill>
                          <a:effectLst/>
                          <a:latin typeface="Arial"/>
                          <a:cs typeface="Arial"/>
                        </a:rPr>
                        <a:t>Comparison of the thermal properties of water and methane assists in the understanding of the significance of hydrogen bonding in water.</a:t>
                      </a: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2.2.A2</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Use of water as a coolant in sweat.</a:t>
                      </a:r>
                    </a:p>
                  </a:txBody>
                  <a:tcPr marL="12700" marR="12700" marT="12700" marB="0">
                    <a:solidFill>
                      <a:schemeClr val="bg1"/>
                    </a:solidFill>
                  </a:tcPr>
                </a:tc>
                <a:tc>
                  <a:txBody>
                    <a:bodyPr/>
                    <a:lstStyle/>
                    <a:p>
                      <a:pPr algn="l" fontAlgn="b"/>
                      <a:endParaRPr lang="en-US" sz="1400" b="0" i="0" u="none" strike="noStrike">
                        <a:solidFill>
                          <a:srgbClr val="000000"/>
                        </a:solidFill>
                        <a:effectLst/>
                        <a:latin typeface="Arial"/>
                        <a:cs typeface="Arial"/>
                      </a:endParaRPr>
                    </a:p>
                  </a:txBody>
                  <a:tcPr marL="12700" marR="12700" marT="12700" marB="0">
                    <a:solidFill>
                      <a:schemeClr val="bg1"/>
                    </a:solidFill>
                  </a:tcPr>
                </a:tc>
              </a:tr>
              <a:tr h="228024">
                <a:tc>
                  <a:txBody>
                    <a:bodyPr/>
                    <a:lstStyle/>
                    <a:p>
                      <a:pPr algn="l" fontAlgn="b"/>
                      <a:r>
                        <a:rPr lang="en-US" sz="1400" b="0" i="0" u="none" strike="noStrike">
                          <a:solidFill>
                            <a:srgbClr val="000000"/>
                          </a:solidFill>
                          <a:effectLst/>
                          <a:latin typeface="Arial"/>
                          <a:cs typeface="Arial"/>
                        </a:rPr>
                        <a:t>2.2.A3</a:t>
                      </a:r>
                    </a:p>
                  </a:txBody>
                  <a:tcPr marL="12700" marR="12700" marT="12700" marB="0">
                    <a:solidFill>
                      <a:schemeClr val="bg1"/>
                    </a:solidFill>
                  </a:tcPr>
                </a:tc>
                <a:tc>
                  <a:txBody>
                    <a:bodyPr/>
                    <a:lstStyle/>
                    <a:p>
                      <a:pPr algn="l" fontAlgn="b"/>
                      <a:r>
                        <a:rPr lang="en-US" sz="1400" b="0" i="0" u="none" strike="noStrike" dirty="0">
                          <a:solidFill>
                            <a:srgbClr val="000000"/>
                          </a:solidFill>
                          <a:effectLst/>
                          <a:latin typeface="Arial"/>
                          <a:cs typeface="Arial"/>
                        </a:rPr>
                        <a:t>Modes of transport of glucose, amino acids, cholesterol, fats, oxygen and sodium chloride in blood in relation to their solubility in water.</a:t>
                      </a:r>
                    </a:p>
                  </a:txBody>
                  <a:tcPr marL="12700" marR="12700" marT="12700" marB="0">
                    <a:solidFill>
                      <a:schemeClr val="bg1"/>
                    </a:solidFill>
                  </a:tcPr>
                </a:tc>
                <a:tc>
                  <a:txBody>
                    <a:bodyPr/>
                    <a:lstStyle/>
                    <a:p>
                      <a:pPr algn="l" fontAlgn="b"/>
                      <a:endParaRPr lang="en-US" sz="1400" b="0" i="0" u="none" strike="noStrike" dirty="0">
                        <a:solidFill>
                          <a:srgbClr val="000000"/>
                        </a:solidFill>
                        <a:effectLst/>
                        <a:latin typeface="Arial"/>
                        <a:cs typeface="Arial"/>
                      </a:endParaRPr>
                    </a:p>
                  </a:txBody>
                  <a:tcPr marL="12700" marR="12700" marT="12700" marB="0">
                    <a:solidFill>
                      <a:schemeClr val="bg1"/>
                    </a:solidFill>
                  </a:tcPr>
                </a:tc>
              </a:tr>
            </a:tbl>
          </a:graphicData>
        </a:graphic>
      </p:graphicFrame>
    </p:spTree>
    <p:extLst>
      <p:ext uri="{BB962C8B-B14F-4D97-AF65-F5344CB8AC3E}">
        <p14:creationId xmlns:p14="http://schemas.microsoft.com/office/powerpoint/2010/main" val="3507423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820738"/>
          </a:xfrm>
        </p:spPr>
        <p:txBody>
          <a:bodyPr>
            <a:noAutofit/>
          </a:bodyPr>
          <a:lstStyle/>
          <a:p>
            <a:pPr fontAlgn="b"/>
            <a:r>
              <a:rPr lang="en-US" sz="2400" dirty="0" smtClean="0">
                <a:latin typeface="Arial"/>
                <a:cs typeface="Arial"/>
              </a:rPr>
              <a:t>2.2.U1 </a:t>
            </a:r>
            <a:r>
              <a:rPr lang="en-US" sz="2400" dirty="0">
                <a:solidFill>
                  <a:srgbClr val="000000"/>
                </a:solidFill>
                <a:latin typeface="Arial"/>
                <a:cs typeface="Arial"/>
              </a:rPr>
              <a:t>Water molecules are polar and hydrogen bonds form between them.</a:t>
            </a:r>
          </a:p>
        </p:txBody>
      </p:sp>
      <p:pic>
        <p:nvPicPr>
          <p:cNvPr id="3" name="Picture 2"/>
          <p:cNvPicPr>
            <a:picLocks noChangeAspect="1"/>
          </p:cNvPicPr>
          <p:nvPr/>
        </p:nvPicPr>
        <p:blipFill>
          <a:blip r:embed="rId2"/>
          <a:stretch>
            <a:fillRect/>
          </a:stretch>
        </p:blipFill>
        <p:spPr>
          <a:xfrm>
            <a:off x="3454400" y="977900"/>
            <a:ext cx="5549900" cy="1775968"/>
          </a:xfrm>
          <a:prstGeom prst="rect">
            <a:avLst/>
          </a:prstGeom>
        </p:spPr>
      </p:pic>
      <p:pic>
        <p:nvPicPr>
          <p:cNvPr id="6" name="Picture 5">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21320" y="6527416"/>
            <a:ext cx="1822680" cy="330584"/>
          </a:xfrm>
          <a:prstGeom prst="rect">
            <a:avLst/>
          </a:prstGeom>
        </p:spPr>
      </p:pic>
      <p:sp>
        <p:nvSpPr>
          <p:cNvPr id="13" name="Content Placeholder 2"/>
          <p:cNvSpPr>
            <a:spLocks noGrp="1"/>
          </p:cNvSpPr>
          <p:nvPr>
            <p:ph idx="1"/>
          </p:nvPr>
        </p:nvSpPr>
        <p:spPr>
          <a:xfrm>
            <a:off x="177800" y="977900"/>
            <a:ext cx="3517900" cy="2527300"/>
          </a:xfrm>
        </p:spPr>
        <p:txBody>
          <a:bodyPr>
            <a:normAutofit fontScale="62500" lnSpcReduction="20000"/>
          </a:bodyPr>
          <a:lstStyle/>
          <a:p>
            <a:r>
              <a:rPr lang="en-US" sz="2000" dirty="0"/>
              <a:t>Water (H</a:t>
            </a:r>
            <a:r>
              <a:rPr lang="en-US" sz="2000" baseline="-25000" dirty="0"/>
              <a:t>2</a:t>
            </a:r>
            <a:r>
              <a:rPr lang="en-US" sz="2000" dirty="0"/>
              <a:t>O) is made up of two hydrogen atoms covalently bound to an oxygen atom</a:t>
            </a:r>
          </a:p>
          <a:p>
            <a:r>
              <a:rPr lang="en-US" sz="2000" dirty="0"/>
              <a:t>While this bonding involves the sharing of electrons, they are not shared </a:t>
            </a:r>
            <a:r>
              <a:rPr lang="en-US" sz="2000" dirty="0" smtClean="0"/>
              <a:t>equally</a:t>
            </a:r>
            <a:endParaRPr lang="en-US" sz="2000" dirty="0"/>
          </a:p>
          <a:p>
            <a:r>
              <a:rPr lang="en-US" sz="2000" dirty="0"/>
              <a:t>The </a:t>
            </a:r>
            <a:r>
              <a:rPr lang="en-US" sz="2000" dirty="0" smtClean="0"/>
              <a:t>number of protons in each atom  is </a:t>
            </a:r>
            <a:r>
              <a:rPr lang="en-US" sz="2200" dirty="0" smtClean="0"/>
              <a:t>different</a:t>
            </a:r>
            <a:r>
              <a:rPr lang="en-US" sz="2000" dirty="0" smtClean="0"/>
              <a:t>; oxygen atoms have 8 whilst hydrogen atoms have just 1</a:t>
            </a:r>
          </a:p>
          <a:p>
            <a:r>
              <a:rPr lang="en-US" sz="2000" dirty="0" smtClean="0"/>
              <a:t>having </a:t>
            </a:r>
            <a:r>
              <a:rPr lang="en-US" sz="2000" dirty="0"/>
              <a:t>more </a:t>
            </a:r>
            <a:r>
              <a:rPr lang="en-US" sz="2000" dirty="0" smtClean="0"/>
              <a:t>protons the oxygen atoms attract </a:t>
            </a:r>
            <a:r>
              <a:rPr lang="en-US" sz="2000" dirty="0"/>
              <a:t>the </a:t>
            </a:r>
            <a:r>
              <a:rPr lang="en-US" sz="2000" dirty="0" smtClean="0"/>
              <a:t>electrons </a:t>
            </a:r>
            <a:r>
              <a:rPr lang="en-US" sz="2000" dirty="0"/>
              <a:t>more </a:t>
            </a:r>
            <a:r>
              <a:rPr lang="en-US" sz="2000" dirty="0" smtClean="0"/>
              <a:t>strongly</a:t>
            </a:r>
          </a:p>
          <a:p>
            <a:r>
              <a:rPr lang="en-US" sz="2000" dirty="0" smtClean="0"/>
              <a:t>Thus </a:t>
            </a:r>
            <a:r>
              <a:rPr lang="en-US" sz="2000" dirty="0"/>
              <a:t>the oxygen atom becomes slightly negative and the hydrogen atoms become slightly </a:t>
            </a:r>
            <a:r>
              <a:rPr lang="en-US" sz="2000" dirty="0" smtClean="0"/>
              <a:t>positive</a:t>
            </a:r>
          </a:p>
          <a:p>
            <a:r>
              <a:rPr lang="en-US" sz="2000" dirty="0"/>
              <a:t> (i.e. the oxygen has a higher electronegativity</a:t>
            </a:r>
            <a:r>
              <a:rPr lang="en-US" sz="2000" dirty="0" smtClean="0"/>
              <a:t>)</a:t>
            </a:r>
            <a:endParaRPr lang="en-US" sz="2000"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5900" y="3721100"/>
            <a:ext cx="2125956" cy="2260600"/>
          </a:xfrm>
          <a:prstGeom prst="rect">
            <a:avLst/>
          </a:prstGeom>
        </p:spPr>
      </p:pic>
      <p:sp>
        <p:nvSpPr>
          <p:cNvPr id="8" name="Content Placeholder 2"/>
          <p:cNvSpPr txBox="1">
            <a:spLocks/>
          </p:cNvSpPr>
          <p:nvPr/>
        </p:nvSpPr>
        <p:spPr>
          <a:xfrm>
            <a:off x="2501900" y="3721100"/>
            <a:ext cx="2679700" cy="2667000"/>
          </a:xfrm>
          <a:prstGeom prst="rect">
            <a:avLst/>
          </a:prstGeom>
          <a:solidFill>
            <a:srgbClr val="B9CDE5">
              <a:alpha val="78000"/>
            </a:srgbClr>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Covalently bonded molecules that have a slight potential charge are said to be polar</a:t>
            </a:r>
          </a:p>
          <a:p>
            <a:r>
              <a:rPr lang="en-US" sz="2000" dirty="0"/>
              <a:t>The slightly charged regions of the water molecule can attract other polar or charged compounds</a:t>
            </a:r>
          </a:p>
          <a:p>
            <a:r>
              <a:rPr lang="en-US" sz="2000" dirty="0"/>
              <a:t>Water molecules can associate via weak hydrogen </a:t>
            </a:r>
            <a:r>
              <a:rPr lang="en-US" sz="2000" dirty="0" smtClean="0"/>
              <a:t>bonds</a:t>
            </a:r>
          </a:p>
          <a:p>
            <a:r>
              <a:rPr lang="en-US" sz="2000" dirty="0" smtClean="0"/>
              <a:t>Hydrogen bonds are transitory in nature – they constantly form, break and re-form</a:t>
            </a:r>
            <a:endParaRPr lang="en-US" sz="2000" dirty="0"/>
          </a:p>
        </p:txBody>
      </p:sp>
      <p:pic>
        <p:nvPicPr>
          <p:cNvPr id="9" name="Picture 4">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27775" y="2899398"/>
            <a:ext cx="2587625" cy="1516404"/>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13"/>
          <p:cNvGrpSpPr/>
          <p:nvPr/>
        </p:nvGrpSpPr>
        <p:grpSpPr>
          <a:xfrm>
            <a:off x="5522769" y="4787926"/>
            <a:ext cx="3360738" cy="1390998"/>
            <a:chOff x="5522769" y="4876826"/>
            <a:chExt cx="3360738" cy="1390998"/>
          </a:xfrm>
          <a:effectLst/>
        </p:grpSpPr>
        <p:pic>
          <p:nvPicPr>
            <p:cNvPr id="7" name="Picture 6" descr="Screen Shot 2014-05-03 at 20.52.18.png">
              <a:hlinkClick r:id="rId8"/>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21320" y="4876826"/>
              <a:ext cx="1365338" cy="1104874"/>
            </a:xfrm>
            <a:prstGeom prst="rect">
              <a:avLst/>
            </a:prstGeom>
          </p:spPr>
        </p:pic>
        <p:sp>
          <p:nvSpPr>
            <p:cNvPr id="10" name="TextBox 9">
              <a:hlinkClick r:id="rId8"/>
            </p:cNvPr>
            <p:cNvSpPr txBox="1"/>
            <p:nvPr/>
          </p:nvSpPr>
          <p:spPr>
            <a:xfrm>
              <a:off x="5522769" y="5867714"/>
              <a:ext cx="3360738" cy="400110"/>
            </a:xfrm>
            <a:prstGeom prst="rect">
              <a:avLst/>
            </a:prstGeom>
            <a:noFill/>
          </p:spPr>
          <p:txBody>
            <a:bodyPr wrap="square" rtlCol="0">
              <a:spAutoFit/>
            </a:bodyPr>
            <a:lstStyle/>
            <a:p>
              <a:r>
                <a:rPr lang="en-US" sz="1000" dirty="0"/>
                <a:t>http://</a:t>
              </a:r>
              <a:r>
                <a:rPr lang="en-US" sz="1000" dirty="0" err="1"/>
                <a:t>programs.northlandcollege.edu</a:t>
              </a:r>
              <a:r>
                <a:rPr lang="en-US" sz="1000" dirty="0"/>
                <a:t>/biology/biology1111/animations/</a:t>
              </a:r>
              <a:r>
                <a:rPr lang="en-US" sz="1000" dirty="0" err="1"/>
                <a:t>hydrogenbonds.html</a:t>
              </a:r>
              <a:endParaRPr lang="en-US" sz="1000" dirty="0"/>
            </a:p>
          </p:txBody>
        </p:sp>
        <p:sp>
          <p:nvSpPr>
            <p:cNvPr id="12" name="TextBox 11"/>
            <p:cNvSpPr txBox="1"/>
            <p:nvPr/>
          </p:nvSpPr>
          <p:spPr>
            <a:xfrm>
              <a:off x="5522769" y="4876826"/>
              <a:ext cx="1666875" cy="738664"/>
            </a:xfrm>
            <a:prstGeom prst="rect">
              <a:avLst/>
            </a:prstGeom>
            <a:noFill/>
          </p:spPr>
          <p:txBody>
            <a:bodyPr wrap="square" rtlCol="0">
              <a:spAutoFit/>
            </a:bodyPr>
            <a:lstStyle/>
            <a:p>
              <a:r>
                <a:rPr lang="en-US" sz="1400" dirty="0" smtClean="0"/>
                <a:t>Animated tutorial on hydrogen bonding</a:t>
              </a:r>
              <a:endParaRPr lang="en-US" sz="1400" dirty="0"/>
            </a:p>
          </p:txBody>
        </p:sp>
      </p:grpSp>
      <p:sp>
        <p:nvSpPr>
          <p:cNvPr id="4" name="Rectangle 3"/>
          <p:cNvSpPr/>
          <p:nvPr/>
        </p:nvSpPr>
        <p:spPr>
          <a:xfrm>
            <a:off x="5522769" y="4572000"/>
            <a:ext cx="3392631" cy="1714500"/>
          </a:xfrm>
          <a:prstGeom prst="rect">
            <a:avLst/>
          </a:prstGeom>
          <a:noFill/>
          <a:ln w="3175" cap="sq" cmpd="sng">
            <a:solidFill>
              <a:schemeClr val="tx1"/>
            </a:solidFill>
            <a:roun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40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69938"/>
          </a:xfrm>
        </p:spPr>
        <p:txBody>
          <a:bodyPr>
            <a:noAutofit/>
          </a:bodyPr>
          <a:lstStyle/>
          <a:p>
            <a:pPr fontAlgn="b"/>
            <a:r>
              <a:rPr lang="en-US" sz="2400" dirty="0" smtClean="0">
                <a:latin typeface="Arial"/>
                <a:cs typeface="Arial"/>
              </a:rPr>
              <a:t>2.2.U2 </a:t>
            </a:r>
            <a:r>
              <a:rPr lang="en-US" sz="2400" dirty="0">
                <a:solidFill>
                  <a:srgbClr val="000000"/>
                </a:solidFill>
                <a:latin typeface="Arial"/>
                <a:cs typeface="Arial"/>
              </a:rPr>
              <a:t>Hydrogen bonding and </a:t>
            </a:r>
            <a:r>
              <a:rPr lang="en-US" sz="2400" dirty="0" err="1">
                <a:solidFill>
                  <a:srgbClr val="000000"/>
                </a:solidFill>
                <a:latin typeface="Arial"/>
                <a:cs typeface="Arial"/>
              </a:rPr>
              <a:t>dipolarity</a:t>
            </a:r>
            <a:r>
              <a:rPr lang="en-US" sz="2400" dirty="0">
                <a:solidFill>
                  <a:srgbClr val="000000"/>
                </a:solidFill>
                <a:latin typeface="Arial"/>
                <a:cs typeface="Arial"/>
              </a:rPr>
              <a:t> explain the cohesive, adhesive, thermal and solvent properties of water.</a:t>
            </a:r>
          </a:p>
        </p:txBody>
      </p:sp>
      <p:sp>
        <p:nvSpPr>
          <p:cNvPr id="13" name="Content Placeholder 2"/>
          <p:cNvSpPr>
            <a:spLocks noGrp="1"/>
          </p:cNvSpPr>
          <p:nvPr>
            <p:ph idx="1"/>
          </p:nvPr>
        </p:nvSpPr>
        <p:spPr>
          <a:xfrm>
            <a:off x="185466" y="969416"/>
            <a:ext cx="8607519" cy="706984"/>
          </a:xfrm>
        </p:spPr>
        <p:txBody>
          <a:bodyPr>
            <a:normAutofit fontScale="70000" lnSpcReduction="20000"/>
          </a:bodyPr>
          <a:lstStyle/>
          <a:p>
            <a:pPr marL="0" indent="0">
              <a:buNone/>
            </a:pPr>
            <a:r>
              <a:rPr lang="en-US" sz="2000" b="1" dirty="0"/>
              <a:t>Nature of science:</a:t>
            </a:r>
          </a:p>
          <a:p>
            <a:pPr marL="0" indent="0">
              <a:buNone/>
            </a:pPr>
            <a:r>
              <a:rPr lang="en-US" sz="2000" dirty="0"/>
              <a:t>Use theories to explain natural phenomena—the theory that hydrogen bonds form between water molecules explains the properties of water. (2.2)</a:t>
            </a:r>
          </a:p>
        </p:txBody>
      </p:sp>
      <p:sp>
        <p:nvSpPr>
          <p:cNvPr id="7" name="Content Placeholder 2"/>
          <p:cNvSpPr txBox="1">
            <a:spLocks/>
          </p:cNvSpPr>
          <p:nvPr/>
        </p:nvSpPr>
        <p:spPr>
          <a:xfrm>
            <a:off x="185467" y="1875369"/>
            <a:ext cx="5566672" cy="1655231"/>
          </a:xfrm>
          <a:prstGeom prst="rect">
            <a:avLst/>
          </a:prstGeom>
          <a:solidFill>
            <a:srgbClr val="B9CDE5">
              <a:alpha val="78000"/>
            </a:srgbClr>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Cohesion:</a:t>
            </a:r>
            <a:endParaRPr lang="en-US" sz="2000" dirty="0"/>
          </a:p>
          <a:p>
            <a:r>
              <a:rPr lang="en-US" sz="2000" dirty="0"/>
              <a:t>This property occurs as a result of the polarity of a water molecule and its ability to form hydrogen bonds</a:t>
            </a:r>
            <a:endParaRPr lang="en-US" sz="2000" b="1" dirty="0"/>
          </a:p>
          <a:p>
            <a:r>
              <a:rPr lang="en-US" sz="2000" dirty="0" smtClean="0"/>
              <a:t>Although hydrogen bonds are weak the large number of bonds present (each water molecule bonds to four others in a tetrahedral arrangement) gives cohesive forces great strength</a:t>
            </a:r>
          </a:p>
          <a:p>
            <a:r>
              <a:rPr lang="en-US" sz="2000" dirty="0" smtClean="0"/>
              <a:t>Water </a:t>
            </a:r>
            <a:r>
              <a:rPr lang="en-US" sz="2000" dirty="0"/>
              <a:t>molecules are strongly cohesive (they tend to stick to one another</a:t>
            </a:r>
            <a:r>
              <a:rPr lang="en-US" sz="2000" dirty="0" smtClean="0"/>
              <a:t>)</a:t>
            </a:r>
            <a:endParaRPr lang="en-US" sz="20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0500" y="4013200"/>
            <a:ext cx="2125956" cy="2260600"/>
          </a:xfrm>
          <a:prstGeom prst="rect">
            <a:avLst/>
          </a:prstGeom>
        </p:spPr>
      </p:pic>
      <p:sp>
        <p:nvSpPr>
          <p:cNvPr id="6" name="TextBox 5"/>
          <p:cNvSpPr txBox="1"/>
          <p:nvPr/>
        </p:nvSpPr>
        <p:spPr>
          <a:xfrm>
            <a:off x="71167" y="6248401"/>
            <a:ext cx="2430733" cy="553998"/>
          </a:xfrm>
          <a:prstGeom prst="rect">
            <a:avLst/>
          </a:prstGeom>
          <a:noFill/>
        </p:spPr>
        <p:txBody>
          <a:bodyPr wrap="square" rtlCol="0">
            <a:spAutoFit/>
          </a:bodyPr>
          <a:lstStyle/>
          <a:p>
            <a:r>
              <a:rPr lang="hr-HR" sz="1000" dirty="0">
                <a:hlinkClick r:id="rId3"/>
              </a:rPr>
              <a:t>http://ib.bioninja.com.au/standard-level/topic-3-chemicals-of-life/31-chemical-elements-and.html</a:t>
            </a:r>
            <a:endParaRPr lang="en-US" sz="1000" dirty="0"/>
          </a:p>
        </p:txBody>
      </p:sp>
      <p:grpSp>
        <p:nvGrpSpPr>
          <p:cNvPr id="16" name="Group 15"/>
          <p:cNvGrpSpPr/>
          <p:nvPr/>
        </p:nvGrpSpPr>
        <p:grpSpPr>
          <a:xfrm>
            <a:off x="2501900" y="3792499"/>
            <a:ext cx="3250240" cy="2895600"/>
            <a:chOff x="2501900" y="3855999"/>
            <a:chExt cx="3250240" cy="2895600"/>
          </a:xfrm>
        </p:grpSpPr>
        <p:pic>
          <p:nvPicPr>
            <p:cNvPr id="11" name="Picture 10" descr="Bali 03-2010-35.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900" y="3855999"/>
              <a:ext cx="1929646" cy="2895600"/>
            </a:xfrm>
            <a:prstGeom prst="rect">
              <a:avLst/>
            </a:prstGeom>
          </p:spPr>
        </p:pic>
        <p:sp>
          <p:nvSpPr>
            <p:cNvPr id="10" name="Content Placeholder 2"/>
            <p:cNvSpPr txBox="1">
              <a:spLocks/>
            </p:cNvSpPr>
            <p:nvPr/>
          </p:nvSpPr>
          <p:spPr>
            <a:xfrm>
              <a:off x="4414446" y="3855999"/>
              <a:ext cx="1337694" cy="2895600"/>
            </a:xfrm>
            <a:prstGeom prst="rect">
              <a:avLst/>
            </a:prstGeom>
            <a:solidFill>
              <a:srgbClr val="B9CDE5">
                <a:alpha val="78000"/>
              </a:srgbClr>
            </a:solidFill>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Water </a:t>
              </a:r>
              <a:r>
                <a:rPr lang="en-US" sz="2000" dirty="0" smtClean="0"/>
                <a:t>droplets </a:t>
              </a:r>
              <a:r>
                <a:rPr lang="en-US" sz="2000" dirty="0"/>
                <a:t>form because the cohesive forces are trying to pull the water into the smallest possible volume, a sphere</a:t>
              </a:r>
              <a:r>
                <a:rPr lang="en-US" sz="2000" dirty="0" smtClean="0"/>
                <a:t>.</a:t>
              </a:r>
              <a:endParaRPr lang="en-US" sz="2000" dirty="0"/>
            </a:p>
          </p:txBody>
        </p:sp>
      </p:grpSp>
      <p:grpSp>
        <p:nvGrpSpPr>
          <p:cNvPr id="15" name="Group 14"/>
          <p:cNvGrpSpPr/>
          <p:nvPr/>
        </p:nvGrpSpPr>
        <p:grpSpPr>
          <a:xfrm>
            <a:off x="5976938" y="1875369"/>
            <a:ext cx="2816048" cy="2862017"/>
            <a:chOff x="5824538" y="910169"/>
            <a:chExt cx="2816048" cy="2862017"/>
          </a:xfrm>
        </p:grpSpPr>
        <p:sp>
          <p:nvSpPr>
            <p:cNvPr id="12" name="Content Placeholder 2"/>
            <p:cNvSpPr txBox="1">
              <a:spLocks/>
            </p:cNvSpPr>
            <p:nvPr/>
          </p:nvSpPr>
          <p:spPr>
            <a:xfrm>
              <a:off x="5824538" y="2857500"/>
              <a:ext cx="2816048" cy="914686"/>
            </a:xfrm>
            <a:prstGeom prst="rect">
              <a:avLst/>
            </a:prstGeom>
            <a:solidFill>
              <a:srgbClr val="B9CDE5">
                <a:alpha val="78000"/>
              </a:srgbClr>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Surface tension is caused by the cohesive hydrogen bonding resisting an object trying to penetrate the surface.</a:t>
              </a:r>
              <a:endParaRPr lang="en-US" sz="2000" dirty="0"/>
            </a:p>
          </p:txBody>
        </p:sp>
        <p:pic>
          <p:nvPicPr>
            <p:cNvPr id="14" name="Picture 13" descr="IMG_6341 1.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24538" y="910169"/>
              <a:ext cx="2816048" cy="1944833"/>
            </a:xfrm>
            <a:prstGeom prst="rect">
              <a:avLst/>
            </a:prstGeom>
          </p:spPr>
        </p:pic>
      </p:grpSp>
      <p:sp>
        <p:nvSpPr>
          <p:cNvPr id="18" name="Content Placeholder 2"/>
          <p:cNvSpPr txBox="1">
            <a:spLocks/>
          </p:cNvSpPr>
          <p:nvPr/>
        </p:nvSpPr>
        <p:spPr>
          <a:xfrm>
            <a:off x="5976938" y="5854700"/>
            <a:ext cx="2816048" cy="833399"/>
          </a:xfrm>
          <a:prstGeom prst="rect">
            <a:avLst/>
          </a:prstGeom>
          <a:solidFill>
            <a:srgbClr val="B9CDE5">
              <a:alpha val="78000"/>
            </a:srgbClr>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i="1" dirty="0" err="1" smtClean="0"/>
              <a:t>n.b.</a:t>
            </a:r>
            <a:r>
              <a:rPr lang="en-US" sz="2000" i="1" dirty="0" smtClean="0"/>
              <a:t> capillary action is to cohesion and adhesion and so dealt with under adhesion.</a:t>
            </a:r>
            <a:endParaRPr lang="en-US" sz="2000" i="1" dirty="0"/>
          </a:p>
        </p:txBody>
      </p:sp>
    </p:spTree>
    <p:extLst>
      <p:ext uri="{BB962C8B-B14F-4D97-AF65-F5344CB8AC3E}">
        <p14:creationId xmlns:p14="http://schemas.microsoft.com/office/powerpoint/2010/main" val="2314566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69938"/>
          </a:xfrm>
        </p:spPr>
        <p:txBody>
          <a:bodyPr>
            <a:noAutofit/>
          </a:bodyPr>
          <a:lstStyle/>
          <a:p>
            <a:pPr fontAlgn="b"/>
            <a:r>
              <a:rPr lang="en-US" sz="2400" dirty="0" smtClean="0">
                <a:latin typeface="Arial"/>
                <a:cs typeface="Arial"/>
              </a:rPr>
              <a:t>2.2.U2 </a:t>
            </a:r>
            <a:r>
              <a:rPr lang="en-US" sz="2400" dirty="0">
                <a:solidFill>
                  <a:srgbClr val="000000"/>
                </a:solidFill>
                <a:latin typeface="Arial"/>
                <a:cs typeface="Arial"/>
              </a:rPr>
              <a:t>Hydrogen bonding and </a:t>
            </a:r>
            <a:r>
              <a:rPr lang="en-US" sz="2400" dirty="0" err="1">
                <a:solidFill>
                  <a:srgbClr val="000000"/>
                </a:solidFill>
                <a:latin typeface="Arial"/>
                <a:cs typeface="Arial"/>
              </a:rPr>
              <a:t>dipolarity</a:t>
            </a:r>
            <a:r>
              <a:rPr lang="en-US" sz="2400" dirty="0">
                <a:solidFill>
                  <a:srgbClr val="000000"/>
                </a:solidFill>
                <a:latin typeface="Arial"/>
                <a:cs typeface="Arial"/>
              </a:rPr>
              <a:t> explain the cohesive, adhesive, thermal and solvent properties of water.</a:t>
            </a:r>
          </a:p>
        </p:txBody>
      </p:sp>
      <p:sp>
        <p:nvSpPr>
          <p:cNvPr id="13" name="Content Placeholder 2"/>
          <p:cNvSpPr>
            <a:spLocks noGrp="1"/>
          </p:cNvSpPr>
          <p:nvPr>
            <p:ph idx="1"/>
          </p:nvPr>
        </p:nvSpPr>
        <p:spPr>
          <a:xfrm>
            <a:off x="185467" y="969417"/>
            <a:ext cx="5455127" cy="668883"/>
          </a:xfrm>
        </p:spPr>
        <p:txBody>
          <a:bodyPr>
            <a:normAutofit fontScale="62500" lnSpcReduction="20000"/>
          </a:bodyPr>
          <a:lstStyle/>
          <a:p>
            <a:pPr marL="0" indent="0">
              <a:buNone/>
            </a:pPr>
            <a:r>
              <a:rPr lang="en-US" sz="2000" b="1" dirty="0"/>
              <a:t>Nature of science:</a:t>
            </a:r>
          </a:p>
          <a:p>
            <a:pPr marL="0" indent="0">
              <a:buNone/>
            </a:pPr>
            <a:r>
              <a:rPr lang="en-US" sz="2000" dirty="0"/>
              <a:t>Use theories to explain natural phenomena—the theory that hydrogen bonds form between water molecules explains the properties of water. (2.2)</a:t>
            </a:r>
          </a:p>
        </p:txBody>
      </p:sp>
      <p:sp>
        <p:nvSpPr>
          <p:cNvPr id="8" name="Content Placeholder 2"/>
          <p:cNvSpPr txBox="1">
            <a:spLocks/>
          </p:cNvSpPr>
          <p:nvPr/>
        </p:nvSpPr>
        <p:spPr>
          <a:xfrm>
            <a:off x="210867" y="1773769"/>
            <a:ext cx="5429727" cy="1490131"/>
          </a:xfrm>
          <a:prstGeom prst="rect">
            <a:avLst/>
          </a:prstGeom>
          <a:solidFill>
            <a:srgbClr val="B9CDE5">
              <a:alpha val="78000"/>
            </a:srgbClr>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Adhesion:</a:t>
            </a:r>
            <a:endParaRPr lang="en-US" sz="2000" dirty="0"/>
          </a:p>
          <a:p>
            <a:r>
              <a:rPr lang="en-US" sz="2000" dirty="0"/>
              <a:t>This property occurs as a result of the polarity of a water molecule and its ability to form hydrogen </a:t>
            </a:r>
            <a:r>
              <a:rPr lang="en-US" sz="2000" dirty="0" smtClean="0"/>
              <a:t>bonds</a:t>
            </a:r>
          </a:p>
          <a:p>
            <a:r>
              <a:rPr lang="en-US" sz="2000" dirty="0" smtClean="0"/>
              <a:t>Water </a:t>
            </a:r>
            <a:r>
              <a:rPr lang="en-US" sz="2000" dirty="0"/>
              <a:t>molecules </a:t>
            </a:r>
            <a:r>
              <a:rPr lang="en-US" sz="2000" dirty="0" smtClean="0"/>
              <a:t>tend </a:t>
            </a:r>
            <a:r>
              <a:rPr lang="en-US" sz="2000" dirty="0"/>
              <a:t>to stick to other molecules that are charged or polar </a:t>
            </a:r>
            <a:r>
              <a:rPr lang="en-US" sz="2000" dirty="0" smtClean="0"/>
              <a:t>for similar reasons that they stick to each other </a:t>
            </a:r>
            <a:endParaRPr lang="en-US" sz="2000" dirty="0"/>
          </a:p>
          <a:p>
            <a:r>
              <a:rPr lang="en-US" sz="2000" dirty="0" smtClean="0"/>
              <a:t>Again similarly individual hydrogen bonds are weak, but large number of bonds gives adhesive forces great strength</a:t>
            </a:r>
          </a:p>
        </p:txBody>
      </p:sp>
      <p:grpSp>
        <p:nvGrpSpPr>
          <p:cNvPr id="9" name="Group 8"/>
          <p:cNvGrpSpPr/>
          <p:nvPr/>
        </p:nvGrpSpPr>
        <p:grpSpPr>
          <a:xfrm>
            <a:off x="5780294" y="969417"/>
            <a:ext cx="3250240" cy="2895600"/>
            <a:chOff x="2501900" y="3855999"/>
            <a:chExt cx="3250240" cy="2895600"/>
          </a:xfrm>
        </p:grpSpPr>
        <p:pic>
          <p:nvPicPr>
            <p:cNvPr id="10" name="Picture 9" descr="Bali 03-2010-35.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01900" y="3855999"/>
              <a:ext cx="1929646" cy="2895600"/>
            </a:xfrm>
            <a:prstGeom prst="rect">
              <a:avLst/>
            </a:prstGeom>
          </p:spPr>
        </p:pic>
        <p:sp>
          <p:nvSpPr>
            <p:cNvPr id="11" name="Content Placeholder 2"/>
            <p:cNvSpPr txBox="1">
              <a:spLocks/>
            </p:cNvSpPr>
            <p:nvPr/>
          </p:nvSpPr>
          <p:spPr>
            <a:xfrm>
              <a:off x="4414446" y="3855999"/>
              <a:ext cx="1337694" cy="2895600"/>
            </a:xfrm>
            <a:prstGeom prst="rect">
              <a:avLst/>
            </a:prstGeom>
            <a:solidFill>
              <a:srgbClr val="B9CDE5">
                <a:alpha val="78000"/>
              </a:srgbClr>
            </a:solidFill>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Water </a:t>
              </a:r>
              <a:r>
                <a:rPr lang="en-US" sz="2000" dirty="0" smtClean="0"/>
                <a:t>droplets stick to surface and seem to defy gravity because of form </a:t>
              </a:r>
              <a:r>
                <a:rPr lang="en-US" sz="2000" dirty="0"/>
                <a:t>because the </a:t>
              </a:r>
              <a:r>
                <a:rPr lang="en-US" sz="2000" dirty="0" smtClean="0"/>
                <a:t>adhesive </a:t>
              </a:r>
              <a:r>
                <a:rPr lang="en-US" sz="2000" dirty="0"/>
                <a:t>forces </a:t>
              </a:r>
              <a:r>
                <a:rPr lang="en-US" sz="2000" dirty="0" smtClean="0"/>
                <a:t>that bond them to the surface of the grass blade.</a:t>
              </a:r>
              <a:endParaRPr lang="en-US" sz="2000" dirty="0"/>
            </a:p>
          </p:txBody>
        </p:sp>
      </p:gr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967" y="3766013"/>
            <a:ext cx="2680713" cy="2664063"/>
          </a:xfrm>
          <a:prstGeom prst="rect">
            <a:avLst/>
          </a:prstGeom>
        </p:spPr>
      </p:pic>
      <p:sp>
        <p:nvSpPr>
          <p:cNvPr id="14" name="TextBox 13"/>
          <p:cNvSpPr txBox="1"/>
          <p:nvPr/>
        </p:nvSpPr>
        <p:spPr>
          <a:xfrm>
            <a:off x="248967" y="6462707"/>
            <a:ext cx="2755900" cy="246221"/>
          </a:xfrm>
          <a:prstGeom prst="rect">
            <a:avLst/>
          </a:prstGeom>
          <a:noFill/>
        </p:spPr>
        <p:txBody>
          <a:bodyPr wrap="square" rtlCol="0">
            <a:spAutoFit/>
          </a:bodyPr>
          <a:lstStyle/>
          <a:p>
            <a:r>
              <a:rPr lang="pl-PL" sz="1000" dirty="0">
                <a:hlinkClick r:id="rId4"/>
              </a:rPr>
              <a:t>http://click4biology.info/c4b/9/plant9.2.htm</a:t>
            </a:r>
            <a:endParaRPr lang="en-US" sz="10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40594" y="4025684"/>
            <a:ext cx="1941306" cy="2426633"/>
          </a:xfrm>
          <a:prstGeom prst="rect">
            <a:avLst/>
          </a:prstGeom>
        </p:spPr>
      </p:pic>
      <p:sp>
        <p:nvSpPr>
          <p:cNvPr id="15" name="Content Placeholder 2"/>
          <p:cNvSpPr txBox="1">
            <a:spLocks/>
          </p:cNvSpPr>
          <p:nvPr/>
        </p:nvSpPr>
        <p:spPr>
          <a:xfrm>
            <a:off x="3097967" y="3403601"/>
            <a:ext cx="2542627" cy="3057958"/>
          </a:xfrm>
          <a:prstGeom prst="rect">
            <a:avLst/>
          </a:prstGeom>
          <a:solidFill>
            <a:srgbClr val="B9CDE5">
              <a:alpha val="78000"/>
            </a:srgbClr>
          </a:solidFill>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smtClean="0"/>
              <a:t>Capillary action is caused by the combination of adhesive forces causing water to bond to a surface, e.g. the sides of a xylem vessel and the cohesive forces bonding water molecules together. Capillary action is helpful in the movement of water during transpiration and also when you drink using a straw.</a:t>
            </a:r>
            <a:endParaRPr lang="en-US" sz="1600" dirty="0"/>
          </a:p>
        </p:txBody>
      </p:sp>
      <p:sp>
        <p:nvSpPr>
          <p:cNvPr id="16" name="TextBox 15"/>
          <p:cNvSpPr txBox="1"/>
          <p:nvPr/>
        </p:nvSpPr>
        <p:spPr>
          <a:xfrm>
            <a:off x="3792267" y="6466583"/>
            <a:ext cx="3789633" cy="246221"/>
          </a:xfrm>
          <a:prstGeom prst="rect">
            <a:avLst/>
          </a:prstGeom>
          <a:noFill/>
        </p:spPr>
        <p:txBody>
          <a:bodyPr wrap="square" rtlCol="0">
            <a:spAutoFit/>
          </a:bodyPr>
          <a:lstStyle/>
          <a:p>
            <a:r>
              <a:rPr lang="de-DE" sz="1000" dirty="0">
                <a:hlinkClick r:id="rId6"/>
              </a:rPr>
              <a:t>http://</a:t>
            </a:r>
            <a:r>
              <a:rPr lang="de-DE" sz="1000" dirty="0" err="1">
                <a:hlinkClick r:id="rId6"/>
              </a:rPr>
              <a:t>commons.wikimedia.org</a:t>
            </a:r>
            <a:r>
              <a:rPr lang="de-DE" sz="1000" dirty="0">
                <a:hlinkClick r:id="rId6"/>
              </a:rPr>
              <a:t>/</a:t>
            </a:r>
            <a:r>
              <a:rPr lang="de-DE" sz="1000" dirty="0" err="1">
                <a:hlinkClick r:id="rId6"/>
              </a:rPr>
              <a:t>wiki</a:t>
            </a:r>
            <a:r>
              <a:rPr lang="de-DE" sz="1000" dirty="0">
                <a:hlinkClick r:id="rId6"/>
              </a:rPr>
              <a:t>/</a:t>
            </a:r>
            <a:r>
              <a:rPr lang="de-DE" sz="1000" dirty="0" err="1">
                <a:hlinkClick r:id="rId6"/>
              </a:rPr>
              <a:t>File:GemeineFichte.jpg</a:t>
            </a:r>
            <a:endParaRPr lang="en-US" sz="1000" dirty="0"/>
          </a:p>
        </p:txBody>
      </p:sp>
    </p:spTree>
    <p:extLst>
      <p:ext uri="{BB962C8B-B14F-4D97-AF65-F5344CB8AC3E}">
        <p14:creationId xmlns:p14="http://schemas.microsoft.com/office/powerpoint/2010/main" val="39173779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769938"/>
          </a:xfrm>
        </p:spPr>
        <p:txBody>
          <a:bodyPr>
            <a:noAutofit/>
          </a:bodyPr>
          <a:lstStyle/>
          <a:p>
            <a:pPr fontAlgn="b"/>
            <a:r>
              <a:rPr lang="en-US" sz="2400" dirty="0" smtClean="0">
                <a:latin typeface="Arial"/>
                <a:cs typeface="Arial"/>
              </a:rPr>
              <a:t>2.2.U2 </a:t>
            </a:r>
            <a:r>
              <a:rPr lang="en-US" sz="2400" dirty="0">
                <a:solidFill>
                  <a:srgbClr val="000000"/>
                </a:solidFill>
                <a:latin typeface="Arial"/>
                <a:cs typeface="Arial"/>
              </a:rPr>
              <a:t>Hydrogen bonding and </a:t>
            </a:r>
            <a:r>
              <a:rPr lang="en-US" sz="2400" dirty="0" err="1">
                <a:solidFill>
                  <a:srgbClr val="000000"/>
                </a:solidFill>
                <a:latin typeface="Arial"/>
                <a:cs typeface="Arial"/>
              </a:rPr>
              <a:t>dipolarity</a:t>
            </a:r>
            <a:r>
              <a:rPr lang="en-US" sz="2400" dirty="0">
                <a:solidFill>
                  <a:srgbClr val="000000"/>
                </a:solidFill>
                <a:latin typeface="Arial"/>
                <a:cs typeface="Arial"/>
              </a:rPr>
              <a:t> explain the cohesive, adhesive, thermal and solvent properties of water.</a:t>
            </a:r>
          </a:p>
        </p:txBody>
      </p:sp>
      <p:sp>
        <p:nvSpPr>
          <p:cNvPr id="13" name="Content Placeholder 2"/>
          <p:cNvSpPr>
            <a:spLocks noGrp="1"/>
          </p:cNvSpPr>
          <p:nvPr>
            <p:ph idx="1"/>
          </p:nvPr>
        </p:nvSpPr>
        <p:spPr>
          <a:xfrm>
            <a:off x="185466" y="969416"/>
            <a:ext cx="8691833" cy="694283"/>
          </a:xfrm>
        </p:spPr>
        <p:txBody>
          <a:bodyPr>
            <a:normAutofit fontScale="70000" lnSpcReduction="20000"/>
          </a:bodyPr>
          <a:lstStyle/>
          <a:p>
            <a:pPr marL="0" indent="0">
              <a:buNone/>
            </a:pPr>
            <a:r>
              <a:rPr lang="en-US" sz="2000" b="1" dirty="0"/>
              <a:t>Nature of science:</a:t>
            </a:r>
          </a:p>
          <a:p>
            <a:pPr marL="0" indent="0">
              <a:buNone/>
            </a:pPr>
            <a:r>
              <a:rPr lang="en-US" sz="2000" dirty="0"/>
              <a:t>Use theories to explain natural phenomena—the theory that hydrogen bonds form between water molecules explains the properties of water. (2.2)</a:t>
            </a:r>
          </a:p>
        </p:txBody>
      </p:sp>
      <p:grpSp>
        <p:nvGrpSpPr>
          <p:cNvPr id="5" name="Group 4"/>
          <p:cNvGrpSpPr/>
          <p:nvPr/>
        </p:nvGrpSpPr>
        <p:grpSpPr>
          <a:xfrm>
            <a:off x="2965448" y="4421708"/>
            <a:ext cx="2406651" cy="2077288"/>
            <a:chOff x="4325610" y="3809866"/>
            <a:chExt cx="2969222" cy="2298834"/>
          </a:xfrm>
        </p:grpSpPr>
        <p:pic>
          <p:nvPicPr>
            <p:cNvPr id="3" name="Picture 2" descr="Screen Shot 2014-05-03 at 20.59.13.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8650" y="3809866"/>
              <a:ext cx="2383291" cy="1752733"/>
            </a:xfrm>
            <a:prstGeom prst="rect">
              <a:avLst/>
            </a:prstGeom>
          </p:spPr>
        </p:pic>
        <p:sp>
          <p:nvSpPr>
            <p:cNvPr id="4" name="TextBox 3">
              <a:hlinkClick r:id="rId2"/>
            </p:cNvPr>
            <p:cNvSpPr txBox="1"/>
            <p:nvPr/>
          </p:nvSpPr>
          <p:spPr>
            <a:xfrm>
              <a:off x="4325610" y="5562600"/>
              <a:ext cx="2969222" cy="546100"/>
            </a:xfrm>
            <a:prstGeom prst="rect">
              <a:avLst/>
            </a:prstGeom>
            <a:noFill/>
          </p:spPr>
          <p:txBody>
            <a:bodyPr wrap="square" rtlCol="0">
              <a:normAutofit fontScale="55000" lnSpcReduction="20000"/>
            </a:bodyPr>
            <a:lstStyle/>
            <a:p>
              <a:r>
                <a:rPr lang="nl-NL" dirty="0" smtClean="0"/>
                <a:t>http://</a:t>
              </a:r>
              <a:r>
                <a:rPr lang="nl-NL" dirty="0" err="1" smtClean="0"/>
                <a:t>www.sumanasinc.com</a:t>
              </a:r>
              <a:r>
                <a:rPr lang="nl-NL" dirty="0" smtClean="0"/>
                <a:t>/</a:t>
              </a:r>
              <a:r>
                <a:rPr lang="nl-NL" dirty="0" err="1" smtClean="0"/>
                <a:t>webcontent</a:t>
              </a:r>
              <a:r>
                <a:rPr lang="nl-NL" dirty="0" smtClean="0"/>
                <a:t>/</a:t>
              </a:r>
              <a:r>
                <a:rPr lang="nl-NL" dirty="0" err="1" smtClean="0"/>
                <a:t>animations</a:t>
              </a:r>
              <a:r>
                <a:rPr lang="nl-NL" dirty="0" smtClean="0"/>
                <a:t>/content/</a:t>
              </a:r>
              <a:r>
                <a:rPr lang="nl-NL" dirty="0" err="1" smtClean="0"/>
                <a:t>propertiesofwater</a:t>
              </a:r>
              <a:r>
                <a:rPr lang="nl-NL" dirty="0" smtClean="0"/>
                <a:t>/</a:t>
              </a:r>
              <a:r>
                <a:rPr lang="nl-NL" dirty="0" err="1" smtClean="0"/>
                <a:t>water.html</a:t>
              </a:r>
              <a:endParaRPr lang="en-US" dirty="0"/>
            </a:p>
          </p:txBody>
        </p:sp>
      </p:grpSp>
      <p:sp>
        <p:nvSpPr>
          <p:cNvPr id="7" name="Content Placeholder 2"/>
          <p:cNvSpPr txBox="1">
            <a:spLocks/>
          </p:cNvSpPr>
          <p:nvPr/>
        </p:nvSpPr>
        <p:spPr>
          <a:xfrm>
            <a:off x="185467" y="1837269"/>
            <a:ext cx="4437333" cy="2366431"/>
          </a:xfrm>
          <a:prstGeom prst="rect">
            <a:avLst/>
          </a:prstGeom>
          <a:solidFill>
            <a:srgbClr val="B9CDE5">
              <a:alpha val="78000"/>
            </a:srgbClr>
          </a:solidFill>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t>Solvent:</a:t>
            </a:r>
          </a:p>
          <a:p>
            <a:r>
              <a:rPr lang="en-US" sz="2000" dirty="0"/>
              <a:t>Water can dissolve many organic and inorganic substances that </a:t>
            </a:r>
            <a:r>
              <a:rPr lang="en-US" sz="2000" dirty="0" smtClean="0"/>
              <a:t>have charged or polar regions.</a:t>
            </a:r>
          </a:p>
          <a:p>
            <a:r>
              <a:rPr lang="en-US" sz="2000" dirty="0" smtClean="0"/>
              <a:t>The </a:t>
            </a:r>
            <a:r>
              <a:rPr lang="en-US" sz="2000" dirty="0"/>
              <a:t>polar attraction of large quantities of water molecules can </a:t>
            </a:r>
            <a:r>
              <a:rPr lang="en-US" sz="2000" dirty="0" smtClean="0"/>
              <a:t>interrupt </a:t>
            </a:r>
            <a:r>
              <a:rPr lang="en-US" sz="2000" dirty="0" err="1"/>
              <a:t>intramolecular</a:t>
            </a:r>
            <a:r>
              <a:rPr lang="en-US" sz="2000" dirty="0"/>
              <a:t> forces (such as ionic bonds) and </a:t>
            </a:r>
            <a:r>
              <a:rPr lang="en-US" sz="2000" dirty="0" smtClean="0"/>
              <a:t>resulting </a:t>
            </a:r>
            <a:r>
              <a:rPr lang="en-US" sz="2000" dirty="0"/>
              <a:t>in the dissociation of the </a:t>
            </a:r>
            <a:r>
              <a:rPr lang="en-US" sz="2000" dirty="0" smtClean="0"/>
              <a:t>atoms</a:t>
            </a:r>
          </a:p>
          <a:p>
            <a:r>
              <a:rPr lang="en-US" sz="2000" dirty="0" smtClean="0"/>
              <a:t>Positive atoms, e.g. Na+ end up being surrounded by the negative oxygen regions of water molecules and the </a:t>
            </a:r>
            <a:r>
              <a:rPr lang="en-US" sz="2000" dirty="0" err="1" smtClean="0"/>
              <a:t>Cl</a:t>
            </a:r>
            <a:r>
              <a:rPr lang="en-US" sz="2000" dirty="0" smtClean="0"/>
              <a:t>- being surrounded by the positive hydrogen region of water molecules</a:t>
            </a:r>
          </a:p>
          <a:p>
            <a:r>
              <a:rPr lang="en-US" sz="2000" dirty="0" smtClean="0"/>
              <a:t>Because of this water is often (wrongly) referred to as being the ‘universal solvent’, it is however a very good solvent for many substances.</a:t>
            </a:r>
          </a:p>
        </p:txBody>
      </p:sp>
      <p:grpSp>
        <p:nvGrpSpPr>
          <p:cNvPr id="9" name="Group 8"/>
          <p:cNvGrpSpPr/>
          <p:nvPr/>
        </p:nvGrpSpPr>
        <p:grpSpPr>
          <a:xfrm>
            <a:off x="292101" y="4394200"/>
            <a:ext cx="2374899" cy="2092096"/>
            <a:chOff x="469901" y="4051300"/>
            <a:chExt cx="2603500" cy="2244496"/>
          </a:xfrm>
        </p:grpSpPr>
        <p:pic>
          <p:nvPicPr>
            <p:cNvPr id="6" name="Picture 5" descr="Screen Shot 2014-05-04 at 09.52.51.png">
              <a:hlinkClick r:id="rId4"/>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901" y="4051300"/>
              <a:ext cx="2603500" cy="1844386"/>
            </a:xfrm>
            <a:prstGeom prst="rect">
              <a:avLst/>
            </a:prstGeom>
          </p:spPr>
        </p:pic>
        <p:sp>
          <p:nvSpPr>
            <p:cNvPr id="8" name="TextBox 7">
              <a:hlinkClick r:id="rId4"/>
            </p:cNvPr>
            <p:cNvSpPr txBox="1"/>
            <p:nvPr/>
          </p:nvSpPr>
          <p:spPr>
            <a:xfrm>
              <a:off x="469901" y="5895686"/>
              <a:ext cx="2603500" cy="400110"/>
            </a:xfrm>
            <a:prstGeom prst="rect">
              <a:avLst/>
            </a:prstGeom>
            <a:noFill/>
          </p:spPr>
          <p:txBody>
            <a:bodyPr wrap="square" rtlCol="0">
              <a:spAutoFit/>
            </a:bodyPr>
            <a:lstStyle/>
            <a:p>
              <a:r>
                <a:rPr lang="en-US" sz="1000" dirty="0"/>
                <a:t>http://</a:t>
              </a:r>
              <a:r>
                <a:rPr lang="en-US" sz="1000" dirty="0" err="1"/>
                <a:t>www.northland.cc.mn.us</a:t>
              </a:r>
              <a:r>
                <a:rPr lang="en-US" sz="1000" dirty="0"/>
                <a:t>/biology/Biology1111/animations/</a:t>
              </a:r>
              <a:r>
                <a:rPr lang="en-US" sz="1000" dirty="0" err="1"/>
                <a:t>dissolve.swf</a:t>
              </a:r>
              <a:endParaRPr lang="en-US" sz="1000" dirty="0"/>
            </a:p>
          </p:txBody>
        </p:sp>
      </p:grpSp>
      <p:sp>
        <p:nvSpPr>
          <p:cNvPr id="11" name="Content Placeholder 2"/>
          <p:cNvSpPr txBox="1">
            <a:spLocks/>
          </p:cNvSpPr>
          <p:nvPr/>
        </p:nvSpPr>
        <p:spPr>
          <a:xfrm>
            <a:off x="4775200" y="1837269"/>
            <a:ext cx="4102099" cy="715431"/>
          </a:xfrm>
          <a:prstGeom prst="rect">
            <a:avLst/>
          </a:prstGeom>
          <a:solidFill>
            <a:srgbClr val="B9CDE5">
              <a:alpha val="78000"/>
            </a:srgbClr>
          </a:solidFill>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solidFill>
                  <a:srgbClr val="008000"/>
                </a:solidFill>
              </a:rPr>
              <a:t>Metabolic reactions </a:t>
            </a:r>
            <a:r>
              <a:rPr lang="en-US" sz="2000" dirty="0" smtClean="0"/>
              <a:t>happen most readily in solutions of water – water in cells dissolves the reactants /substrates</a:t>
            </a:r>
          </a:p>
        </p:txBody>
      </p:sp>
      <p:sp>
        <p:nvSpPr>
          <p:cNvPr id="12" name="Content Placeholder 2"/>
          <p:cNvSpPr txBox="1">
            <a:spLocks/>
          </p:cNvSpPr>
          <p:nvPr/>
        </p:nvSpPr>
        <p:spPr>
          <a:xfrm>
            <a:off x="4775200" y="2671238"/>
            <a:ext cx="4102099" cy="1456262"/>
          </a:xfrm>
          <a:prstGeom prst="rect">
            <a:avLst/>
          </a:prstGeom>
          <a:solidFill>
            <a:srgbClr val="B9CDE5">
              <a:alpha val="78000"/>
            </a:srgbClr>
          </a:solidFill>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Cells are mostly water therefore </a:t>
            </a:r>
            <a:r>
              <a:rPr lang="en-US" sz="2000" dirty="0" smtClean="0">
                <a:solidFill>
                  <a:srgbClr val="008000"/>
                </a:solidFill>
              </a:rPr>
              <a:t>diffusion</a:t>
            </a:r>
            <a:r>
              <a:rPr lang="en-US" sz="2000" dirty="0" smtClean="0"/>
              <a:t> into and out of them happens most easily if the substance concerned is in solution, e.g. before oxygen diffuses from the alveoli to the blood it  dissolves into the moist layer lining the alveoli.</a:t>
            </a:r>
          </a:p>
        </p:txBody>
      </p:sp>
      <p:sp>
        <p:nvSpPr>
          <p:cNvPr id="14" name="Content Placeholder 2"/>
          <p:cNvSpPr txBox="1">
            <a:spLocks/>
          </p:cNvSpPr>
          <p:nvPr/>
        </p:nvSpPr>
        <p:spPr>
          <a:xfrm>
            <a:off x="5041902" y="5465653"/>
            <a:ext cx="3835398" cy="1295400"/>
          </a:xfrm>
          <a:prstGeom prst="rect">
            <a:avLst/>
          </a:prstGeom>
          <a:solidFill>
            <a:srgbClr val="B9CDE5">
              <a:alpha val="78000"/>
            </a:srgbClr>
          </a:solidFill>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Soluble substances such as sucrose can be easily </a:t>
            </a:r>
            <a:r>
              <a:rPr lang="en-US" sz="2000" dirty="0" smtClean="0">
                <a:solidFill>
                  <a:srgbClr val="008000"/>
                </a:solidFill>
              </a:rPr>
              <a:t>transport</a:t>
            </a:r>
            <a:r>
              <a:rPr lang="en-US" sz="2000" dirty="0" smtClean="0"/>
              <a:t>ed around the plant in the phloem. Once dissolved in the water of the phloem the sucrose can be moved to where it is needed by mass flow.</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88931" y="4128581"/>
            <a:ext cx="1624187" cy="1013344"/>
          </a:xfrm>
          <a:prstGeom prst="rect">
            <a:avLst/>
          </a:prstGeom>
        </p:spPr>
      </p:pic>
      <p:sp>
        <p:nvSpPr>
          <p:cNvPr id="15" name="TextBox 14"/>
          <p:cNvSpPr txBox="1"/>
          <p:nvPr/>
        </p:nvSpPr>
        <p:spPr>
          <a:xfrm>
            <a:off x="5100638" y="5091125"/>
            <a:ext cx="3776661" cy="246221"/>
          </a:xfrm>
          <a:prstGeom prst="rect">
            <a:avLst/>
          </a:prstGeom>
          <a:noFill/>
        </p:spPr>
        <p:txBody>
          <a:bodyPr wrap="square" rtlCol="0">
            <a:spAutoFit/>
          </a:bodyPr>
          <a:lstStyle/>
          <a:p>
            <a:r>
              <a:rPr lang="en-US" sz="1000" dirty="0">
                <a:hlinkClick r:id="rId7"/>
              </a:rPr>
              <a:t>http://</a:t>
            </a:r>
            <a:r>
              <a:rPr lang="en-US" sz="1000" dirty="0" err="1">
                <a:hlinkClick r:id="rId7"/>
              </a:rPr>
              <a:t>upload.wikimedia.org</a:t>
            </a:r>
            <a:r>
              <a:rPr lang="en-US" sz="1000" dirty="0">
                <a:hlinkClick r:id="rId7"/>
              </a:rPr>
              <a:t>/</a:t>
            </a:r>
            <a:r>
              <a:rPr lang="en-US" sz="1000" dirty="0" err="1">
                <a:hlinkClick r:id="rId7"/>
              </a:rPr>
              <a:t>wikipedia</a:t>
            </a:r>
            <a:r>
              <a:rPr lang="en-US" sz="1000" dirty="0">
                <a:hlinkClick r:id="rId7"/>
              </a:rPr>
              <a:t>/commons/8/8b/</a:t>
            </a:r>
            <a:r>
              <a:rPr lang="en-US" sz="1000" dirty="0" err="1">
                <a:hlinkClick r:id="rId7"/>
              </a:rPr>
              <a:t>Alveoli.svg</a:t>
            </a:r>
            <a:endParaRPr lang="en-US" sz="1000" dirty="0"/>
          </a:p>
        </p:txBody>
      </p:sp>
    </p:spTree>
    <p:extLst>
      <p:ext uri="{BB962C8B-B14F-4D97-AF65-F5344CB8AC3E}">
        <p14:creationId xmlns:p14="http://schemas.microsoft.com/office/powerpoint/2010/main" val="1466338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166018"/>
            <a:ext cx="6604000" cy="942182"/>
          </a:xfrm>
        </p:spPr>
        <p:txBody>
          <a:bodyPr/>
          <a:lstStyle/>
          <a:p>
            <a:pPr marL="0" indent="0">
              <a:buNone/>
            </a:pPr>
            <a:r>
              <a:rPr lang="en-US" dirty="0" smtClean="0"/>
              <a:t>What kind of bears dissolve in water?</a:t>
            </a:r>
            <a:endParaRPr lang="en-US" dirty="0"/>
          </a:p>
        </p:txBody>
      </p:sp>
    </p:spTree>
    <p:extLst>
      <p:ext uri="{BB962C8B-B14F-4D97-AF65-F5344CB8AC3E}">
        <p14:creationId xmlns:p14="http://schemas.microsoft.com/office/powerpoint/2010/main" val="396560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 y="0"/>
            <a:ext cx="10293433" cy="6858000"/>
          </a:xfrm>
          <a:prstGeom prst="rect">
            <a:avLst/>
          </a:prstGeom>
        </p:spPr>
      </p:pic>
      <p:sp>
        <p:nvSpPr>
          <p:cNvPr id="4" name="Rectangle 3"/>
          <p:cNvSpPr/>
          <p:nvPr/>
        </p:nvSpPr>
        <p:spPr>
          <a:xfrm>
            <a:off x="5772232" y="6611779"/>
            <a:ext cx="4521200" cy="246221"/>
          </a:xfrm>
          <a:prstGeom prst="rect">
            <a:avLst/>
          </a:prstGeom>
        </p:spPr>
        <p:txBody>
          <a:bodyPr wrap="square">
            <a:spAutoFit/>
          </a:bodyPr>
          <a:lstStyle/>
          <a:p>
            <a:r>
              <a:rPr lang="en-US" sz="1000" dirty="0">
                <a:hlinkClick r:id="rId3"/>
              </a:rPr>
              <a:t>https://</a:t>
            </a:r>
            <a:r>
              <a:rPr lang="en-US" sz="1000" dirty="0" err="1">
                <a:hlinkClick r:id="rId3"/>
              </a:rPr>
              <a:t>upload.wikimedia.org</a:t>
            </a:r>
            <a:r>
              <a:rPr lang="en-US" sz="1000" dirty="0">
                <a:hlinkClick r:id="rId3"/>
              </a:rPr>
              <a:t>/</a:t>
            </a:r>
            <a:r>
              <a:rPr lang="en-US" sz="1000" dirty="0" err="1">
                <a:hlinkClick r:id="rId3"/>
              </a:rPr>
              <a:t>wikipedia</a:t>
            </a:r>
            <a:r>
              <a:rPr lang="en-US" sz="1000" dirty="0">
                <a:hlinkClick r:id="rId3"/>
              </a:rPr>
              <a:t>/commons/0/09/Polar_Bear_-_</a:t>
            </a:r>
            <a:r>
              <a:rPr lang="en-US" sz="1000" dirty="0" err="1">
                <a:hlinkClick r:id="rId3"/>
              </a:rPr>
              <a:t>Alaska.jpg</a:t>
            </a:r>
            <a:endParaRPr lang="en-US" sz="1000" dirty="0"/>
          </a:p>
        </p:txBody>
      </p:sp>
      <p:sp>
        <p:nvSpPr>
          <p:cNvPr id="6" name="Content Placeholder 2"/>
          <p:cNvSpPr>
            <a:spLocks noGrp="1"/>
          </p:cNvSpPr>
          <p:nvPr>
            <p:ph idx="1"/>
          </p:nvPr>
        </p:nvSpPr>
        <p:spPr>
          <a:xfrm>
            <a:off x="647700" y="1166018"/>
            <a:ext cx="2501900" cy="738982"/>
          </a:xfrm>
        </p:spPr>
        <p:txBody>
          <a:bodyPr/>
          <a:lstStyle/>
          <a:p>
            <a:pPr marL="0" indent="0">
              <a:buNone/>
            </a:pPr>
            <a:r>
              <a:rPr lang="en-US" dirty="0" smtClean="0"/>
              <a:t>Polar Bears!</a:t>
            </a:r>
            <a:endParaRPr lang="en-US" dirty="0"/>
          </a:p>
        </p:txBody>
      </p:sp>
    </p:spTree>
    <p:extLst>
      <p:ext uri="{BB962C8B-B14F-4D97-AF65-F5344CB8AC3E}">
        <p14:creationId xmlns:p14="http://schemas.microsoft.com/office/powerpoint/2010/main" val="1869562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515938"/>
          </a:xfrm>
        </p:spPr>
        <p:txBody>
          <a:bodyPr>
            <a:noAutofit/>
          </a:bodyPr>
          <a:lstStyle/>
          <a:p>
            <a:pPr fontAlgn="b"/>
            <a:r>
              <a:rPr lang="en-US" sz="2400" dirty="0" smtClean="0">
                <a:latin typeface="Arial"/>
                <a:cs typeface="Arial"/>
              </a:rPr>
              <a:t>2.2.U3 </a:t>
            </a:r>
            <a:r>
              <a:rPr lang="en-US" sz="2400" dirty="0">
                <a:solidFill>
                  <a:srgbClr val="000000"/>
                </a:solidFill>
                <a:latin typeface="Arial"/>
                <a:cs typeface="Arial"/>
              </a:rPr>
              <a:t>Substances can be hydrophilic or hydrophobic</a:t>
            </a:r>
            <a:r>
              <a:rPr lang="en-US" sz="2400" dirty="0" smtClean="0">
                <a:solidFill>
                  <a:srgbClr val="000000"/>
                </a:solidFill>
                <a:latin typeface="Arial"/>
                <a:cs typeface="Arial"/>
              </a:rPr>
              <a:t>.</a:t>
            </a:r>
            <a:endParaRPr lang="en-US" sz="2400" dirty="0">
              <a:solidFill>
                <a:srgbClr val="000000"/>
              </a:solidFill>
              <a:latin typeface="Arial"/>
              <a:cs typeface="Arial"/>
            </a:endParaRPr>
          </a:p>
        </p:txBody>
      </p:sp>
      <p:sp>
        <p:nvSpPr>
          <p:cNvPr id="13" name="Content Placeholder 2"/>
          <p:cNvSpPr>
            <a:spLocks noGrp="1"/>
          </p:cNvSpPr>
          <p:nvPr>
            <p:ph idx="1"/>
          </p:nvPr>
        </p:nvSpPr>
        <p:spPr>
          <a:xfrm>
            <a:off x="4400550" y="1911348"/>
            <a:ext cx="4489449" cy="3206751"/>
          </a:xfrm>
        </p:spPr>
        <p:txBody>
          <a:bodyPr>
            <a:normAutofit/>
          </a:bodyPr>
          <a:lstStyle/>
          <a:p>
            <a:r>
              <a:rPr lang="en-US" sz="2000" dirty="0" smtClean="0"/>
              <a:t>All </a:t>
            </a:r>
            <a:r>
              <a:rPr lang="en-US" sz="2000" dirty="0"/>
              <a:t>substances that dissolve in water are hydrophilic, including polar molecules such as glucose, and particles with positive or negative charges such as sodium and chloride </a:t>
            </a:r>
            <a:r>
              <a:rPr lang="en-US" sz="2000" dirty="0" smtClean="0"/>
              <a:t>ions.</a:t>
            </a:r>
          </a:p>
          <a:p>
            <a:r>
              <a:rPr lang="en-US" sz="2000" dirty="0" smtClean="0"/>
              <a:t>Substances </a:t>
            </a:r>
            <a:r>
              <a:rPr lang="en-US" sz="2000" dirty="0"/>
              <a:t>that water adheres to, cellulose for example, are also hydrophilic</a:t>
            </a:r>
            <a:r>
              <a:rPr lang="en-US" sz="2000" dirty="0" smtClean="0"/>
              <a:t>.</a:t>
            </a:r>
            <a:endParaRPr lang="en-US" sz="2000" dirty="0"/>
          </a:p>
        </p:txBody>
      </p:sp>
      <p:pic>
        <p:nvPicPr>
          <p:cNvPr id="4" name="Picture 3"/>
          <p:cNvPicPr>
            <a:picLocks noChangeAspect="1"/>
          </p:cNvPicPr>
          <p:nvPr/>
        </p:nvPicPr>
        <p:blipFill>
          <a:blip r:embed="rId2"/>
          <a:stretch>
            <a:fillRect/>
          </a:stretch>
        </p:blipFill>
        <p:spPr>
          <a:xfrm>
            <a:off x="208176" y="1809749"/>
            <a:ext cx="3627224" cy="3627224"/>
          </a:xfrm>
          <a:prstGeom prst="rect">
            <a:avLst/>
          </a:prstGeom>
        </p:spPr>
      </p:pic>
      <p:sp>
        <p:nvSpPr>
          <p:cNvPr id="5" name="Rectangle 4"/>
          <p:cNvSpPr/>
          <p:nvPr/>
        </p:nvSpPr>
        <p:spPr>
          <a:xfrm>
            <a:off x="3556000" y="6617156"/>
            <a:ext cx="5588000" cy="246221"/>
          </a:xfrm>
          <a:prstGeom prst="rect">
            <a:avLst/>
          </a:prstGeom>
        </p:spPr>
        <p:txBody>
          <a:bodyPr wrap="square">
            <a:spAutoFit/>
          </a:bodyPr>
          <a:lstStyle/>
          <a:p>
            <a:pPr algn="r"/>
            <a:r>
              <a:rPr lang="en-US" sz="1000" dirty="0">
                <a:hlinkClick r:id="rId3"/>
              </a:rPr>
              <a:t>http://</a:t>
            </a:r>
            <a:r>
              <a:rPr lang="en-US" sz="1000" dirty="0" err="1">
                <a:hlinkClick r:id="rId3"/>
              </a:rPr>
              <a:t>www.middleschoolchemistry.com</a:t>
            </a:r>
            <a:r>
              <a:rPr lang="en-US" sz="1000" dirty="0">
                <a:hlinkClick r:id="rId3"/>
              </a:rPr>
              <a:t>/</a:t>
            </a:r>
            <a:r>
              <a:rPr lang="en-US" sz="1000" dirty="0" err="1">
                <a:hlinkClick r:id="rId3"/>
              </a:rPr>
              <a:t>img</a:t>
            </a:r>
            <a:r>
              <a:rPr lang="en-US" sz="1000" dirty="0">
                <a:hlinkClick r:id="rId3"/>
              </a:rPr>
              <a:t>/content/multimedia/chapter_5/lesson_7/</a:t>
            </a:r>
            <a:r>
              <a:rPr lang="en-US" sz="1000" dirty="0" err="1">
                <a:hlinkClick r:id="rId3"/>
              </a:rPr>
              <a:t>glucose.jpg</a:t>
            </a:r>
            <a:endParaRPr lang="en-US" sz="1000" dirty="0"/>
          </a:p>
        </p:txBody>
      </p:sp>
      <p:sp>
        <p:nvSpPr>
          <p:cNvPr id="11" name="TextBox 10"/>
          <p:cNvSpPr txBox="1"/>
          <p:nvPr/>
        </p:nvSpPr>
        <p:spPr>
          <a:xfrm>
            <a:off x="271676" y="620696"/>
            <a:ext cx="2048357" cy="584776"/>
          </a:xfrm>
          <a:prstGeom prst="rect">
            <a:avLst/>
          </a:prstGeom>
          <a:noFill/>
        </p:spPr>
        <p:txBody>
          <a:bodyPr wrap="none" rtlCol="0">
            <a:spAutoFit/>
          </a:bodyPr>
          <a:lstStyle/>
          <a:p>
            <a:r>
              <a:rPr lang="en-US" sz="3200" dirty="0">
                <a:solidFill>
                  <a:srgbClr val="0000FF"/>
                </a:solidFill>
              </a:rPr>
              <a:t>hydro</a:t>
            </a:r>
            <a:r>
              <a:rPr lang="en-US" sz="3200" dirty="0">
                <a:solidFill>
                  <a:srgbClr val="FF0000"/>
                </a:solidFill>
              </a:rPr>
              <a:t>philic </a:t>
            </a:r>
          </a:p>
        </p:txBody>
      </p:sp>
      <p:sp>
        <p:nvSpPr>
          <p:cNvPr id="12" name="TextBox 11"/>
          <p:cNvSpPr txBox="1"/>
          <p:nvPr/>
        </p:nvSpPr>
        <p:spPr>
          <a:xfrm>
            <a:off x="208176" y="1205472"/>
            <a:ext cx="2217524" cy="369332"/>
          </a:xfrm>
          <a:prstGeom prst="rect">
            <a:avLst/>
          </a:prstGeom>
          <a:noFill/>
        </p:spPr>
        <p:txBody>
          <a:bodyPr wrap="none" rtlCol="0">
            <a:spAutoFit/>
          </a:bodyPr>
          <a:lstStyle/>
          <a:p>
            <a:r>
              <a:rPr lang="en-US" dirty="0" smtClean="0"/>
              <a:t>(</a:t>
            </a:r>
            <a:r>
              <a:rPr lang="en-US" dirty="0" smtClean="0">
                <a:solidFill>
                  <a:srgbClr val="0000FF"/>
                </a:solidFill>
              </a:rPr>
              <a:t>    water       </a:t>
            </a:r>
            <a:r>
              <a:rPr lang="en-US" dirty="0" smtClean="0">
                <a:solidFill>
                  <a:srgbClr val="FF0000"/>
                </a:solidFill>
              </a:rPr>
              <a:t>loving</a:t>
            </a:r>
            <a:r>
              <a:rPr lang="en-US" dirty="0" smtClean="0">
                <a:solidFill>
                  <a:srgbClr val="0000FF"/>
                </a:solidFill>
              </a:rPr>
              <a:t>    </a:t>
            </a:r>
            <a:r>
              <a:rPr lang="en-US" dirty="0" smtClean="0"/>
              <a:t>)</a:t>
            </a:r>
            <a:endParaRPr lang="en-US" dirty="0"/>
          </a:p>
        </p:txBody>
      </p:sp>
      <p:sp>
        <p:nvSpPr>
          <p:cNvPr id="15" name="Content Placeholder 2"/>
          <p:cNvSpPr txBox="1">
            <a:spLocks/>
          </p:cNvSpPr>
          <p:nvPr/>
        </p:nvSpPr>
        <p:spPr>
          <a:xfrm>
            <a:off x="2597151" y="912313"/>
            <a:ext cx="4356099" cy="586318"/>
          </a:xfrm>
          <a:prstGeom prst="rect">
            <a:avLst/>
          </a:prstGeom>
          <a:solidFill>
            <a:srgbClr val="B9CDE5">
              <a:alpha val="78000"/>
            </a:srgbClr>
          </a:solidFill>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dirty="0" smtClean="0"/>
              <a:t>This term is used to describe substances that are chemically attracted to water. </a:t>
            </a:r>
            <a:endParaRPr lang="en-US" sz="2000" dirty="0"/>
          </a:p>
        </p:txBody>
      </p:sp>
      <p:sp>
        <p:nvSpPr>
          <p:cNvPr id="16" name="TextBox 15"/>
          <p:cNvSpPr txBox="1"/>
          <p:nvPr/>
        </p:nvSpPr>
        <p:spPr>
          <a:xfrm>
            <a:off x="406400" y="5672312"/>
            <a:ext cx="3429000" cy="523220"/>
          </a:xfrm>
          <a:prstGeom prst="rect">
            <a:avLst/>
          </a:prstGeom>
          <a:noFill/>
        </p:spPr>
        <p:txBody>
          <a:bodyPr wrap="square" rtlCol="0">
            <a:spAutoFit/>
          </a:bodyPr>
          <a:lstStyle/>
          <a:p>
            <a:r>
              <a:rPr lang="en-US" sz="1400" dirty="0" smtClean="0"/>
              <a:t>A space filling molecular diagram of glucose showing the positive and negative charges</a:t>
            </a:r>
            <a:endParaRPr lang="en-US" sz="1400" dirty="0"/>
          </a:p>
        </p:txBody>
      </p:sp>
    </p:spTree>
    <p:extLst>
      <p:ext uri="{BB962C8B-B14F-4D97-AF65-F5344CB8AC3E}">
        <p14:creationId xmlns:p14="http://schemas.microsoft.com/office/powerpoint/2010/main" val="1098693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2755</TotalTime>
  <Words>2057</Words>
  <Application>Microsoft Office PowerPoint</Application>
  <PresentationFormat>On-screen Show (4:3)</PresentationFormat>
  <Paragraphs>194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IB DP Student Notes</vt:lpstr>
      <vt:lpstr>2.2 Water</vt:lpstr>
      <vt:lpstr>Understandings, Applications and Skills</vt:lpstr>
      <vt:lpstr>2.2.U1 Water molecules are polar and hydrogen bonds form between them.</vt:lpstr>
      <vt:lpstr>2.2.U2 Hydrogen bonding and dipolarity explain the cohesive, adhesive, thermal and solvent properties of water.</vt:lpstr>
      <vt:lpstr>2.2.U2 Hydrogen bonding and dipolarity explain the cohesive, adhesive, thermal and solvent properties of water.</vt:lpstr>
      <vt:lpstr>2.2.U2 Hydrogen bonding and dipolarity explain the cohesive, adhesive, thermal and solvent properties of water.</vt:lpstr>
      <vt:lpstr>PowerPoint Presentation</vt:lpstr>
      <vt:lpstr>PowerPoint Presentation</vt:lpstr>
      <vt:lpstr>2.2.U3 Substances can be hydrophilic or hydrophobic.</vt:lpstr>
      <vt:lpstr>2.2.U3 Substances can be hydrophilic or hydrophobic.</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2.2.A3 Modes of transport of glucose, amino acids, cholesterol, fats, oxygen and sodium chloride in blood in relation to their solubility in water.</vt:lpstr>
      <vt:lpstr>2.2.U2 Hydrogen bonding and dipolarity explain the cohesive, adhesive, thermal and solvent properties of water.</vt:lpstr>
      <vt:lpstr>PowerPoint Presentation</vt:lpstr>
      <vt:lpstr>2.2.A1 Comparison of the thermal properties of water with those of methane.</vt:lpstr>
      <vt:lpstr>Bibliography / 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Paine</dc:creator>
  <cp:lastModifiedBy>Windows User</cp:lastModifiedBy>
  <cp:revision>180</cp:revision>
  <dcterms:created xsi:type="dcterms:W3CDTF">2014-04-26T01:56:54Z</dcterms:created>
  <dcterms:modified xsi:type="dcterms:W3CDTF">2014-08-21T19:06:51Z</dcterms:modified>
</cp:coreProperties>
</file>